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6" r:id="rId2"/>
  </p:sldIdLst>
  <p:sldSz cx="30275213" cy="4280376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6636" userDrawn="1">
          <p15:clr>
            <a:srgbClr val="A4A3A4"/>
          </p15:clr>
        </p15:guide>
        <p15:guide id="2" pos="953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3384A"/>
    <a:srgbClr val="73E2FF"/>
    <a:srgbClr val="D3D3D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834" autoAdjust="0"/>
    <p:restoredTop sz="94656"/>
  </p:normalViewPr>
  <p:slideViewPr>
    <p:cSldViewPr snapToGrid="0">
      <p:cViewPr>
        <p:scale>
          <a:sx n="72" d="100"/>
          <a:sy n="72" d="100"/>
        </p:scale>
        <p:origin x="4728" y="-8104"/>
      </p:cViewPr>
      <p:guideLst>
        <p:guide orient="horz" pos="26636"/>
        <p:guide pos="95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Users\iwano\Library\CloudStorage\GoogleDrive-iwataka369167.kuma@gmail.com\&#12510;&#12452;&#12488;&#12441;&#12521;&#12452;&#12501;&#12441;\Kyutech\research\20251114_KYUSEC\total-ct.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iwano\Library\CloudStorage\GoogleDrive-iwataka369167.kuma@gmail.com\&#12510;&#12452;&#12488;&#12441;&#12521;&#12452;&#12501;&#12441;\Kyutech\research\&#35611;&#31350;\seminar-graph.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iwano\Library\CloudStorage\GoogleDrive-iwataka369167.kuma@gmail.com\&#12510;&#12452;&#12488;&#12441;&#12521;&#12452;&#12501;&#12441;\Kyutech\research\&#35611;&#31350;\seminar-graph.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09871028865949"/>
          <c:y val="6.2092704001808233E-2"/>
          <c:w val="0.60158222787036075"/>
          <c:h val="0.74808139495954262"/>
        </c:manualLayout>
      </c:layout>
      <c:barChart>
        <c:barDir val="col"/>
        <c:grouping val="clustered"/>
        <c:varyColors val="0"/>
        <c:ser>
          <c:idx val="0"/>
          <c:order val="0"/>
          <c:tx>
            <c:strRef>
              <c:f>Sheet1!$B$1</c:f>
              <c:strCache>
                <c:ptCount val="1"/>
                <c:pt idx="0">
                  <c:v>従来手法</c:v>
                </c:pt>
              </c:strCache>
            </c:strRef>
          </c:tx>
          <c:spPr>
            <a:solidFill>
              <a:schemeClr val="accent1"/>
            </a:solidFill>
            <a:ln w="15875">
              <a:noFill/>
            </a:ln>
            <a:effectLst/>
          </c:spPr>
          <c:invertIfNegative val="0"/>
          <c:cat>
            <c:strRef>
              <c:f>Sheet1!$A$2:$A$3</c:f>
              <c:strCache>
                <c:ptCount val="2"/>
                <c:pt idx="0">
                  <c:v>エミュレータ</c:v>
                </c:pt>
                <c:pt idx="1">
                  <c:v>実機</c:v>
                </c:pt>
              </c:strCache>
            </c:strRef>
          </c:cat>
          <c:val>
            <c:numRef>
              <c:f>Sheet1!$B$2:$B$3</c:f>
              <c:numCache>
                <c:formatCode>General</c:formatCode>
                <c:ptCount val="2"/>
                <c:pt idx="0">
                  <c:v>2.8948359999999999E-2</c:v>
                </c:pt>
                <c:pt idx="1">
                  <c:v>2.1134017000000001E-2</c:v>
                </c:pt>
              </c:numCache>
            </c:numRef>
          </c:val>
          <c:extLst>
            <c:ext xmlns:c16="http://schemas.microsoft.com/office/drawing/2014/chart" uri="{C3380CC4-5D6E-409C-BE32-E72D297353CC}">
              <c16:uniqueId val="{00000000-D21E-8043-BDDD-DADFA0103CF7}"/>
            </c:ext>
          </c:extLst>
        </c:ser>
        <c:ser>
          <c:idx val="1"/>
          <c:order val="1"/>
          <c:tx>
            <c:strRef>
              <c:f>Sheet1!$C$1</c:f>
              <c:strCache>
                <c:ptCount val="1"/>
                <c:pt idx="0">
                  <c:v>Keyspector</c:v>
                </c:pt>
              </c:strCache>
            </c:strRef>
          </c:tx>
          <c:spPr>
            <a:solidFill>
              <a:schemeClr val="accent2"/>
            </a:solidFill>
            <a:ln w="15875">
              <a:noFill/>
            </a:ln>
            <a:effectLst/>
          </c:spPr>
          <c:invertIfNegative val="0"/>
          <c:cat>
            <c:strRef>
              <c:f>Sheet1!$A$2:$A$3</c:f>
              <c:strCache>
                <c:ptCount val="2"/>
                <c:pt idx="0">
                  <c:v>エミュレータ</c:v>
                </c:pt>
                <c:pt idx="1">
                  <c:v>実機</c:v>
                </c:pt>
              </c:strCache>
            </c:strRef>
          </c:cat>
          <c:val>
            <c:numRef>
              <c:f>Sheet1!$C$2:$C$3</c:f>
              <c:numCache>
                <c:formatCode>General</c:formatCode>
                <c:ptCount val="2"/>
                <c:pt idx="0">
                  <c:v>1.432745E-2</c:v>
                </c:pt>
                <c:pt idx="1">
                  <c:v>2.3271119E-2</c:v>
                </c:pt>
              </c:numCache>
            </c:numRef>
          </c:val>
          <c:extLst>
            <c:ext xmlns:c16="http://schemas.microsoft.com/office/drawing/2014/chart" uri="{C3380CC4-5D6E-409C-BE32-E72D297353CC}">
              <c16:uniqueId val="{00000001-D21E-8043-BDDD-DADFA0103CF7}"/>
            </c:ext>
          </c:extLst>
        </c:ser>
        <c:dLbls>
          <c:showLegendKey val="0"/>
          <c:showVal val="0"/>
          <c:showCatName val="0"/>
          <c:showSerName val="0"/>
          <c:showPercent val="0"/>
          <c:showBubbleSize val="0"/>
        </c:dLbls>
        <c:gapWidth val="162"/>
        <c:axId val="335652176"/>
        <c:axId val="335637216"/>
      </c:barChart>
      <c:catAx>
        <c:axId val="3356521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200" b="0" i="0" u="none" strike="noStrike" kern="1200" baseline="0">
                <a:solidFill>
                  <a:srgbClr val="23384A"/>
                </a:solidFill>
                <a:latin typeface="游ゴシック Medium" panose="020B0500000000000000" pitchFamily="50" charset="-128"/>
                <a:ea typeface="游ゴシック Medium" panose="020B0500000000000000" pitchFamily="50" charset="-128"/>
                <a:cs typeface="+mn-cs"/>
              </a:defRPr>
            </a:pPr>
            <a:endParaRPr lang="ja-JP"/>
          </a:p>
        </c:txPr>
        <c:crossAx val="335637216"/>
        <c:crosses val="autoZero"/>
        <c:auto val="1"/>
        <c:lblAlgn val="ctr"/>
        <c:lblOffset val="100"/>
        <c:noMultiLvlLbl val="0"/>
      </c:catAx>
      <c:valAx>
        <c:axId val="335637216"/>
        <c:scaling>
          <c:orientation val="minMax"/>
          <c:max val="0.03"/>
          <c:min val="0"/>
        </c:scaling>
        <c:delete val="0"/>
        <c:axPos val="l"/>
        <c:majorGridlines>
          <c:spPr>
            <a:ln w="9525" cap="flat" cmpd="sng" algn="ctr">
              <a:solidFill>
                <a:srgbClr val="23384A">
                  <a:alpha val="50000"/>
                </a:srgbClr>
              </a:solidFill>
              <a:round/>
            </a:ln>
            <a:effectLst/>
          </c:spPr>
        </c:majorGridlines>
        <c:title>
          <c:tx>
            <c:rich>
              <a:bodyPr rot="-5400000" spcFirstLastPara="1" vertOverflow="ellipsis" vert="horz" wrap="square" anchor="ctr" anchorCtr="1"/>
              <a:lstStyle/>
              <a:p>
                <a:pPr>
                  <a:defRPr sz="3200" b="0" i="0" u="none" strike="noStrike" kern="1200" baseline="0">
                    <a:solidFill>
                      <a:srgbClr val="23384A"/>
                    </a:solidFill>
                    <a:latin typeface="游ゴシック Medium" panose="020B0500000000000000" pitchFamily="50" charset="-128"/>
                    <a:ea typeface="游ゴシック Medium" panose="020B0500000000000000" pitchFamily="50" charset="-128"/>
                    <a:cs typeface="+mn-cs"/>
                  </a:defRPr>
                </a:pPr>
                <a:r>
                  <a:rPr lang="ja-JP"/>
                  <a:t>取得時間</a:t>
                </a:r>
                <a:r>
                  <a:rPr lang="en-US"/>
                  <a:t> (</a:t>
                </a:r>
                <a:r>
                  <a:rPr lang="ja-JP"/>
                  <a:t>ミリ秒</a:t>
                </a:r>
                <a:r>
                  <a:rPr lang="en-US"/>
                  <a:t>)</a:t>
                </a:r>
                <a:endParaRPr lang="ja-JP"/>
              </a:p>
            </c:rich>
          </c:tx>
          <c:overlay val="0"/>
          <c:spPr>
            <a:noFill/>
            <a:ln>
              <a:noFill/>
            </a:ln>
            <a:effectLst/>
          </c:spPr>
          <c:txPr>
            <a:bodyPr rot="-5400000" spcFirstLastPara="1" vertOverflow="ellipsis" vert="horz" wrap="square" anchor="ctr" anchorCtr="1"/>
            <a:lstStyle/>
            <a:p>
              <a:pPr>
                <a:defRPr sz="3200" b="0" i="0" u="none" strike="noStrike" kern="1200" baseline="0">
                  <a:solidFill>
                    <a:srgbClr val="23384A"/>
                  </a:solidFill>
                  <a:latin typeface="游ゴシック Medium" panose="020B0500000000000000" pitchFamily="50" charset="-128"/>
                  <a:ea typeface="游ゴシック Medium" panose="020B0500000000000000" pitchFamily="50" charset="-128"/>
                  <a:cs typeface="+mn-cs"/>
                </a:defRPr>
              </a:pPr>
              <a:endParaRPr lang="ja-JP" alt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200" b="0" i="0" u="none" strike="noStrike" kern="1200" baseline="0">
                <a:solidFill>
                  <a:srgbClr val="23384A"/>
                </a:solidFill>
                <a:latin typeface="游ゴシック Medium" panose="020B0500000000000000" pitchFamily="50" charset="-128"/>
                <a:ea typeface="游ゴシック Medium" panose="020B0500000000000000" pitchFamily="50" charset="-128"/>
                <a:cs typeface="+mn-cs"/>
              </a:defRPr>
            </a:pPr>
            <a:endParaRPr lang="ja-JP"/>
          </a:p>
        </c:txPr>
        <c:crossAx val="335652176"/>
        <c:crosses val="autoZero"/>
        <c:crossBetween val="between"/>
        <c:majorUnit val="0.01"/>
        <c:dispUnits>
          <c:custUnit val="1E-3"/>
        </c:dispUnits>
      </c:valAx>
      <c:spPr>
        <a:noFill/>
        <a:ln w="19050">
          <a:noFill/>
        </a:ln>
        <a:effectLst/>
      </c:spPr>
    </c:plotArea>
    <c:plotVisOnly val="1"/>
    <c:dispBlanksAs val="gap"/>
    <c:showDLblsOverMax val="0"/>
  </c:chart>
  <c:spPr>
    <a:noFill/>
    <a:ln>
      <a:noFill/>
    </a:ln>
    <a:effectLst/>
  </c:spPr>
  <c:txPr>
    <a:bodyPr/>
    <a:lstStyle/>
    <a:p>
      <a:pPr>
        <a:defRPr sz="3200" b="0" i="0">
          <a:solidFill>
            <a:srgbClr val="23384A"/>
          </a:solidFill>
          <a:latin typeface="游ゴシック Medium" panose="020B0500000000000000" pitchFamily="50" charset="-128"/>
          <a:ea typeface="游ゴシック Medium" panose="020B0500000000000000" pitchFamily="50" charset="-128"/>
        </a:defRPr>
      </a:pPr>
      <a:endParaRPr lang="ja-JP"/>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spPr>
            <a:solidFill>
              <a:schemeClr val="accent3"/>
            </a:solidFill>
            <a:ln>
              <a:solidFill>
                <a:schemeClr val="bg1"/>
              </a:solidFill>
            </a:ln>
          </c:spPr>
          <c:dPt>
            <c:idx val="0"/>
            <c:bubble3D val="0"/>
            <c:spPr>
              <a:solidFill>
                <a:schemeClr val="accent3"/>
              </a:solidFill>
              <a:ln w="19050">
                <a:solidFill>
                  <a:schemeClr val="bg1"/>
                </a:solidFill>
              </a:ln>
              <a:effectLst/>
            </c:spPr>
            <c:extLst>
              <c:ext xmlns:c16="http://schemas.microsoft.com/office/drawing/2014/chart" uri="{C3380CC4-5D6E-409C-BE32-E72D297353CC}">
                <c16:uniqueId val="{00000001-D36D-408D-9C89-1C4540E5490F}"/>
              </c:ext>
            </c:extLst>
          </c:dPt>
          <c:dPt>
            <c:idx val="1"/>
            <c:bubble3D val="0"/>
            <c:spPr>
              <a:solidFill>
                <a:schemeClr val="accent4"/>
              </a:solidFill>
              <a:ln w="19050">
                <a:solidFill>
                  <a:schemeClr val="bg1"/>
                </a:solidFill>
              </a:ln>
              <a:effectLst/>
            </c:spPr>
            <c:extLst>
              <c:ext xmlns:c16="http://schemas.microsoft.com/office/drawing/2014/chart" uri="{C3380CC4-5D6E-409C-BE32-E72D297353CC}">
                <c16:uniqueId val="{00000003-D36D-408D-9C89-1C4540E5490F}"/>
              </c:ext>
            </c:extLst>
          </c:dPt>
          <c:cat>
            <c:strRef>
              <c:f>Sheet1!$C$1:$D$1</c:f>
              <c:strCache>
                <c:ptCount val="2"/>
                <c:pt idx="0">
                  <c:v>ファイルアクセス</c:v>
                </c:pt>
                <c:pt idx="1">
                  <c:v>情報収集</c:v>
                </c:pt>
              </c:strCache>
            </c:strRef>
          </c:cat>
          <c:val>
            <c:numRef>
              <c:f>Sheet1!$C$2:$D$2</c:f>
              <c:numCache>
                <c:formatCode>General</c:formatCode>
                <c:ptCount val="2"/>
                <c:pt idx="0">
                  <c:v>4.4592489999999999E-2</c:v>
                </c:pt>
                <c:pt idx="1">
                  <c:v>6.0004800000000025E-3</c:v>
                </c:pt>
              </c:numCache>
            </c:numRef>
          </c:val>
          <c:extLst>
            <c:ext xmlns:c16="http://schemas.microsoft.com/office/drawing/2014/chart" uri="{C3380CC4-5D6E-409C-BE32-E72D297353CC}">
              <c16:uniqueId val="{00000004-D36D-408D-9C89-1C4540E5490F}"/>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solidFill>
            <a:sysClr val="windowText" lastClr="000000"/>
          </a:solidFill>
        </a:defRPr>
      </a:pPr>
      <a:endParaRPr lang="ja-JP"/>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spPr>
            <a:solidFill>
              <a:schemeClr val="accent3"/>
            </a:solidFill>
            <a:ln>
              <a:solidFill>
                <a:schemeClr val="bg1"/>
              </a:solidFill>
            </a:ln>
          </c:spPr>
          <c:dPt>
            <c:idx val="0"/>
            <c:bubble3D val="0"/>
            <c:spPr>
              <a:solidFill>
                <a:schemeClr val="accent3"/>
              </a:solidFill>
              <a:ln w="19050">
                <a:solidFill>
                  <a:schemeClr val="bg1"/>
                </a:solidFill>
              </a:ln>
              <a:effectLst/>
            </c:spPr>
            <c:extLst>
              <c:ext xmlns:c16="http://schemas.microsoft.com/office/drawing/2014/chart" uri="{C3380CC4-5D6E-409C-BE32-E72D297353CC}">
                <c16:uniqueId val="{00000001-6751-439C-8699-2FBF7252F2CD}"/>
              </c:ext>
            </c:extLst>
          </c:dPt>
          <c:dPt>
            <c:idx val="1"/>
            <c:bubble3D val="0"/>
            <c:spPr>
              <a:solidFill>
                <a:schemeClr val="accent4"/>
              </a:solidFill>
              <a:ln w="19050">
                <a:solidFill>
                  <a:schemeClr val="bg1"/>
                </a:solidFill>
              </a:ln>
              <a:effectLst/>
            </c:spPr>
            <c:extLst>
              <c:ext xmlns:c16="http://schemas.microsoft.com/office/drawing/2014/chart" uri="{C3380CC4-5D6E-409C-BE32-E72D297353CC}">
                <c16:uniqueId val="{00000003-6751-439C-8699-2FBF7252F2CD}"/>
              </c:ext>
            </c:extLst>
          </c:dPt>
          <c:cat>
            <c:strRef>
              <c:f>Sheet1!$C$1:$D$1</c:f>
              <c:strCache>
                <c:ptCount val="2"/>
                <c:pt idx="0">
                  <c:v>ファイルアクセス</c:v>
                </c:pt>
                <c:pt idx="1">
                  <c:v>情報収集</c:v>
                </c:pt>
              </c:strCache>
            </c:strRef>
          </c:cat>
          <c:val>
            <c:numRef>
              <c:f>Sheet1!$C$3:$D$3</c:f>
              <c:numCache>
                <c:formatCode>General</c:formatCode>
                <c:ptCount val="2"/>
                <c:pt idx="0">
                  <c:v>1.0798581000000002E-2</c:v>
                </c:pt>
                <c:pt idx="1">
                  <c:v>1.0133734700000001E-2</c:v>
                </c:pt>
              </c:numCache>
            </c:numRef>
          </c:val>
          <c:extLst>
            <c:ext xmlns:c16="http://schemas.microsoft.com/office/drawing/2014/chart" uri="{C3380CC4-5D6E-409C-BE32-E72D297353CC}">
              <c16:uniqueId val="{00000004-6751-439C-8699-2FBF7252F2CD}"/>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solidFill>
            <a:schemeClr val="tx1"/>
          </a:solidFill>
        </a:defRPr>
      </a:pPr>
      <a:endParaRPr lang="ja-JP"/>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0D1866-E67A-4C48-83B0-1200B6DD259C}" type="datetimeFigureOut">
              <a:rPr kumimoji="1" lang="ja-JP" altLang="en-US" smtClean="0"/>
              <a:t>2025/11/25</a:t>
            </a:fld>
            <a:endParaRPr kumimoji="1" lang="ja-JP" altLang="en-US"/>
          </a:p>
        </p:txBody>
      </p:sp>
      <p:sp>
        <p:nvSpPr>
          <p:cNvPr id="4" name="スライド イメージ プレースホルダー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5A5A84-B6E5-4843-AE39-10E1AB4C7616}" type="slidenum">
              <a:rPr kumimoji="1" lang="ja-JP" altLang="en-US" smtClean="0"/>
              <a:t>‹#›</a:t>
            </a:fld>
            <a:endParaRPr kumimoji="1" lang="ja-JP" altLang="en-US"/>
          </a:p>
        </p:txBody>
      </p:sp>
    </p:spTree>
    <p:extLst>
      <p:ext uri="{BB962C8B-B14F-4D97-AF65-F5344CB8AC3E}">
        <p14:creationId xmlns:p14="http://schemas.microsoft.com/office/powerpoint/2010/main" val="828205615"/>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3E5A5A84-B6E5-4843-AE39-10E1AB4C7616}" type="slidenum">
              <a:rPr kumimoji="1" lang="ja-JP" altLang="en-US" smtClean="0"/>
              <a:t>1</a:t>
            </a:fld>
            <a:endParaRPr kumimoji="1" lang="ja-JP" altLang="en-US"/>
          </a:p>
        </p:txBody>
      </p:sp>
    </p:spTree>
    <p:extLst>
      <p:ext uri="{BB962C8B-B14F-4D97-AF65-F5344CB8AC3E}">
        <p14:creationId xmlns:p14="http://schemas.microsoft.com/office/powerpoint/2010/main" val="621829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7005156"/>
            <a:ext cx="25733931" cy="14902051"/>
          </a:xfrm>
        </p:spPr>
        <p:txBody>
          <a:bodyPr anchor="b"/>
          <a:lstStyle>
            <a:lvl1pPr algn="ctr">
              <a:defRPr sz="19865"/>
            </a:lvl1pPr>
          </a:lstStyle>
          <a:p>
            <a:r>
              <a:rPr lang="ja-JP" altLang="en-US"/>
              <a:t>マスター タイトルの書式設定</a:t>
            </a:r>
            <a:endParaRPr lang="en-US" dirty="0"/>
          </a:p>
        </p:txBody>
      </p:sp>
      <p:sp>
        <p:nvSpPr>
          <p:cNvPr id="3" name="Subtitle 2"/>
          <p:cNvSpPr>
            <a:spLocks noGrp="1"/>
          </p:cNvSpPr>
          <p:nvPr>
            <p:ph type="subTitle" idx="1"/>
          </p:nvPr>
        </p:nvSpPr>
        <p:spPr>
          <a:xfrm>
            <a:off x="3784402" y="22481887"/>
            <a:ext cx="22706410" cy="10334331"/>
          </a:xfrm>
        </p:spPr>
        <p:txBody>
          <a:bodyPr/>
          <a:lstStyle>
            <a:lvl1pPr marL="0" indent="0" algn="ctr">
              <a:buNone/>
              <a:defRPr sz="7946"/>
            </a:lvl1pPr>
            <a:lvl2pPr marL="1513743" indent="0" algn="ctr">
              <a:buNone/>
              <a:defRPr sz="6622"/>
            </a:lvl2pPr>
            <a:lvl3pPr marL="3027487" indent="0" algn="ctr">
              <a:buNone/>
              <a:defRPr sz="5960"/>
            </a:lvl3pPr>
            <a:lvl4pPr marL="4541230" indent="0" algn="ctr">
              <a:buNone/>
              <a:defRPr sz="5297"/>
            </a:lvl4pPr>
            <a:lvl5pPr marL="6054974" indent="0" algn="ctr">
              <a:buNone/>
              <a:defRPr sz="5297"/>
            </a:lvl5pPr>
            <a:lvl6pPr marL="7568717" indent="0" algn="ctr">
              <a:buNone/>
              <a:defRPr sz="5297"/>
            </a:lvl6pPr>
            <a:lvl7pPr marL="9082461" indent="0" algn="ctr">
              <a:buNone/>
              <a:defRPr sz="5297"/>
            </a:lvl7pPr>
            <a:lvl8pPr marL="10596204" indent="0" algn="ctr">
              <a:buNone/>
              <a:defRPr sz="5297"/>
            </a:lvl8pPr>
            <a:lvl9pPr marL="12109948" indent="0" algn="ctr">
              <a:buNone/>
              <a:defRPr sz="5297"/>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D7076EFC-A48B-9241-8D76-5FFE43B9FCE1}" type="datetimeFigureOut">
              <a:rPr kumimoji="1" lang="ja-JP" altLang="en-US" smtClean="0"/>
              <a:t>2025/11/25</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3828255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D7076EFC-A48B-9241-8D76-5FFE43B9FCE1}" type="datetimeFigureOut">
              <a:rPr kumimoji="1" lang="ja-JP" altLang="en-US" smtClean="0"/>
              <a:t>2025/11/25</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3684090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2065654" y="10671229"/>
            <a:ext cx="26112371" cy="17805173"/>
          </a:xfrm>
        </p:spPr>
        <p:txBody>
          <a:bodyPr anchor="b"/>
          <a:lstStyle>
            <a:lvl1pPr>
              <a:defRPr sz="19865"/>
            </a:lvl1pPr>
          </a:lstStyle>
          <a:p>
            <a:r>
              <a:rPr lang="ja-JP" altLang="en-US"/>
              <a:t>マスター タイトルの書式設定</a:t>
            </a:r>
            <a:endParaRPr lang="en-US" dirty="0"/>
          </a:p>
        </p:txBody>
      </p:sp>
      <p:sp>
        <p:nvSpPr>
          <p:cNvPr id="3" name="Text Placeholder 2"/>
          <p:cNvSpPr>
            <a:spLocks noGrp="1"/>
          </p:cNvSpPr>
          <p:nvPr>
            <p:ph type="body" idx="1"/>
          </p:nvPr>
        </p:nvSpPr>
        <p:spPr>
          <a:xfrm>
            <a:off x="2065654" y="28644846"/>
            <a:ext cx="26112371" cy="9363320"/>
          </a:xfrm>
        </p:spPr>
        <p:txBody>
          <a:bodyPr/>
          <a:lstStyle>
            <a:lvl1pPr marL="0" indent="0">
              <a:buNone/>
              <a:defRPr sz="7946">
                <a:solidFill>
                  <a:schemeClr val="tx1">
                    <a:tint val="82000"/>
                  </a:schemeClr>
                </a:solidFill>
              </a:defRPr>
            </a:lvl1pPr>
            <a:lvl2pPr marL="1513743" indent="0">
              <a:buNone/>
              <a:defRPr sz="6622">
                <a:solidFill>
                  <a:schemeClr val="tx1">
                    <a:tint val="82000"/>
                  </a:schemeClr>
                </a:solidFill>
              </a:defRPr>
            </a:lvl2pPr>
            <a:lvl3pPr marL="3027487" indent="0">
              <a:buNone/>
              <a:defRPr sz="5960">
                <a:solidFill>
                  <a:schemeClr val="tx1">
                    <a:tint val="82000"/>
                  </a:schemeClr>
                </a:solidFill>
              </a:defRPr>
            </a:lvl3pPr>
            <a:lvl4pPr marL="4541230" indent="0">
              <a:buNone/>
              <a:defRPr sz="5297">
                <a:solidFill>
                  <a:schemeClr val="tx1">
                    <a:tint val="82000"/>
                  </a:schemeClr>
                </a:solidFill>
              </a:defRPr>
            </a:lvl4pPr>
            <a:lvl5pPr marL="6054974" indent="0">
              <a:buNone/>
              <a:defRPr sz="5297">
                <a:solidFill>
                  <a:schemeClr val="tx1">
                    <a:tint val="82000"/>
                  </a:schemeClr>
                </a:solidFill>
              </a:defRPr>
            </a:lvl5pPr>
            <a:lvl6pPr marL="7568717" indent="0">
              <a:buNone/>
              <a:defRPr sz="5297">
                <a:solidFill>
                  <a:schemeClr val="tx1">
                    <a:tint val="82000"/>
                  </a:schemeClr>
                </a:solidFill>
              </a:defRPr>
            </a:lvl6pPr>
            <a:lvl7pPr marL="9082461" indent="0">
              <a:buNone/>
              <a:defRPr sz="5297">
                <a:solidFill>
                  <a:schemeClr val="tx1">
                    <a:tint val="82000"/>
                  </a:schemeClr>
                </a:solidFill>
              </a:defRPr>
            </a:lvl7pPr>
            <a:lvl8pPr marL="10596204" indent="0">
              <a:buNone/>
              <a:defRPr sz="5297">
                <a:solidFill>
                  <a:schemeClr val="tx1">
                    <a:tint val="82000"/>
                  </a:schemeClr>
                </a:solidFill>
              </a:defRPr>
            </a:lvl8pPr>
            <a:lvl9pPr marL="12109948" indent="0">
              <a:buNone/>
              <a:defRPr sz="5297">
                <a:solidFill>
                  <a:schemeClr val="tx1">
                    <a:tint val="82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D7076EFC-A48B-9241-8D76-5FFE43B9FCE1}" type="datetimeFigureOut">
              <a:rPr kumimoji="1" lang="ja-JP" altLang="en-US" smtClean="0"/>
              <a:t>2025/11/25</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952614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2081421" y="11394520"/>
            <a:ext cx="12866966" cy="2715859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15326826" y="11394520"/>
            <a:ext cx="12866966" cy="2715859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D7076EFC-A48B-9241-8D76-5FFE43B9FCE1}" type="datetimeFigureOut">
              <a:rPr kumimoji="1" lang="ja-JP" altLang="en-US" smtClean="0"/>
              <a:t>2025/11/25</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278526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2085364" y="2278913"/>
            <a:ext cx="26112371" cy="8273416"/>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2085368" y="10492870"/>
            <a:ext cx="12807832"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ja-JP" altLang="en-US"/>
              <a:t>マスター テキストの書式設定</a:t>
            </a:r>
          </a:p>
        </p:txBody>
      </p:sp>
      <p:sp>
        <p:nvSpPr>
          <p:cNvPr id="4" name="Content Placeholder 3"/>
          <p:cNvSpPr>
            <a:spLocks noGrp="1"/>
          </p:cNvSpPr>
          <p:nvPr>
            <p:ph sz="half" idx="2"/>
          </p:nvPr>
        </p:nvSpPr>
        <p:spPr>
          <a:xfrm>
            <a:off x="2085368" y="15635264"/>
            <a:ext cx="12807832" cy="22997117"/>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15326828" y="10492870"/>
            <a:ext cx="12870909"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ja-JP" altLang="en-US"/>
              <a:t>マスター テキストの書式設定</a:t>
            </a:r>
          </a:p>
        </p:txBody>
      </p:sp>
      <p:sp>
        <p:nvSpPr>
          <p:cNvPr id="6" name="Content Placeholder 5"/>
          <p:cNvSpPr>
            <a:spLocks noGrp="1"/>
          </p:cNvSpPr>
          <p:nvPr>
            <p:ph sz="quarter" idx="4"/>
          </p:nvPr>
        </p:nvSpPr>
        <p:spPr>
          <a:xfrm>
            <a:off x="15326828" y="15635264"/>
            <a:ext cx="12870909" cy="22997117"/>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D7076EFC-A48B-9241-8D76-5FFE43B9FCE1}" type="datetimeFigureOut">
              <a:rPr kumimoji="1" lang="ja-JP" altLang="en-US" smtClean="0"/>
              <a:t>2025/11/25</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4280720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D7076EFC-A48B-9241-8D76-5FFE43B9FCE1}" type="datetimeFigureOut">
              <a:rPr kumimoji="1" lang="ja-JP" altLang="en-US" smtClean="0"/>
              <a:t>2025/11/25</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3498417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076EFC-A48B-9241-8D76-5FFE43B9FCE1}" type="datetimeFigureOut">
              <a:rPr kumimoji="1" lang="ja-JP" altLang="en-US" smtClean="0"/>
              <a:t>2025/11/25</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2817670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ja-JP" altLang="en-US"/>
              <a:t>マスター タイトルの書式設定</a:t>
            </a:r>
            <a:endParaRPr lang="en-US" dirty="0"/>
          </a:p>
        </p:txBody>
      </p:sp>
      <p:sp>
        <p:nvSpPr>
          <p:cNvPr id="3" name="Content Placeholder 2"/>
          <p:cNvSpPr>
            <a:spLocks noGrp="1"/>
          </p:cNvSpPr>
          <p:nvPr>
            <p:ph idx="1"/>
          </p:nvPr>
        </p:nvSpPr>
        <p:spPr>
          <a:xfrm>
            <a:off x="12870909" y="6162959"/>
            <a:ext cx="15326827" cy="30418415"/>
          </a:xfrm>
        </p:spPr>
        <p:txBody>
          <a:bodyPr/>
          <a:lstStyle>
            <a:lvl1pPr>
              <a:defRPr sz="10595"/>
            </a:lvl1pPr>
            <a:lvl2pPr>
              <a:defRPr sz="9271"/>
            </a:lvl2pPr>
            <a:lvl3pPr>
              <a:defRPr sz="7946"/>
            </a:lvl3pPr>
            <a:lvl4pPr>
              <a:defRPr sz="6622"/>
            </a:lvl4pPr>
            <a:lvl5pPr>
              <a:defRPr sz="6622"/>
            </a:lvl5pPr>
            <a:lvl6pPr>
              <a:defRPr sz="6622"/>
            </a:lvl6pPr>
            <a:lvl7pPr>
              <a:defRPr sz="6622"/>
            </a:lvl7pPr>
            <a:lvl8pPr>
              <a:defRPr sz="6622"/>
            </a:lvl8pPr>
            <a:lvl9pPr>
              <a:defRPr sz="6622"/>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D7076EFC-A48B-9241-8D76-5FFE43B9FCE1}" type="datetimeFigureOut">
              <a:rPr kumimoji="1" lang="ja-JP" altLang="en-US" smtClean="0"/>
              <a:t>2025/11/25</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17192270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12870909" y="6162959"/>
            <a:ext cx="15326827" cy="30418415"/>
          </a:xfrm>
        </p:spPr>
        <p:txBody>
          <a:bodyPr anchor="t"/>
          <a:lstStyle>
            <a:lvl1pPr marL="0" indent="0">
              <a:buNone/>
              <a:defRPr sz="10595"/>
            </a:lvl1pPr>
            <a:lvl2pPr marL="1513743" indent="0">
              <a:buNone/>
              <a:defRPr sz="9271"/>
            </a:lvl2pPr>
            <a:lvl3pPr marL="3027487" indent="0">
              <a:buNone/>
              <a:defRPr sz="7946"/>
            </a:lvl3pPr>
            <a:lvl4pPr marL="4541230" indent="0">
              <a:buNone/>
              <a:defRPr sz="6622"/>
            </a:lvl4pPr>
            <a:lvl5pPr marL="6054974" indent="0">
              <a:buNone/>
              <a:defRPr sz="6622"/>
            </a:lvl5pPr>
            <a:lvl6pPr marL="7568717" indent="0">
              <a:buNone/>
              <a:defRPr sz="6622"/>
            </a:lvl6pPr>
            <a:lvl7pPr marL="9082461" indent="0">
              <a:buNone/>
              <a:defRPr sz="6622"/>
            </a:lvl7pPr>
            <a:lvl8pPr marL="10596204" indent="0">
              <a:buNone/>
              <a:defRPr sz="6622"/>
            </a:lvl8pPr>
            <a:lvl9pPr marL="12109948" indent="0">
              <a:buNone/>
              <a:defRPr sz="6622"/>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D7076EFC-A48B-9241-8D76-5FFE43B9FCE1}" type="datetimeFigureOut">
              <a:rPr kumimoji="1" lang="ja-JP" altLang="en-US" smtClean="0"/>
              <a:t>2025/11/25</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3207852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D7076EFC-A48B-9241-8D76-5FFE43B9FCE1}" type="datetimeFigureOut">
              <a:rPr kumimoji="1" lang="ja-JP" altLang="en-US" smtClean="0"/>
              <a:t>2025/11/25</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203482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2278904"/>
            <a:ext cx="6528093" cy="36274211"/>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2081423" y="2278904"/>
            <a:ext cx="19205838" cy="36274211"/>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D7076EFC-A48B-9241-8D76-5FFE43B9FCE1}" type="datetimeFigureOut">
              <a:rPr kumimoji="1" lang="ja-JP" altLang="en-US" smtClean="0"/>
              <a:t>2025/11/25</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572856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2278913"/>
            <a:ext cx="26112371" cy="8273416"/>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2081421" y="11394520"/>
            <a:ext cx="26112371" cy="27158594"/>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2081421" y="39672756"/>
            <a:ext cx="6811923" cy="2278904"/>
          </a:xfrm>
          <a:prstGeom prst="rect">
            <a:avLst/>
          </a:prstGeom>
        </p:spPr>
        <p:txBody>
          <a:bodyPr vert="horz" lIns="91440" tIns="45720" rIns="91440" bIns="45720" rtlCol="0" anchor="ctr"/>
          <a:lstStyle>
            <a:lvl1pPr algn="l">
              <a:defRPr sz="3973">
                <a:solidFill>
                  <a:schemeClr val="tx1">
                    <a:tint val="82000"/>
                  </a:schemeClr>
                </a:solidFill>
              </a:defRPr>
            </a:lvl1pPr>
          </a:lstStyle>
          <a:p>
            <a:fld id="{D7076EFC-A48B-9241-8D76-5FFE43B9FCE1}" type="datetimeFigureOut">
              <a:rPr kumimoji="1" lang="ja-JP" altLang="en-US" smtClean="0"/>
              <a:t>2025/11/25</a:t>
            </a:fld>
            <a:endParaRPr kumimoji="1" lang="ja-JP" altLang="en-US"/>
          </a:p>
        </p:txBody>
      </p:sp>
      <p:sp>
        <p:nvSpPr>
          <p:cNvPr id="5" name="Footer Placeholder 4"/>
          <p:cNvSpPr>
            <a:spLocks noGrp="1"/>
          </p:cNvSpPr>
          <p:nvPr>
            <p:ph type="ftr" sz="quarter" idx="3"/>
          </p:nvPr>
        </p:nvSpPr>
        <p:spPr>
          <a:xfrm>
            <a:off x="10028665" y="39672756"/>
            <a:ext cx="10217884" cy="2278904"/>
          </a:xfrm>
          <a:prstGeom prst="rect">
            <a:avLst/>
          </a:prstGeom>
        </p:spPr>
        <p:txBody>
          <a:bodyPr vert="horz" lIns="91440" tIns="45720" rIns="91440" bIns="45720" rtlCol="0" anchor="ctr"/>
          <a:lstStyle>
            <a:lvl1pPr algn="ctr">
              <a:defRPr sz="3973">
                <a:solidFill>
                  <a:schemeClr val="tx1">
                    <a:tint val="82000"/>
                  </a:schemeClr>
                </a:solidFill>
              </a:defRPr>
            </a:lvl1pPr>
          </a:lstStyle>
          <a:p>
            <a:endParaRPr kumimoji="1" lang="ja-JP" altLang="en-US"/>
          </a:p>
        </p:txBody>
      </p:sp>
      <p:sp>
        <p:nvSpPr>
          <p:cNvPr id="6" name="Slide Number Placeholder 5"/>
          <p:cNvSpPr>
            <a:spLocks noGrp="1"/>
          </p:cNvSpPr>
          <p:nvPr>
            <p:ph type="sldNum" sz="quarter" idx="4"/>
          </p:nvPr>
        </p:nvSpPr>
        <p:spPr>
          <a:xfrm>
            <a:off x="21381869" y="39672756"/>
            <a:ext cx="6811923" cy="2278904"/>
          </a:xfrm>
          <a:prstGeom prst="rect">
            <a:avLst/>
          </a:prstGeom>
        </p:spPr>
        <p:txBody>
          <a:bodyPr vert="horz" lIns="91440" tIns="45720" rIns="91440" bIns="45720" rtlCol="0" anchor="ctr"/>
          <a:lstStyle>
            <a:lvl1pPr algn="r">
              <a:defRPr sz="3973">
                <a:solidFill>
                  <a:schemeClr val="tx1">
                    <a:tint val="82000"/>
                  </a:schemeClr>
                </a:solidFill>
              </a:defRPr>
            </a:lvl1pPr>
          </a:lstStyle>
          <a:p>
            <a:fld id="{CCF87BAB-D661-2242-9EDF-48A985664107}" type="slidenum">
              <a:rPr kumimoji="1" lang="ja-JP" altLang="en-US" smtClean="0"/>
              <a:t>‹#›</a:t>
            </a:fld>
            <a:endParaRPr kumimoji="1" lang="ja-JP" altLang="en-US"/>
          </a:p>
        </p:txBody>
      </p:sp>
    </p:spTree>
    <p:extLst>
      <p:ext uri="{BB962C8B-B14F-4D97-AF65-F5344CB8AC3E}">
        <p14:creationId xmlns:p14="http://schemas.microsoft.com/office/powerpoint/2010/main" val="17667636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027487" rtl="0" eaLnBrk="1" latinLnBrk="0" hangingPunct="1">
        <a:lnSpc>
          <a:spcPct val="90000"/>
        </a:lnSpc>
        <a:spcBef>
          <a:spcPct val="0"/>
        </a:spcBef>
        <a:buNone/>
        <a:defRPr kumimoji="1" sz="14568" kern="1200">
          <a:solidFill>
            <a:schemeClr val="tx1"/>
          </a:solidFill>
          <a:latin typeface="+mj-lt"/>
          <a:ea typeface="+mj-ea"/>
          <a:cs typeface="+mj-cs"/>
        </a:defRPr>
      </a:lvl1pPr>
    </p:titleStyle>
    <p:bodyStyle>
      <a:lvl1pPr marL="756872" indent="-756872" algn="l" defTabSz="3027487" rtl="0" eaLnBrk="1" latinLnBrk="0" hangingPunct="1">
        <a:lnSpc>
          <a:spcPct val="90000"/>
        </a:lnSpc>
        <a:spcBef>
          <a:spcPts val="3311"/>
        </a:spcBef>
        <a:buFont typeface="Arial" panose="020B0604020202020204" pitchFamily="34" charset="0"/>
        <a:buChar char="•"/>
        <a:defRPr kumimoji="1" sz="9271" kern="1200">
          <a:solidFill>
            <a:schemeClr val="tx1"/>
          </a:solidFill>
          <a:latin typeface="+mn-lt"/>
          <a:ea typeface="+mn-ea"/>
          <a:cs typeface="+mn-cs"/>
        </a:defRPr>
      </a:lvl1pPr>
      <a:lvl2pPr marL="2270615" indent="-756872" algn="l" defTabSz="3027487" rtl="0" eaLnBrk="1" latinLnBrk="0" hangingPunct="1">
        <a:lnSpc>
          <a:spcPct val="90000"/>
        </a:lnSpc>
        <a:spcBef>
          <a:spcPts val="1655"/>
        </a:spcBef>
        <a:buFont typeface="Arial" panose="020B0604020202020204" pitchFamily="34" charset="0"/>
        <a:buChar char="•"/>
        <a:defRPr kumimoji="1"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kumimoji="1"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kumimoji="1" sz="5960" kern="1200">
          <a:solidFill>
            <a:schemeClr val="tx1"/>
          </a:solidFill>
          <a:latin typeface="+mn-lt"/>
          <a:ea typeface="+mn-ea"/>
          <a:cs typeface="+mn-cs"/>
        </a:defRPr>
      </a:lvl9pPr>
    </p:bodyStyle>
    <p:otherStyle>
      <a:defPPr>
        <a:defRPr lang="en-US"/>
      </a:defPPr>
      <a:lvl1pPr marL="0" algn="l" defTabSz="3027487" rtl="0" eaLnBrk="1" latinLnBrk="0" hangingPunct="1">
        <a:defRPr kumimoji="1" sz="5960" kern="1200">
          <a:solidFill>
            <a:schemeClr val="tx1"/>
          </a:solidFill>
          <a:latin typeface="+mn-lt"/>
          <a:ea typeface="+mn-ea"/>
          <a:cs typeface="+mn-cs"/>
        </a:defRPr>
      </a:lvl1pPr>
      <a:lvl2pPr marL="1513743" algn="l" defTabSz="3027487" rtl="0" eaLnBrk="1" latinLnBrk="0" hangingPunct="1">
        <a:defRPr kumimoji="1" sz="5960" kern="1200">
          <a:solidFill>
            <a:schemeClr val="tx1"/>
          </a:solidFill>
          <a:latin typeface="+mn-lt"/>
          <a:ea typeface="+mn-ea"/>
          <a:cs typeface="+mn-cs"/>
        </a:defRPr>
      </a:lvl2pPr>
      <a:lvl3pPr marL="3027487" algn="l" defTabSz="3027487" rtl="0" eaLnBrk="1" latinLnBrk="0" hangingPunct="1">
        <a:defRPr kumimoji="1" sz="5960" kern="1200">
          <a:solidFill>
            <a:schemeClr val="tx1"/>
          </a:solidFill>
          <a:latin typeface="+mn-lt"/>
          <a:ea typeface="+mn-ea"/>
          <a:cs typeface="+mn-cs"/>
        </a:defRPr>
      </a:lvl3pPr>
      <a:lvl4pPr marL="4541230" algn="l" defTabSz="3027487" rtl="0" eaLnBrk="1" latinLnBrk="0" hangingPunct="1">
        <a:defRPr kumimoji="1" sz="5960" kern="1200">
          <a:solidFill>
            <a:schemeClr val="tx1"/>
          </a:solidFill>
          <a:latin typeface="+mn-lt"/>
          <a:ea typeface="+mn-ea"/>
          <a:cs typeface="+mn-cs"/>
        </a:defRPr>
      </a:lvl4pPr>
      <a:lvl5pPr marL="6054974" algn="l" defTabSz="3027487" rtl="0" eaLnBrk="1" latinLnBrk="0" hangingPunct="1">
        <a:defRPr kumimoji="1" sz="5960" kern="1200">
          <a:solidFill>
            <a:schemeClr val="tx1"/>
          </a:solidFill>
          <a:latin typeface="+mn-lt"/>
          <a:ea typeface="+mn-ea"/>
          <a:cs typeface="+mn-cs"/>
        </a:defRPr>
      </a:lvl5pPr>
      <a:lvl6pPr marL="7568717" algn="l" defTabSz="3027487" rtl="0" eaLnBrk="1" latinLnBrk="0" hangingPunct="1">
        <a:defRPr kumimoji="1" sz="5960" kern="1200">
          <a:solidFill>
            <a:schemeClr val="tx1"/>
          </a:solidFill>
          <a:latin typeface="+mn-lt"/>
          <a:ea typeface="+mn-ea"/>
          <a:cs typeface="+mn-cs"/>
        </a:defRPr>
      </a:lvl6pPr>
      <a:lvl7pPr marL="9082461" algn="l" defTabSz="3027487" rtl="0" eaLnBrk="1" latinLnBrk="0" hangingPunct="1">
        <a:defRPr kumimoji="1" sz="5960" kern="1200">
          <a:solidFill>
            <a:schemeClr val="tx1"/>
          </a:solidFill>
          <a:latin typeface="+mn-lt"/>
          <a:ea typeface="+mn-ea"/>
          <a:cs typeface="+mn-cs"/>
        </a:defRPr>
      </a:lvl7pPr>
      <a:lvl8pPr marL="10596204" algn="l" defTabSz="3027487" rtl="0" eaLnBrk="1" latinLnBrk="0" hangingPunct="1">
        <a:defRPr kumimoji="1" sz="5960" kern="1200">
          <a:solidFill>
            <a:schemeClr val="tx1"/>
          </a:solidFill>
          <a:latin typeface="+mn-lt"/>
          <a:ea typeface="+mn-ea"/>
          <a:cs typeface="+mn-cs"/>
        </a:defRPr>
      </a:lvl8pPr>
      <a:lvl9pPr marL="12109948" algn="l" defTabSz="3027487" rtl="0" eaLnBrk="1" latinLnBrk="0" hangingPunct="1">
        <a:defRPr kumimoji="1" sz="5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1" name="コネクタ: カギ線 110">
            <a:extLst>
              <a:ext uri="{FF2B5EF4-FFF2-40B4-BE49-F238E27FC236}">
                <a16:creationId xmlns:a16="http://schemas.microsoft.com/office/drawing/2014/main" id="{4B48E26D-A9CB-0DD3-79D0-B0D52D71C58D}"/>
              </a:ext>
            </a:extLst>
          </p:cNvPr>
          <p:cNvCxnSpPr>
            <a:cxnSpLocks/>
          </p:cNvCxnSpPr>
          <p:nvPr/>
        </p:nvCxnSpPr>
        <p:spPr>
          <a:xfrm flipV="1">
            <a:off x="6799379" y="18268648"/>
            <a:ext cx="3574778" cy="3263877"/>
          </a:xfrm>
          <a:prstGeom prst="bentConnector3">
            <a:avLst>
              <a:gd name="adj1" fmla="val 100093"/>
            </a:avLst>
          </a:prstGeom>
          <a:ln>
            <a:solidFill>
              <a:srgbClr val="23384A"/>
            </a:solidFill>
            <a:prstDash val="dash"/>
          </a:ln>
        </p:spPr>
        <p:style>
          <a:lnRef idx="2">
            <a:schemeClr val="accent1"/>
          </a:lnRef>
          <a:fillRef idx="0">
            <a:schemeClr val="accent1"/>
          </a:fillRef>
          <a:effectRef idx="1">
            <a:schemeClr val="accent1"/>
          </a:effectRef>
          <a:fontRef idx="minor">
            <a:schemeClr val="tx1"/>
          </a:fontRef>
        </p:style>
      </p:cxnSp>
      <p:sp>
        <p:nvSpPr>
          <p:cNvPr id="98" name="テキスト ボックス 97">
            <a:extLst>
              <a:ext uri="{FF2B5EF4-FFF2-40B4-BE49-F238E27FC236}">
                <a16:creationId xmlns:a16="http://schemas.microsoft.com/office/drawing/2014/main" id="{CA9723D2-7219-64A7-53AA-0BE08BC7730E}"/>
              </a:ext>
            </a:extLst>
          </p:cNvPr>
          <p:cNvSpPr txBox="1"/>
          <p:nvPr/>
        </p:nvSpPr>
        <p:spPr>
          <a:xfrm>
            <a:off x="9799320" y="19485208"/>
            <a:ext cx="1011972" cy="584775"/>
          </a:xfrm>
          <a:prstGeom prst="rect">
            <a:avLst/>
          </a:prstGeom>
          <a:solidFill>
            <a:schemeClr val="bg1"/>
          </a:solidFill>
        </p:spPr>
        <p:txBody>
          <a:bodyPr wrap="square" rtlCol="0">
            <a:spAutoFit/>
          </a:bodyPr>
          <a:lstStyle/>
          <a:p>
            <a:pPr algn="ctr"/>
            <a:r>
              <a:rPr kumimoji="1" lang="ja-JP" altLang="en-US" sz="3200" b="1" dirty="0">
                <a:solidFill>
                  <a:srgbClr val="C00000"/>
                </a:solidFill>
                <a:latin typeface="游ゴシック" panose="020B0400000000000000" pitchFamily="50" charset="-128"/>
                <a:ea typeface="游ゴシック" panose="020B0400000000000000" pitchFamily="50" charset="-128"/>
              </a:rPr>
              <a:t>監視</a:t>
            </a:r>
          </a:p>
        </p:txBody>
      </p:sp>
      <p:sp>
        <p:nvSpPr>
          <p:cNvPr id="4" name="正方形/長方形 3">
            <a:extLst>
              <a:ext uri="{FF2B5EF4-FFF2-40B4-BE49-F238E27FC236}">
                <a16:creationId xmlns:a16="http://schemas.microsoft.com/office/drawing/2014/main" id="{F6E51FD3-C24D-F926-415F-2848BA2A8978}"/>
              </a:ext>
            </a:extLst>
          </p:cNvPr>
          <p:cNvSpPr/>
          <p:nvPr/>
        </p:nvSpPr>
        <p:spPr>
          <a:xfrm>
            <a:off x="358228" y="5473885"/>
            <a:ext cx="14400000" cy="1440000"/>
          </a:xfrm>
          <a:prstGeom prst="rect">
            <a:avLst/>
          </a:prstGeom>
          <a:solidFill>
            <a:srgbClr val="23384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sz="6000" b="1" dirty="0">
                <a:solidFill>
                  <a:schemeClr val="bg1"/>
                </a:solidFill>
                <a:latin typeface="Yu Gothic" panose="020B0400000000000000" pitchFamily="34" charset="-128"/>
                <a:ea typeface="Yu Gothic" panose="020B0400000000000000" pitchFamily="34" charset="-128"/>
              </a:rPr>
              <a:t> 1. </a:t>
            </a:r>
            <a:r>
              <a:rPr kumimoji="1" lang="ja-JP" altLang="en-US" sz="6000" b="1">
                <a:solidFill>
                  <a:schemeClr val="bg1"/>
                </a:solidFill>
                <a:latin typeface="Yu Gothic" panose="020B0400000000000000" pitchFamily="34" charset="-128"/>
                <a:ea typeface="Yu Gothic" panose="020B0400000000000000" pitchFamily="34" charset="-128"/>
              </a:rPr>
              <a:t>背景</a:t>
            </a:r>
          </a:p>
        </p:txBody>
      </p:sp>
      <p:cxnSp>
        <p:nvCxnSpPr>
          <p:cNvPr id="5" name="直線コネクタ 4">
            <a:extLst>
              <a:ext uri="{FF2B5EF4-FFF2-40B4-BE49-F238E27FC236}">
                <a16:creationId xmlns:a16="http://schemas.microsoft.com/office/drawing/2014/main" id="{DF0F68AA-D622-041B-33C7-0CC1E3A26E6B}"/>
              </a:ext>
            </a:extLst>
          </p:cNvPr>
          <p:cNvCxnSpPr>
            <a:cxnSpLocks/>
          </p:cNvCxnSpPr>
          <p:nvPr/>
        </p:nvCxnSpPr>
        <p:spPr>
          <a:xfrm>
            <a:off x="15136565" y="5473885"/>
            <a:ext cx="0" cy="36779015"/>
          </a:xfrm>
          <a:prstGeom prst="line">
            <a:avLst/>
          </a:prstGeom>
          <a:ln w="19050">
            <a:solidFill>
              <a:srgbClr val="23384A"/>
            </a:solidFill>
          </a:ln>
        </p:spPr>
        <p:style>
          <a:lnRef idx="1">
            <a:schemeClr val="accent1"/>
          </a:lnRef>
          <a:fillRef idx="0">
            <a:schemeClr val="accent1"/>
          </a:fillRef>
          <a:effectRef idx="0">
            <a:schemeClr val="accent1"/>
          </a:effectRef>
          <a:fontRef idx="minor">
            <a:schemeClr val="tx1"/>
          </a:fontRef>
        </p:style>
      </p:cxnSp>
      <p:sp>
        <p:nvSpPr>
          <p:cNvPr id="6" name="正方形/長方形 5">
            <a:extLst>
              <a:ext uri="{FF2B5EF4-FFF2-40B4-BE49-F238E27FC236}">
                <a16:creationId xmlns:a16="http://schemas.microsoft.com/office/drawing/2014/main" id="{BFCB4794-97DB-8209-A711-4A245545E6EB}"/>
              </a:ext>
            </a:extLst>
          </p:cNvPr>
          <p:cNvSpPr/>
          <p:nvPr/>
        </p:nvSpPr>
        <p:spPr>
          <a:xfrm>
            <a:off x="15497175" y="38134303"/>
            <a:ext cx="14400000" cy="1440000"/>
          </a:xfrm>
          <a:prstGeom prst="rect">
            <a:avLst/>
          </a:prstGeom>
          <a:solidFill>
            <a:srgbClr val="23384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sz="6000" b="1" dirty="0">
                <a:solidFill>
                  <a:schemeClr val="bg1"/>
                </a:solidFill>
                <a:latin typeface="Yu Gothic" panose="020B0400000000000000" pitchFamily="34" charset="-128"/>
                <a:ea typeface="Yu Gothic" panose="020B0400000000000000" pitchFamily="34" charset="-128"/>
              </a:rPr>
              <a:t> 4. </a:t>
            </a:r>
            <a:r>
              <a:rPr kumimoji="1" lang="ja-JP" altLang="en-US" sz="6000" b="1">
                <a:solidFill>
                  <a:schemeClr val="bg1"/>
                </a:solidFill>
                <a:latin typeface="Yu Gothic" panose="020B0400000000000000" pitchFamily="34" charset="-128"/>
                <a:ea typeface="Yu Gothic" panose="020B0400000000000000" pitchFamily="34" charset="-128"/>
              </a:rPr>
              <a:t>今後の</a:t>
            </a:r>
            <a:r>
              <a:rPr lang="ja-JP" altLang="en-US" sz="6000" b="1">
                <a:solidFill>
                  <a:schemeClr val="bg1"/>
                </a:solidFill>
                <a:latin typeface="Yu Gothic" panose="020B0400000000000000" pitchFamily="34" charset="-128"/>
                <a:ea typeface="Yu Gothic" panose="020B0400000000000000" pitchFamily="34" charset="-128"/>
              </a:rPr>
              <a:t>課題</a:t>
            </a:r>
            <a:endParaRPr kumimoji="1" lang="ja-JP" altLang="en-US" sz="6000" b="1">
              <a:solidFill>
                <a:schemeClr val="bg1"/>
              </a:solidFill>
              <a:latin typeface="Yu Gothic" panose="020B0400000000000000" pitchFamily="34" charset="-128"/>
              <a:ea typeface="Yu Gothic" panose="020B0400000000000000" pitchFamily="34" charset="-128"/>
            </a:endParaRPr>
          </a:p>
        </p:txBody>
      </p:sp>
      <p:sp>
        <p:nvSpPr>
          <p:cNvPr id="7" name="正方形/長方形 6">
            <a:extLst>
              <a:ext uri="{FF2B5EF4-FFF2-40B4-BE49-F238E27FC236}">
                <a16:creationId xmlns:a16="http://schemas.microsoft.com/office/drawing/2014/main" id="{4ACD759E-1DA8-1ACB-87EE-BC5918545AAB}"/>
              </a:ext>
            </a:extLst>
          </p:cNvPr>
          <p:cNvSpPr/>
          <p:nvPr/>
        </p:nvSpPr>
        <p:spPr>
          <a:xfrm>
            <a:off x="358228" y="22787353"/>
            <a:ext cx="14400000" cy="1440000"/>
          </a:xfrm>
          <a:prstGeom prst="rect">
            <a:avLst/>
          </a:prstGeom>
          <a:solidFill>
            <a:srgbClr val="23384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sz="6000" b="1" dirty="0">
                <a:solidFill>
                  <a:schemeClr val="bg1"/>
                </a:solidFill>
                <a:latin typeface="Yu Gothic" panose="020B0400000000000000" pitchFamily="34" charset="-128"/>
                <a:ea typeface="Yu Gothic" panose="020B0400000000000000" pitchFamily="34" charset="-128"/>
              </a:rPr>
              <a:t> 2. </a:t>
            </a:r>
            <a:r>
              <a:rPr kumimoji="1" lang="en-US" altLang="ja-JP" sz="6000" b="1" dirty="0" err="1">
                <a:solidFill>
                  <a:schemeClr val="bg1"/>
                </a:solidFill>
                <a:latin typeface="Yu Gothic" panose="020B0400000000000000" pitchFamily="34" charset="-128"/>
                <a:ea typeface="Yu Gothic" panose="020B0400000000000000" pitchFamily="34" charset="-128"/>
              </a:rPr>
              <a:t>Keyspector</a:t>
            </a:r>
            <a:endParaRPr kumimoji="1" lang="ja-JP" altLang="en-US" sz="6000" b="1" dirty="0">
              <a:solidFill>
                <a:schemeClr val="bg1"/>
              </a:solidFill>
              <a:latin typeface="Yu Gothic" panose="020B0400000000000000" pitchFamily="34" charset="-128"/>
              <a:ea typeface="Yu Gothic" panose="020B0400000000000000" pitchFamily="34" charset="-128"/>
            </a:endParaRPr>
          </a:p>
        </p:txBody>
      </p:sp>
      <p:sp>
        <p:nvSpPr>
          <p:cNvPr id="8" name="正方形/長方形 7">
            <a:extLst>
              <a:ext uri="{FF2B5EF4-FFF2-40B4-BE49-F238E27FC236}">
                <a16:creationId xmlns:a16="http://schemas.microsoft.com/office/drawing/2014/main" id="{9984499C-9C0B-E9EA-E154-6C2E19D93EEC}"/>
              </a:ext>
            </a:extLst>
          </p:cNvPr>
          <p:cNvSpPr/>
          <p:nvPr/>
        </p:nvSpPr>
        <p:spPr>
          <a:xfrm>
            <a:off x="735016" y="7146925"/>
            <a:ext cx="13682659" cy="10801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sz="5400" b="1" dirty="0">
                <a:solidFill>
                  <a:srgbClr val="23384A"/>
                </a:solidFill>
                <a:latin typeface="Yu Gothic" panose="020B0400000000000000" pitchFamily="34" charset="-128"/>
                <a:ea typeface="Yu Gothic" panose="020B0400000000000000" pitchFamily="34" charset="-128"/>
              </a:rPr>
              <a:t>IoT</a:t>
            </a:r>
            <a:r>
              <a:rPr kumimoji="1" lang="ja-JP" altLang="en-US" sz="5400" b="1" dirty="0">
                <a:solidFill>
                  <a:srgbClr val="23384A"/>
                </a:solidFill>
                <a:latin typeface="Yu Gothic" panose="020B0400000000000000" pitchFamily="34" charset="-128"/>
                <a:ea typeface="Yu Gothic" panose="020B0400000000000000" pitchFamily="34" charset="-128"/>
              </a:rPr>
              <a:t>機器に対する攻撃</a:t>
            </a:r>
          </a:p>
        </p:txBody>
      </p:sp>
      <p:sp>
        <p:nvSpPr>
          <p:cNvPr id="9" name="正方形/長方形 8">
            <a:extLst>
              <a:ext uri="{FF2B5EF4-FFF2-40B4-BE49-F238E27FC236}">
                <a16:creationId xmlns:a16="http://schemas.microsoft.com/office/drawing/2014/main" id="{6469E3CF-157F-D6AA-5CF1-793CA9D2D17B}"/>
              </a:ext>
            </a:extLst>
          </p:cNvPr>
          <p:cNvSpPr/>
          <p:nvPr/>
        </p:nvSpPr>
        <p:spPr>
          <a:xfrm>
            <a:off x="736603" y="579824"/>
            <a:ext cx="28802010" cy="291359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8000" b="1" dirty="0">
                <a:solidFill>
                  <a:srgbClr val="23384A"/>
                </a:solidFill>
                <a:latin typeface="Yu Gothic" panose="020B0400000000000000" pitchFamily="34" charset="-128"/>
                <a:ea typeface="Yu Gothic" panose="020B0400000000000000" pitchFamily="34" charset="-128"/>
              </a:rPr>
              <a:t>Keyspector</a:t>
            </a:r>
            <a:r>
              <a:rPr lang="ja-JP" altLang="en-US" sz="8000" b="1" dirty="0">
                <a:solidFill>
                  <a:srgbClr val="23384A"/>
                </a:solidFill>
                <a:latin typeface="Yu Gothic" panose="020B0400000000000000" pitchFamily="34" charset="-128"/>
                <a:ea typeface="Yu Gothic" panose="020B0400000000000000" pitchFamily="34" charset="-128"/>
              </a:rPr>
              <a:t>：</a:t>
            </a:r>
            <a:r>
              <a:rPr lang="en-US" altLang="ja-JP" sz="8000" b="1" dirty="0">
                <a:solidFill>
                  <a:srgbClr val="23384A"/>
                </a:solidFill>
                <a:latin typeface="Yu Gothic" panose="020B0400000000000000" pitchFamily="34" charset="-128"/>
                <a:ea typeface="Yu Gothic" panose="020B0400000000000000" pitchFamily="34" charset="-128"/>
              </a:rPr>
              <a:t>RISC-V Keystone</a:t>
            </a:r>
            <a:r>
              <a:rPr lang="ja-JP" altLang="en-US" sz="8000" b="1" dirty="0">
                <a:solidFill>
                  <a:srgbClr val="23384A"/>
                </a:solidFill>
                <a:latin typeface="Yu Gothic" panose="020B0400000000000000" pitchFamily="34" charset="-128"/>
                <a:ea typeface="Yu Gothic" panose="020B0400000000000000" pitchFamily="34" charset="-128"/>
              </a:rPr>
              <a:t>を用いた</a:t>
            </a:r>
            <a:br>
              <a:rPr lang="en-US" altLang="ja-JP" sz="8000" b="1" dirty="0">
                <a:solidFill>
                  <a:srgbClr val="23384A"/>
                </a:solidFill>
                <a:latin typeface="Yu Gothic" panose="020B0400000000000000" pitchFamily="34" charset="-128"/>
                <a:ea typeface="Yu Gothic" panose="020B0400000000000000" pitchFamily="34" charset="-128"/>
              </a:rPr>
            </a:br>
            <a:r>
              <a:rPr lang="en-US" altLang="ja-JP" sz="8000" b="1" dirty="0">
                <a:solidFill>
                  <a:srgbClr val="23384A"/>
                </a:solidFill>
                <a:latin typeface="Yu Gothic" panose="020B0400000000000000" pitchFamily="34" charset="-128"/>
                <a:ea typeface="Yu Gothic" panose="020B0400000000000000" pitchFamily="34" charset="-128"/>
              </a:rPr>
              <a:t>IoT</a:t>
            </a:r>
            <a:r>
              <a:rPr lang="ja-JP" altLang="en-US" sz="8000" b="1" dirty="0">
                <a:solidFill>
                  <a:srgbClr val="23384A"/>
                </a:solidFill>
                <a:latin typeface="Yu Gothic" panose="020B0400000000000000" pitchFamily="34" charset="-128"/>
                <a:ea typeface="Yu Gothic" panose="020B0400000000000000" pitchFamily="34" charset="-128"/>
              </a:rPr>
              <a:t>機器</a:t>
            </a:r>
            <a:r>
              <a:rPr kumimoji="1" lang="ja-JP" altLang="en-US" sz="8000" b="1" dirty="0">
                <a:solidFill>
                  <a:srgbClr val="23384A"/>
                </a:solidFill>
                <a:latin typeface="Yu Gothic" panose="020B0400000000000000" pitchFamily="34" charset="-128"/>
                <a:ea typeface="Yu Gothic" panose="020B0400000000000000" pitchFamily="34" charset="-128"/>
              </a:rPr>
              <a:t>の安全な監視</a:t>
            </a:r>
          </a:p>
        </p:txBody>
      </p:sp>
      <p:sp>
        <p:nvSpPr>
          <p:cNvPr id="10" name="正方形/長方形 9">
            <a:extLst>
              <a:ext uri="{FF2B5EF4-FFF2-40B4-BE49-F238E27FC236}">
                <a16:creationId xmlns:a16="http://schemas.microsoft.com/office/drawing/2014/main" id="{F0B0BD5E-06BB-BE36-43E6-EFB47BC49119}"/>
              </a:ext>
            </a:extLst>
          </p:cNvPr>
          <p:cNvSpPr/>
          <p:nvPr/>
        </p:nvSpPr>
        <p:spPr>
          <a:xfrm>
            <a:off x="768465" y="3779543"/>
            <a:ext cx="28802010" cy="106237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5400" b="1" dirty="0">
                <a:solidFill>
                  <a:srgbClr val="23394B"/>
                </a:solidFill>
                <a:latin typeface="Yu Gothic" panose="020B0400000000000000" pitchFamily="34" charset="-128"/>
                <a:ea typeface="Yu Gothic" panose="020B0400000000000000" pitchFamily="34" charset="-128"/>
                <a:cs typeface="Mokoto"/>
                <a:sym typeface="Mokoto"/>
              </a:rPr>
              <a:t>岩野 空仁　光来 健一　</a:t>
            </a:r>
            <a:r>
              <a:rPr lang="en-US" altLang="ja-JP" sz="5400" b="1" dirty="0">
                <a:solidFill>
                  <a:srgbClr val="23394B"/>
                </a:solidFill>
                <a:latin typeface="Yu Gothic" panose="020B0400000000000000" pitchFamily="34" charset="-128"/>
                <a:ea typeface="Yu Gothic" panose="020B0400000000000000" pitchFamily="34" charset="-128"/>
                <a:cs typeface="Mokoto"/>
                <a:sym typeface="Mokoto"/>
              </a:rPr>
              <a:t>(</a:t>
            </a:r>
            <a:r>
              <a:rPr lang="ja-JP" altLang="en-US" sz="5400" b="1" dirty="0">
                <a:solidFill>
                  <a:srgbClr val="23394B"/>
                </a:solidFill>
                <a:latin typeface="Yu Gothic" panose="020B0400000000000000" pitchFamily="34" charset="-128"/>
                <a:ea typeface="Yu Gothic" panose="020B0400000000000000" pitchFamily="34" charset="-128"/>
                <a:cs typeface="Mokoto"/>
                <a:sym typeface="Mokoto"/>
              </a:rPr>
              <a:t>九州工業大学</a:t>
            </a:r>
            <a:r>
              <a:rPr lang="en-US" altLang="ja-JP" sz="5400" b="1" dirty="0">
                <a:solidFill>
                  <a:srgbClr val="23394B"/>
                </a:solidFill>
                <a:latin typeface="Yu Gothic" panose="020B0400000000000000" pitchFamily="34" charset="-128"/>
                <a:ea typeface="Yu Gothic" panose="020B0400000000000000" pitchFamily="34" charset="-128"/>
                <a:cs typeface="Mokoto"/>
                <a:sym typeface="Mokoto"/>
              </a:rPr>
              <a:t>)</a:t>
            </a:r>
          </a:p>
        </p:txBody>
      </p:sp>
      <p:sp>
        <p:nvSpPr>
          <p:cNvPr id="11" name="テキスト ボックス 10">
            <a:extLst>
              <a:ext uri="{FF2B5EF4-FFF2-40B4-BE49-F238E27FC236}">
                <a16:creationId xmlns:a16="http://schemas.microsoft.com/office/drawing/2014/main" id="{E0BEBAF2-559A-6384-1A6D-8101F35234B7}"/>
              </a:ext>
            </a:extLst>
          </p:cNvPr>
          <p:cNvSpPr txBox="1"/>
          <p:nvPr/>
        </p:nvSpPr>
        <p:spPr>
          <a:xfrm>
            <a:off x="736600" y="8231883"/>
            <a:ext cx="13679483" cy="2296783"/>
          </a:xfrm>
          <a:prstGeom prst="rect">
            <a:avLst/>
          </a:prstGeom>
          <a:noFill/>
        </p:spPr>
        <p:txBody>
          <a:bodyPr wrap="square">
            <a:spAutoFit/>
          </a:bodyPr>
          <a:lstStyle/>
          <a:p>
            <a:pPr lvl="0">
              <a:lnSpc>
                <a:spcPct val="110000"/>
              </a:lnSpc>
              <a:spcBef>
                <a:spcPts val="1800"/>
              </a:spcBef>
              <a:buClr>
                <a:srgbClr val="23384A"/>
              </a:buClr>
              <a:defRPr/>
            </a:pPr>
            <a:r>
              <a:rPr lang="ja-JP" altLang="en-US" sz="4400" dirty="0">
                <a:solidFill>
                  <a:srgbClr val="23384A"/>
                </a:solidFill>
                <a:latin typeface="Yu Gothic Medium" panose="020B0400000000000000" pitchFamily="34" charset="-128"/>
                <a:ea typeface="Yu Gothic Medium" panose="020B0400000000000000" pitchFamily="34" charset="-128"/>
              </a:rPr>
              <a:t>近年、</a:t>
            </a:r>
            <a:r>
              <a:rPr lang="en-US" altLang="ja-JP" sz="4400" dirty="0">
                <a:solidFill>
                  <a:srgbClr val="23384A"/>
                </a:solidFill>
                <a:latin typeface="Yu Gothic Medium" panose="020B0400000000000000" pitchFamily="34" charset="-128"/>
                <a:ea typeface="Yu Gothic Medium" panose="020B0400000000000000" pitchFamily="34" charset="-128"/>
              </a:rPr>
              <a:t>IoT</a:t>
            </a:r>
            <a:r>
              <a:rPr lang="ja-JP" altLang="en-US" sz="4400" dirty="0">
                <a:solidFill>
                  <a:srgbClr val="23384A"/>
                </a:solidFill>
                <a:latin typeface="Yu Gothic Medium" panose="020B0400000000000000" pitchFamily="34" charset="-128"/>
                <a:ea typeface="Yu Gothic Medium" panose="020B0400000000000000" pitchFamily="34" charset="-128"/>
              </a:rPr>
              <a:t>が急速に普及している</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914400" lvl="1" indent="-457200">
              <a:lnSpc>
                <a:spcPct val="110000"/>
              </a:lnSpc>
              <a:buClr>
                <a:srgbClr val="23384A"/>
              </a:buClr>
              <a:buFont typeface="Arial" panose="020B0604020202020204" pitchFamily="34" charset="0"/>
              <a:buChar char="•"/>
              <a:defRPr/>
            </a:pPr>
            <a:r>
              <a:rPr lang="ja-JP" altLang="en-US" sz="4400" dirty="0">
                <a:solidFill>
                  <a:srgbClr val="23384A"/>
                </a:solidFill>
                <a:latin typeface="Yu Gothic Medium" panose="020B0400000000000000" pitchFamily="34" charset="-128"/>
                <a:ea typeface="Yu Gothic Medium" panose="020B0400000000000000" pitchFamily="34" charset="-128"/>
              </a:rPr>
              <a:t>テレビ、プリンタ、車、</a:t>
            </a:r>
            <a:r>
              <a:rPr lang="en-US" altLang="ja-JP" sz="4400" dirty="0">
                <a:solidFill>
                  <a:srgbClr val="23384A"/>
                </a:solidFill>
                <a:latin typeface="Yu Gothic Medium" panose="020B0400000000000000" pitchFamily="34" charset="-128"/>
                <a:ea typeface="Yu Gothic Medium" panose="020B0400000000000000" pitchFamily="34" charset="-128"/>
              </a:rPr>
              <a:t>Wi-Fi</a:t>
            </a:r>
            <a:r>
              <a:rPr lang="ja-JP" altLang="en-US" sz="4400" dirty="0">
                <a:solidFill>
                  <a:srgbClr val="23384A"/>
                </a:solidFill>
                <a:latin typeface="Yu Gothic Medium" panose="020B0400000000000000" pitchFamily="34" charset="-128"/>
                <a:ea typeface="Yu Gothic Medium" panose="020B0400000000000000" pitchFamily="34" charset="-128"/>
              </a:rPr>
              <a:t>ルータなど</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914400" lvl="1" indent="-457200">
              <a:lnSpc>
                <a:spcPct val="110000"/>
              </a:lnSpc>
              <a:buClr>
                <a:srgbClr val="23384A"/>
              </a:buClr>
              <a:buFont typeface="Arial" panose="020B0604020202020204" pitchFamily="34" charset="0"/>
              <a:buChar char="•"/>
              <a:defRPr/>
            </a:pPr>
            <a:r>
              <a:rPr lang="en-US" altLang="ja-JP" sz="4400" dirty="0">
                <a:solidFill>
                  <a:srgbClr val="23384A"/>
                </a:solidFill>
                <a:latin typeface="Yu Gothic Medium" panose="020B0400000000000000" pitchFamily="34" charset="-128"/>
                <a:ea typeface="Yu Gothic Medium" panose="020B0400000000000000" pitchFamily="34" charset="-128"/>
              </a:rPr>
              <a:t>IoT</a:t>
            </a:r>
            <a:r>
              <a:rPr lang="ja-JP" altLang="en-US" sz="4400" dirty="0">
                <a:solidFill>
                  <a:srgbClr val="23384A"/>
                </a:solidFill>
                <a:latin typeface="Yu Gothic Medium" panose="020B0400000000000000" pitchFamily="34" charset="-128"/>
                <a:ea typeface="Yu Gothic Medium" panose="020B0400000000000000" pitchFamily="34" charset="-128"/>
              </a:rPr>
              <a:t>機器は外部から攻撃を受けやすい</a:t>
            </a:r>
            <a:endParaRPr lang="en-US" altLang="ja-JP" sz="4400" dirty="0">
              <a:solidFill>
                <a:srgbClr val="23384A"/>
              </a:solidFill>
              <a:latin typeface="Yu Gothic Medium" panose="020B0400000000000000" pitchFamily="34" charset="-128"/>
              <a:ea typeface="Yu Gothic Medium" panose="020B0400000000000000" pitchFamily="34" charset="-128"/>
            </a:endParaRPr>
          </a:p>
        </p:txBody>
      </p:sp>
      <p:sp>
        <p:nvSpPr>
          <p:cNvPr id="12" name="正方形/長方形 11">
            <a:extLst>
              <a:ext uri="{FF2B5EF4-FFF2-40B4-BE49-F238E27FC236}">
                <a16:creationId xmlns:a16="http://schemas.microsoft.com/office/drawing/2014/main" id="{46DD7FCE-3BD6-13D6-25E1-0FEED18B1C6A}"/>
              </a:ext>
            </a:extLst>
          </p:cNvPr>
          <p:cNvSpPr/>
          <p:nvPr/>
        </p:nvSpPr>
        <p:spPr>
          <a:xfrm>
            <a:off x="894713" y="32482428"/>
            <a:ext cx="13672047" cy="10801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ja-JP" altLang="en-US" sz="5400" b="1" dirty="0">
                <a:solidFill>
                  <a:srgbClr val="23384A"/>
                </a:solidFill>
                <a:latin typeface="Yu Gothic" panose="020B0400000000000000" pitchFamily="34" charset="-128"/>
                <a:ea typeface="Yu Gothic" panose="020B0400000000000000" pitchFamily="34" charset="-128"/>
              </a:rPr>
              <a:t>システムメモリの共有</a:t>
            </a:r>
          </a:p>
        </p:txBody>
      </p:sp>
      <p:sp>
        <p:nvSpPr>
          <p:cNvPr id="13" name="テキスト ボックス 12">
            <a:extLst>
              <a:ext uri="{FF2B5EF4-FFF2-40B4-BE49-F238E27FC236}">
                <a16:creationId xmlns:a16="http://schemas.microsoft.com/office/drawing/2014/main" id="{5D121D7B-4621-8E9B-DB12-DB4F599D570F}"/>
              </a:ext>
            </a:extLst>
          </p:cNvPr>
          <p:cNvSpPr txBox="1"/>
          <p:nvPr/>
        </p:nvSpPr>
        <p:spPr>
          <a:xfrm>
            <a:off x="768465" y="24469855"/>
            <a:ext cx="13679483" cy="4017254"/>
          </a:xfrm>
          <a:prstGeom prst="rect">
            <a:avLst/>
          </a:prstGeom>
          <a:noFill/>
        </p:spPr>
        <p:txBody>
          <a:bodyPr wrap="square">
            <a:spAutoFit/>
          </a:bodyPr>
          <a:lstStyle/>
          <a:p>
            <a:pPr marR="0" lvl="0" algn="l" defTabSz="914400" rtl="0" eaLnBrk="1" fontAlgn="auto" latinLnBrk="0" hangingPunct="1">
              <a:lnSpc>
                <a:spcPct val="110000"/>
              </a:lnSpc>
              <a:spcBef>
                <a:spcPts val="1800"/>
              </a:spcBef>
              <a:spcAft>
                <a:spcPts val="0"/>
              </a:spcAft>
              <a:buClr>
                <a:srgbClr val="23384A"/>
              </a:buClr>
              <a:buSzTx/>
              <a:tabLst/>
              <a:defRPr/>
            </a:pPr>
            <a:r>
              <a:rPr kumimoji="1" lang="en-US" altLang="ja-JP" sz="4400" dirty="0">
                <a:solidFill>
                  <a:srgbClr val="23384A"/>
                </a:solidFill>
                <a:latin typeface="Yu Gothic Medium" panose="020B0400000000000000" pitchFamily="34" charset="-128"/>
                <a:ea typeface="Yu Gothic Medium" panose="020B0400000000000000" pitchFamily="34" charset="-128"/>
              </a:rPr>
              <a:t>RISC-V</a:t>
            </a:r>
            <a:r>
              <a:rPr kumimoji="1" lang="ja-JP" altLang="en-US" sz="4400" dirty="0">
                <a:solidFill>
                  <a:srgbClr val="23384A"/>
                </a:solidFill>
                <a:latin typeface="Yu Gothic Medium" panose="020B0400000000000000" pitchFamily="34" charset="-128"/>
                <a:ea typeface="Yu Gothic Medium" panose="020B0400000000000000" pitchFamily="34" charset="-128"/>
              </a:rPr>
              <a:t>の</a:t>
            </a:r>
            <a:r>
              <a:rPr kumimoji="1" lang="en-US" altLang="ja-JP" sz="4400" dirty="0">
                <a:solidFill>
                  <a:srgbClr val="23384A"/>
                </a:solidFill>
                <a:latin typeface="Yu Gothic Medium" panose="020B0400000000000000" pitchFamily="34" charset="-128"/>
                <a:ea typeface="Yu Gothic Medium" panose="020B0400000000000000" pitchFamily="34" charset="-128"/>
              </a:rPr>
              <a:t>TEE</a:t>
            </a:r>
            <a:r>
              <a:rPr kumimoji="1" lang="ja-JP" altLang="en-US" sz="4400" dirty="0">
                <a:solidFill>
                  <a:srgbClr val="23384A"/>
                </a:solidFill>
                <a:latin typeface="Yu Gothic Medium" panose="020B0400000000000000" pitchFamily="34" charset="-128"/>
                <a:ea typeface="Yu Gothic Medium" panose="020B0400000000000000" pitchFamily="34" charset="-128"/>
              </a:rPr>
              <a:t>である</a:t>
            </a:r>
            <a:r>
              <a:rPr kumimoji="1" lang="en-US" altLang="ja-JP" sz="4400" dirty="0">
                <a:solidFill>
                  <a:srgbClr val="23384A"/>
                </a:solidFill>
                <a:latin typeface="Yu Gothic Medium" panose="020B0400000000000000" pitchFamily="34" charset="-128"/>
                <a:ea typeface="Yu Gothic Medium" panose="020B0400000000000000" pitchFamily="34" charset="-128"/>
              </a:rPr>
              <a:t>Keystone</a:t>
            </a:r>
            <a:r>
              <a:rPr kumimoji="1" lang="ja-JP" altLang="en-US" sz="4400" dirty="0">
                <a:solidFill>
                  <a:srgbClr val="23384A"/>
                </a:solidFill>
                <a:latin typeface="Yu Gothic Medium" panose="020B0400000000000000" pitchFamily="34" charset="-128"/>
                <a:ea typeface="Yu Gothic Medium" panose="020B0400000000000000" pitchFamily="34" charset="-128"/>
              </a:rPr>
              <a:t>を用いて</a:t>
            </a:r>
            <a:r>
              <a:rPr kumimoji="1" lang="en-US" altLang="ja-JP" sz="4400" dirty="0">
                <a:solidFill>
                  <a:srgbClr val="23384A"/>
                </a:solidFill>
                <a:latin typeface="Yu Gothic Medium" panose="020B0400000000000000" pitchFamily="34" charset="-128"/>
                <a:ea typeface="Yu Gothic Medium" panose="020B0400000000000000" pitchFamily="34" charset="-128"/>
              </a:rPr>
              <a:t>IDS</a:t>
            </a:r>
            <a:r>
              <a:rPr kumimoji="1" lang="ja-JP" altLang="en-US" sz="4400" dirty="0">
                <a:solidFill>
                  <a:srgbClr val="23384A"/>
                </a:solidFill>
                <a:latin typeface="Yu Gothic Medium" panose="020B0400000000000000" pitchFamily="34" charset="-128"/>
                <a:ea typeface="Yu Gothic Medium" panose="020B0400000000000000" pitchFamily="34" charset="-128"/>
              </a:rPr>
              <a:t>を実行</a:t>
            </a:r>
            <a:endParaRPr kumimoji="1" lang="en-US" altLang="ja-JP" sz="4400" u="none" strike="noStrike" kern="1200" cap="none" spc="0" normalizeH="0" baseline="0" noProof="0" dirty="0">
              <a:ln>
                <a:noFill/>
              </a:ln>
              <a:solidFill>
                <a:srgbClr val="23384A"/>
              </a:solidFill>
              <a:effectLst/>
              <a:uLnTx/>
              <a:uFillTx/>
              <a:latin typeface="Yu Gothic Medium" panose="020B0400000000000000" pitchFamily="34" charset="-128"/>
              <a:ea typeface="Yu Gothic Medium" panose="020B0400000000000000" pitchFamily="34" charset="-128"/>
            </a:endParaRPr>
          </a:p>
          <a:p>
            <a:pPr marL="914400" marR="0" lvl="1" indent="-457200" algn="l" defTabSz="914400" rtl="0" eaLnBrk="1" fontAlgn="auto" latinLnBrk="0" hangingPunct="1">
              <a:lnSpc>
                <a:spcPct val="110000"/>
              </a:lnSpc>
              <a:spcBef>
                <a:spcPts val="0"/>
              </a:spcBef>
              <a:spcAft>
                <a:spcPts val="0"/>
              </a:spcAft>
              <a:buClr>
                <a:srgbClr val="23384A"/>
              </a:buClr>
              <a:buSzTx/>
              <a:buFont typeface="Arial" panose="020B0604020202020204" pitchFamily="34" charset="0"/>
              <a:buChar char="•"/>
              <a:tabLst/>
              <a:defRPr/>
            </a:pPr>
            <a:r>
              <a:rPr lang="ja-JP" altLang="en-US" sz="4400" dirty="0">
                <a:solidFill>
                  <a:srgbClr val="23384A"/>
                </a:solidFill>
                <a:latin typeface="Yu Gothic Medium" panose="020B0400000000000000" pitchFamily="34" charset="-128"/>
                <a:ea typeface="Yu Gothic Medium" panose="020B0400000000000000" pitchFamily="34" charset="-128"/>
              </a:rPr>
              <a:t>権限の低いエンクレイヴの中で</a:t>
            </a:r>
            <a:r>
              <a:rPr lang="en-US" altLang="ja-JP" sz="4400" dirty="0">
                <a:solidFill>
                  <a:srgbClr val="23384A"/>
                </a:solidFill>
                <a:latin typeface="Yu Gothic Medium" panose="020B0400000000000000" pitchFamily="34" charset="-128"/>
                <a:ea typeface="Yu Gothic Medium" panose="020B0400000000000000" pitchFamily="34" charset="-128"/>
              </a:rPr>
              <a:t>IDS</a:t>
            </a:r>
            <a:r>
              <a:rPr lang="ja-JP" altLang="en-US" sz="4400" dirty="0">
                <a:solidFill>
                  <a:srgbClr val="23384A"/>
                </a:solidFill>
                <a:latin typeface="Yu Gothic Medium" panose="020B0400000000000000" pitchFamily="34" charset="-128"/>
                <a:ea typeface="Yu Gothic Medium" panose="020B0400000000000000" pitchFamily="34" charset="-128"/>
              </a:rPr>
              <a:t>を安全に実行</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914400" marR="0" lvl="1" indent="-457200" algn="l" defTabSz="914400" rtl="0" eaLnBrk="1" fontAlgn="auto" latinLnBrk="0" hangingPunct="1">
              <a:lnSpc>
                <a:spcPct val="110000"/>
              </a:lnSpc>
              <a:spcBef>
                <a:spcPts val="0"/>
              </a:spcBef>
              <a:spcAft>
                <a:spcPts val="0"/>
              </a:spcAft>
              <a:buClr>
                <a:srgbClr val="23384A"/>
              </a:buClr>
              <a:buSzTx/>
              <a:buFont typeface="Arial" panose="020B0604020202020204" pitchFamily="34" charset="0"/>
              <a:buChar char="•"/>
              <a:tabLst/>
              <a:defRPr/>
            </a:pPr>
            <a:r>
              <a:rPr lang="ja-JP" altLang="en-US" sz="4400" dirty="0">
                <a:solidFill>
                  <a:srgbClr val="23384A"/>
                </a:solidFill>
                <a:latin typeface="Yu Gothic Medium" panose="020B0400000000000000" pitchFamily="34" charset="-128"/>
                <a:ea typeface="Yu Gothic Medium" panose="020B0400000000000000" pitchFamily="34" charset="-128"/>
              </a:rPr>
              <a:t>システムメモリから直接データを取得可能</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a:lnSpc>
                <a:spcPct val="110000"/>
              </a:lnSpc>
              <a:spcBef>
                <a:spcPts val="1800"/>
              </a:spcBef>
              <a:buClr>
                <a:srgbClr val="23384A"/>
              </a:buClr>
              <a:defRPr/>
            </a:pPr>
            <a:r>
              <a:rPr lang="ja-JP" altLang="en-US" sz="4400" dirty="0">
                <a:solidFill>
                  <a:srgbClr val="23384A"/>
                </a:solidFill>
                <a:latin typeface="Yu Gothic Medium" panose="020B0400000000000000" pitchFamily="34" charset="-128"/>
                <a:ea typeface="Yu Gothic Medium" panose="020B0400000000000000" pitchFamily="34" charset="-128"/>
              </a:rPr>
              <a:t>エンクレイヴはセキュリティモニタ上で独立に動作</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a:lnSpc>
                <a:spcPct val="110000"/>
              </a:lnSpc>
              <a:buClr>
                <a:srgbClr val="23384A"/>
              </a:buClr>
              <a:buFont typeface="Arial" panose="020B0604020202020204" pitchFamily="34" charset="0"/>
              <a:buChar char="•"/>
              <a:defRPr/>
            </a:pPr>
            <a:r>
              <a:rPr lang="en-US" altLang="ja-JP" sz="4400" dirty="0">
                <a:solidFill>
                  <a:srgbClr val="23384A"/>
                </a:solidFill>
                <a:latin typeface="Yu Gothic Medium" panose="020B0400000000000000" pitchFamily="34" charset="-128"/>
                <a:ea typeface="Yu Gothic Medium" panose="020B0400000000000000" pitchFamily="34" charset="-128"/>
              </a:rPr>
              <a:t>IDS</a:t>
            </a:r>
            <a:r>
              <a:rPr lang="ja-JP" altLang="en-US" sz="4400" dirty="0">
                <a:solidFill>
                  <a:srgbClr val="23384A"/>
                </a:solidFill>
                <a:latin typeface="Yu Gothic Medium" panose="020B0400000000000000" pitchFamily="34" charset="-128"/>
                <a:ea typeface="Yu Gothic Medium" panose="020B0400000000000000" pitchFamily="34" charset="-128"/>
              </a:rPr>
              <a:t>をより強固に監視対象システムから隔離</a:t>
            </a:r>
            <a:endParaRPr lang="en-US" altLang="ja-JP" sz="4400" dirty="0">
              <a:solidFill>
                <a:srgbClr val="23384A"/>
              </a:solidFill>
              <a:latin typeface="Yu Gothic Medium" panose="020B0400000000000000" pitchFamily="34" charset="-128"/>
              <a:ea typeface="Yu Gothic Medium" panose="020B0400000000000000" pitchFamily="34" charset="-128"/>
            </a:endParaRPr>
          </a:p>
        </p:txBody>
      </p:sp>
      <p:sp>
        <p:nvSpPr>
          <p:cNvPr id="14" name="テキスト ボックス 13">
            <a:extLst>
              <a:ext uri="{FF2B5EF4-FFF2-40B4-BE49-F238E27FC236}">
                <a16:creationId xmlns:a16="http://schemas.microsoft.com/office/drawing/2014/main" id="{0A8BAAFF-E520-4D09-EB99-D714769B9B4F}"/>
              </a:ext>
            </a:extLst>
          </p:cNvPr>
          <p:cNvSpPr txBox="1"/>
          <p:nvPr/>
        </p:nvSpPr>
        <p:spPr>
          <a:xfrm>
            <a:off x="15876221" y="39862495"/>
            <a:ext cx="13679483" cy="2296783"/>
          </a:xfrm>
          <a:prstGeom prst="rect">
            <a:avLst/>
          </a:prstGeom>
          <a:noFill/>
        </p:spPr>
        <p:txBody>
          <a:bodyPr wrap="square">
            <a:spAutoFit/>
          </a:bodyPr>
          <a:lstStyle/>
          <a:p>
            <a:pPr marL="457200" indent="-457200">
              <a:lnSpc>
                <a:spcPct val="110000"/>
              </a:lnSpc>
              <a:buClr>
                <a:srgbClr val="23384A"/>
              </a:buClr>
              <a:buFont typeface="Arial" panose="020B0604020202020204" pitchFamily="34" charset="0"/>
              <a:buChar char="•"/>
              <a:defRPr/>
            </a:pPr>
            <a:r>
              <a:rPr lang="ja-JP" altLang="en-US" sz="4400" dirty="0">
                <a:solidFill>
                  <a:srgbClr val="23384A"/>
                </a:solidFill>
                <a:latin typeface="Yu Gothic Medium" panose="020B0400000000000000" pitchFamily="34" charset="-128"/>
                <a:ea typeface="Yu Gothic Medium" panose="020B0400000000000000" pitchFamily="34" charset="-128"/>
              </a:rPr>
              <a:t>セキュリティモニタで</a:t>
            </a:r>
            <a:r>
              <a:rPr lang="en-US" altLang="ja-JP" sz="4400" dirty="0">
                <a:solidFill>
                  <a:srgbClr val="23384A"/>
                </a:solidFill>
                <a:latin typeface="Yu Gothic Medium" panose="020B0400000000000000" pitchFamily="34" charset="-128"/>
                <a:ea typeface="Yu Gothic Medium" panose="020B0400000000000000" pitchFamily="34" charset="-128"/>
              </a:rPr>
              <a:t>IDS</a:t>
            </a:r>
            <a:r>
              <a:rPr lang="ja-JP" altLang="en-US" sz="4400" dirty="0">
                <a:solidFill>
                  <a:srgbClr val="23384A"/>
                </a:solidFill>
                <a:latin typeface="Yu Gothic Medium" panose="020B0400000000000000" pitchFamily="34" charset="-128"/>
                <a:ea typeface="Yu Gothic Medium" panose="020B0400000000000000" pitchFamily="34" charset="-128"/>
              </a:rPr>
              <a:t>の停止を検知</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457200" indent="-457200">
              <a:lnSpc>
                <a:spcPct val="110000"/>
              </a:lnSpc>
              <a:buClr>
                <a:srgbClr val="23384A"/>
              </a:buClr>
              <a:buFont typeface="Arial" panose="020B0604020202020204" pitchFamily="34" charset="0"/>
              <a:buChar char="•"/>
              <a:defRPr/>
            </a:pPr>
            <a:r>
              <a:rPr lang="ja-JP" altLang="en-US" sz="4400" dirty="0">
                <a:solidFill>
                  <a:srgbClr val="23384A"/>
                </a:solidFill>
                <a:latin typeface="Yu Gothic Medium" panose="020B0400000000000000" pitchFamily="34" charset="-128"/>
                <a:ea typeface="Yu Gothic Medium" panose="020B0400000000000000" pitchFamily="34" charset="-128"/>
              </a:rPr>
              <a:t>リモートアテステーションを用いてメモリ共有制御</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457200" indent="-457200">
              <a:lnSpc>
                <a:spcPct val="110000"/>
              </a:lnSpc>
              <a:buClr>
                <a:srgbClr val="23384A"/>
              </a:buClr>
              <a:buFont typeface="Arial" panose="020B0604020202020204" pitchFamily="34" charset="0"/>
              <a:buChar char="•"/>
              <a:defRPr/>
            </a:pPr>
            <a:r>
              <a:rPr lang="ja-JP" altLang="en-US" sz="4400" dirty="0">
                <a:solidFill>
                  <a:srgbClr val="23384A"/>
                </a:solidFill>
                <a:latin typeface="Yu Gothic Medium" panose="020B0400000000000000" pitchFamily="34" charset="-128"/>
                <a:ea typeface="Yu Gothic Medium" panose="020B0400000000000000" pitchFamily="34" charset="-128"/>
              </a:rPr>
              <a:t>高度なマルウェア検知が可能な</a:t>
            </a:r>
            <a:r>
              <a:rPr lang="en-US" altLang="ja-JP" sz="4400" dirty="0">
                <a:solidFill>
                  <a:srgbClr val="23384A"/>
                </a:solidFill>
                <a:latin typeface="Yu Gothic Medium" panose="020B0400000000000000" pitchFamily="34" charset="-128"/>
                <a:ea typeface="Yu Gothic Medium" panose="020B0400000000000000" pitchFamily="34" charset="-128"/>
              </a:rPr>
              <a:t>IDS</a:t>
            </a:r>
            <a:r>
              <a:rPr lang="ja-JP" altLang="en-US" sz="4400" dirty="0">
                <a:solidFill>
                  <a:srgbClr val="23384A"/>
                </a:solidFill>
                <a:latin typeface="Yu Gothic Medium" panose="020B0400000000000000" pitchFamily="34" charset="-128"/>
                <a:ea typeface="Yu Gothic Medium" panose="020B0400000000000000" pitchFamily="34" charset="-128"/>
              </a:rPr>
              <a:t>の開発</a:t>
            </a:r>
            <a:endParaRPr lang="en-US" altLang="ja-JP" sz="4400" dirty="0">
              <a:solidFill>
                <a:srgbClr val="23384A"/>
              </a:solidFill>
              <a:latin typeface="Yu Gothic Medium" panose="020B0400000000000000" pitchFamily="34" charset="-128"/>
              <a:ea typeface="Yu Gothic Medium" panose="020B0400000000000000" pitchFamily="34" charset="-128"/>
            </a:endParaRPr>
          </a:p>
        </p:txBody>
      </p:sp>
      <p:sp>
        <p:nvSpPr>
          <p:cNvPr id="15" name="正方形/長方形 14">
            <a:extLst>
              <a:ext uri="{FF2B5EF4-FFF2-40B4-BE49-F238E27FC236}">
                <a16:creationId xmlns:a16="http://schemas.microsoft.com/office/drawing/2014/main" id="{35BD90AC-926A-0D10-4AB7-F100757D8A56}"/>
              </a:ext>
            </a:extLst>
          </p:cNvPr>
          <p:cNvSpPr/>
          <p:nvPr/>
        </p:nvSpPr>
        <p:spPr>
          <a:xfrm>
            <a:off x="752456" y="10639190"/>
            <a:ext cx="13682659" cy="10801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ja-JP" altLang="en-US" sz="5400" b="1" dirty="0">
                <a:solidFill>
                  <a:srgbClr val="23384A"/>
                </a:solidFill>
                <a:latin typeface="Yu Gothic" panose="020B0400000000000000" pitchFamily="34" charset="-128"/>
                <a:ea typeface="Yu Gothic" panose="020B0400000000000000" pitchFamily="34" charset="-128"/>
              </a:rPr>
              <a:t>侵入検知システム</a:t>
            </a:r>
            <a:r>
              <a:rPr lang="en-US" altLang="ja-JP" sz="5400" b="1" dirty="0">
                <a:solidFill>
                  <a:srgbClr val="23384A"/>
                </a:solidFill>
                <a:latin typeface="Yu Gothic" panose="020B0400000000000000" pitchFamily="34" charset="-128"/>
                <a:ea typeface="Yu Gothic" panose="020B0400000000000000" pitchFamily="34" charset="-128"/>
              </a:rPr>
              <a:t> (IDS) </a:t>
            </a:r>
            <a:r>
              <a:rPr lang="ja-JP" altLang="en-US" sz="5400" b="1" dirty="0">
                <a:solidFill>
                  <a:srgbClr val="23384A"/>
                </a:solidFill>
                <a:latin typeface="Yu Gothic" panose="020B0400000000000000" pitchFamily="34" charset="-128"/>
                <a:ea typeface="Yu Gothic" panose="020B0400000000000000" pitchFamily="34" charset="-128"/>
              </a:rPr>
              <a:t>の安全な実行</a:t>
            </a:r>
            <a:endParaRPr kumimoji="1" lang="ja-JP" altLang="en-US" sz="6000" b="1" dirty="0">
              <a:solidFill>
                <a:srgbClr val="23384A"/>
              </a:solidFill>
              <a:latin typeface="Yu Gothic" panose="020B0400000000000000" pitchFamily="34" charset="-128"/>
              <a:ea typeface="Yu Gothic" panose="020B0400000000000000" pitchFamily="34" charset="-128"/>
            </a:endParaRPr>
          </a:p>
        </p:txBody>
      </p:sp>
      <p:sp>
        <p:nvSpPr>
          <p:cNvPr id="16" name="テキスト ボックス 26">
            <a:extLst>
              <a:ext uri="{FF2B5EF4-FFF2-40B4-BE49-F238E27FC236}">
                <a16:creationId xmlns:a16="http://schemas.microsoft.com/office/drawing/2014/main" id="{3D0CBBD2-E711-6CAB-5FBF-BF8A181F8210}"/>
              </a:ext>
            </a:extLst>
          </p:cNvPr>
          <p:cNvSpPr txBox="1"/>
          <p:nvPr/>
        </p:nvSpPr>
        <p:spPr>
          <a:xfrm>
            <a:off x="755632" y="11749917"/>
            <a:ext cx="13679483" cy="5506892"/>
          </a:xfrm>
          <a:prstGeom prst="rect">
            <a:avLst/>
          </a:prstGeom>
          <a:noFill/>
        </p:spPr>
        <p:txBody>
          <a:bodyPr wrap="square">
            <a:spAutoFit/>
          </a:bodyPr>
          <a:lstStyle/>
          <a:p>
            <a:pPr marR="0" lvl="0" algn="l" defTabSz="914400" rtl="0" eaLnBrk="1" fontAlgn="auto" latinLnBrk="0" hangingPunct="1">
              <a:lnSpc>
                <a:spcPct val="110000"/>
              </a:lnSpc>
              <a:spcAft>
                <a:spcPts val="0"/>
              </a:spcAft>
              <a:buClr>
                <a:srgbClr val="23384A"/>
              </a:buClr>
              <a:buSzTx/>
              <a:tabLst/>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ホストベース</a:t>
            </a:r>
            <a:r>
              <a:rPr kumimoji="1" lang="en-US" altLang="ja-JP" sz="4400" dirty="0">
                <a:solidFill>
                  <a:srgbClr val="23384A"/>
                </a:solidFill>
                <a:latin typeface="Yu Gothic Medium" panose="020B0400000000000000" pitchFamily="34" charset="-128"/>
                <a:ea typeface="Yu Gothic Medium" panose="020B0400000000000000" pitchFamily="34" charset="-128"/>
              </a:rPr>
              <a:t>IDS</a:t>
            </a:r>
            <a:r>
              <a:rPr kumimoji="1" lang="ja-JP" altLang="en-US" sz="4400" dirty="0">
                <a:solidFill>
                  <a:srgbClr val="23384A"/>
                </a:solidFill>
                <a:latin typeface="Yu Gothic Medium" panose="020B0400000000000000" pitchFamily="34" charset="-128"/>
                <a:ea typeface="Yu Gothic Medium" panose="020B0400000000000000" pitchFamily="34" charset="-128"/>
              </a:rPr>
              <a:t>はシステム情報をもとに侵入を検知</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lang="ja-JP" altLang="en-US" sz="4400" dirty="0">
                <a:solidFill>
                  <a:srgbClr val="23384A"/>
                </a:solidFill>
                <a:latin typeface="Yu Gothic Medium" panose="020B0400000000000000" pitchFamily="34" charset="-128"/>
                <a:ea typeface="Yu Gothic Medium" panose="020B0400000000000000" pitchFamily="34" charset="-128"/>
              </a:rPr>
              <a:t>ネットワーク監視とは異なり</a:t>
            </a:r>
            <a:r>
              <a:rPr lang="en-US" altLang="ja-JP" sz="4400" dirty="0">
                <a:solidFill>
                  <a:srgbClr val="23384A"/>
                </a:solidFill>
                <a:latin typeface="Yu Gothic Medium" panose="020B0400000000000000" pitchFamily="34" charset="-128"/>
                <a:ea typeface="Yu Gothic Medium" panose="020B0400000000000000" pitchFamily="34" charset="-128"/>
              </a:rPr>
              <a:t>IoT</a:t>
            </a:r>
            <a:r>
              <a:rPr lang="ja-JP" altLang="en-US" sz="4400" dirty="0">
                <a:solidFill>
                  <a:srgbClr val="23384A"/>
                </a:solidFill>
                <a:latin typeface="Yu Gothic Medium" panose="020B0400000000000000" pitchFamily="34" charset="-128"/>
                <a:ea typeface="Yu Gothic Medium" panose="020B0400000000000000" pitchFamily="34" charset="-128"/>
              </a:rPr>
              <a:t>機器内で実行</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監視対象システムに侵入されると</a:t>
            </a:r>
            <a:r>
              <a:rPr kumimoji="1" lang="en-US" altLang="ja-JP" sz="4400" dirty="0">
                <a:solidFill>
                  <a:srgbClr val="23384A"/>
                </a:solidFill>
                <a:latin typeface="Yu Gothic Medium" panose="020B0400000000000000" pitchFamily="34" charset="-128"/>
                <a:ea typeface="Yu Gothic Medium" panose="020B0400000000000000" pitchFamily="34" charset="-128"/>
              </a:rPr>
              <a:t>IDS</a:t>
            </a:r>
            <a:r>
              <a:rPr kumimoji="1" lang="ja-JP" altLang="en-US" sz="4400" dirty="0">
                <a:solidFill>
                  <a:srgbClr val="23384A"/>
                </a:solidFill>
                <a:latin typeface="Yu Gothic Medium" panose="020B0400000000000000" pitchFamily="34" charset="-128"/>
                <a:ea typeface="Yu Gothic Medium" panose="020B0400000000000000" pitchFamily="34" charset="-128"/>
              </a:rPr>
              <a:t>も攻撃</a:t>
            </a:r>
            <a:endParaRPr kumimoji="1" lang="en-US" altLang="ja-JP" sz="4400" u="none" strike="noStrike" kern="1200" cap="none" spc="0" normalizeH="0" baseline="0" noProof="0" dirty="0">
              <a:ln>
                <a:noFill/>
              </a:ln>
              <a:solidFill>
                <a:srgbClr val="23384A"/>
              </a:solidFill>
              <a:effectLst/>
              <a:uLnTx/>
              <a:uFillTx/>
              <a:latin typeface="Yu Gothic Medium" panose="020B0400000000000000" pitchFamily="34" charset="-128"/>
              <a:ea typeface="Yu Gothic Medium" panose="020B0400000000000000" pitchFamily="34" charset="-128"/>
            </a:endParaRPr>
          </a:p>
          <a:p>
            <a:pPr defTabSz="914400">
              <a:lnSpc>
                <a:spcPct val="110000"/>
              </a:lnSpc>
              <a:spcBef>
                <a:spcPts val="1800"/>
              </a:spcBef>
              <a:buClr>
                <a:srgbClr val="23384A"/>
              </a:buClr>
              <a:defRPr/>
            </a:pPr>
            <a:r>
              <a:rPr lang="ja-JP" altLang="en-US" sz="4400" dirty="0">
                <a:solidFill>
                  <a:srgbClr val="23384A"/>
                </a:solidFill>
                <a:latin typeface="Yu Gothic Medium" panose="020B0400000000000000" pitchFamily="34" charset="-128"/>
                <a:ea typeface="Yu Gothic Medium" panose="020B0400000000000000" pitchFamily="34" charset="-128"/>
              </a:rPr>
              <a:t>隔離実行環境</a:t>
            </a:r>
            <a:r>
              <a:rPr lang="en-US" altLang="ja-JP" sz="4400" dirty="0">
                <a:solidFill>
                  <a:srgbClr val="23384A"/>
                </a:solidFill>
                <a:latin typeface="Yu Gothic Medium" panose="020B0400000000000000" pitchFamily="34" charset="-128"/>
                <a:ea typeface="Yu Gothic Medium" panose="020B0400000000000000" pitchFamily="34" charset="-128"/>
              </a:rPr>
              <a:t> (TEE) </a:t>
            </a:r>
            <a:r>
              <a:rPr lang="ja-JP" altLang="en-US" sz="4400" dirty="0">
                <a:solidFill>
                  <a:srgbClr val="23384A"/>
                </a:solidFill>
                <a:latin typeface="Yu Gothic Medium" panose="020B0400000000000000" pitchFamily="34" charset="-128"/>
                <a:ea typeface="Yu Gothic Medium" panose="020B0400000000000000" pitchFamily="34" charset="-128"/>
              </a:rPr>
              <a:t>内で安全に実行する手法が提案</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既存手法で用いる</a:t>
            </a:r>
            <a:r>
              <a:rPr kumimoji="1" lang="en-US" altLang="ja-JP" sz="4400" dirty="0">
                <a:solidFill>
                  <a:srgbClr val="23384A"/>
                </a:solidFill>
                <a:latin typeface="Yu Gothic Medium" panose="020B0400000000000000" pitchFamily="34" charset="-128"/>
                <a:ea typeface="Yu Gothic Medium" panose="020B0400000000000000" pitchFamily="34" charset="-128"/>
              </a:rPr>
              <a:t>TEE</a:t>
            </a:r>
            <a:r>
              <a:rPr kumimoji="1" lang="ja-JP" altLang="en-US" sz="4400" dirty="0">
                <a:solidFill>
                  <a:srgbClr val="23384A"/>
                </a:solidFill>
                <a:latin typeface="Yu Gothic Medium" panose="020B0400000000000000" pitchFamily="34" charset="-128"/>
                <a:ea typeface="Yu Gothic Medium" panose="020B0400000000000000" pitchFamily="34" charset="-128"/>
              </a:rPr>
              <a:t>は</a:t>
            </a:r>
            <a:r>
              <a:rPr kumimoji="1" lang="en-US" altLang="ja-JP" sz="4400" dirty="0">
                <a:solidFill>
                  <a:srgbClr val="23384A"/>
                </a:solidFill>
                <a:latin typeface="Yu Gothic Medium" panose="020B0400000000000000" pitchFamily="34" charset="-128"/>
                <a:ea typeface="Yu Gothic Medium" panose="020B0400000000000000" pitchFamily="34" charset="-128"/>
              </a:rPr>
              <a:t>IDS</a:t>
            </a:r>
            <a:r>
              <a:rPr kumimoji="1" lang="ja-JP" altLang="en-US" sz="4400" dirty="0">
                <a:solidFill>
                  <a:srgbClr val="23384A"/>
                </a:solidFill>
                <a:latin typeface="Yu Gothic Medium" panose="020B0400000000000000" pitchFamily="34" charset="-128"/>
                <a:ea typeface="Yu Gothic Medium" panose="020B0400000000000000" pitchFamily="34" charset="-128"/>
              </a:rPr>
              <a:t>に向いていない</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485900" lvl="2" indent="-571500" defTabSz="914400">
              <a:lnSpc>
                <a:spcPct val="110000"/>
              </a:lnSpc>
              <a:buClr>
                <a:srgbClr val="23384A"/>
              </a:buClr>
              <a:buFont typeface="Arial" panose="020B0604020202020204" pitchFamily="34" charset="0"/>
              <a:buChar char="•"/>
              <a:defRPr/>
            </a:pPr>
            <a:r>
              <a:rPr kumimoji="1" lang="en-US" altLang="ja-JP" sz="4400" dirty="0">
                <a:solidFill>
                  <a:srgbClr val="23384A"/>
                </a:solidFill>
                <a:latin typeface="Yu Gothic Medium" panose="020B0400000000000000" pitchFamily="34" charset="-128"/>
                <a:ea typeface="Yu Gothic Medium" panose="020B0400000000000000" pitchFamily="34" charset="-128"/>
              </a:rPr>
              <a:t>OS</a:t>
            </a:r>
            <a:r>
              <a:rPr kumimoji="1" lang="ja-JP" altLang="en-US" sz="4400" dirty="0">
                <a:solidFill>
                  <a:srgbClr val="23384A"/>
                </a:solidFill>
                <a:latin typeface="Yu Gothic Medium" panose="020B0400000000000000" pitchFamily="34" charset="-128"/>
                <a:ea typeface="Yu Gothic Medium" panose="020B0400000000000000" pitchFamily="34" charset="-128"/>
              </a:rPr>
              <a:t>データ取得のオーバヘッドが大きい </a:t>
            </a:r>
            <a:r>
              <a:rPr kumimoji="1" lang="en-US" altLang="ja-JP" sz="4400" dirty="0">
                <a:solidFill>
                  <a:srgbClr val="23384A"/>
                </a:solidFill>
                <a:latin typeface="Yu Gothic Medium" panose="020B0400000000000000" pitchFamily="34" charset="-128"/>
                <a:ea typeface="Yu Gothic Medium" panose="020B0400000000000000" pitchFamily="34" charset="-128"/>
              </a:rPr>
              <a:t>(SGX)</a:t>
            </a:r>
          </a:p>
          <a:p>
            <a:pPr marL="1485900" lvl="2" indent="-571500" defTabSz="914400">
              <a:lnSpc>
                <a:spcPct val="110000"/>
              </a:lnSpc>
              <a:buClr>
                <a:srgbClr val="23384A"/>
              </a:buClr>
              <a:buFont typeface="Arial" panose="020B0604020202020204" pitchFamily="34" charset="0"/>
              <a:buChar char="•"/>
              <a:defRPr/>
            </a:pPr>
            <a:r>
              <a:rPr kumimoji="1" lang="en-US" altLang="ja-JP" sz="4400" dirty="0">
                <a:solidFill>
                  <a:srgbClr val="23384A"/>
                </a:solidFill>
                <a:latin typeface="Yu Gothic Medium" panose="020B0400000000000000" pitchFamily="34" charset="-128"/>
                <a:ea typeface="Yu Gothic Medium" panose="020B0400000000000000" pitchFamily="34" charset="-128"/>
              </a:rPr>
              <a:t>IDS</a:t>
            </a:r>
            <a:r>
              <a:rPr kumimoji="1" lang="ja-JP" altLang="en-US" sz="4400" dirty="0">
                <a:solidFill>
                  <a:srgbClr val="23384A"/>
                </a:solidFill>
                <a:latin typeface="Yu Gothic Medium" panose="020B0400000000000000" pitchFamily="34" charset="-128"/>
                <a:ea typeface="Yu Gothic Medium" panose="020B0400000000000000" pitchFamily="34" charset="-128"/>
              </a:rPr>
              <a:t>に与えられる権限が高すぎる </a:t>
            </a:r>
            <a:r>
              <a:rPr kumimoji="1" lang="en-US" altLang="ja-JP" sz="4400" dirty="0">
                <a:solidFill>
                  <a:srgbClr val="23384A"/>
                </a:solidFill>
                <a:latin typeface="Yu Gothic Medium" panose="020B0400000000000000" pitchFamily="34" charset="-128"/>
                <a:ea typeface="Yu Gothic Medium" panose="020B0400000000000000" pitchFamily="34" charset="-128"/>
              </a:rPr>
              <a:t>(</a:t>
            </a:r>
            <a:r>
              <a:rPr kumimoji="1" lang="en-US" altLang="ja-JP" sz="4400" dirty="0" err="1">
                <a:solidFill>
                  <a:srgbClr val="23384A"/>
                </a:solidFill>
                <a:latin typeface="Yu Gothic Medium" panose="020B0400000000000000" pitchFamily="34" charset="-128"/>
                <a:ea typeface="Yu Gothic Medium" panose="020B0400000000000000" pitchFamily="34" charset="-128"/>
              </a:rPr>
              <a:t>TrustZone</a:t>
            </a:r>
            <a:r>
              <a:rPr kumimoji="1" lang="en-US" altLang="ja-JP" sz="4400" dirty="0">
                <a:solidFill>
                  <a:srgbClr val="23384A"/>
                </a:solidFill>
                <a:latin typeface="Yu Gothic Medium" panose="020B0400000000000000" pitchFamily="34" charset="-128"/>
                <a:ea typeface="Yu Gothic Medium" panose="020B0400000000000000" pitchFamily="34" charset="-128"/>
              </a:rPr>
              <a:t>)</a:t>
            </a:r>
          </a:p>
        </p:txBody>
      </p:sp>
      <p:sp>
        <p:nvSpPr>
          <p:cNvPr id="17" name="テキスト ボックス 271">
            <a:extLst>
              <a:ext uri="{FF2B5EF4-FFF2-40B4-BE49-F238E27FC236}">
                <a16:creationId xmlns:a16="http://schemas.microsoft.com/office/drawing/2014/main" id="{1B245D21-A43C-696F-2BEF-6CA9DFC05D2A}"/>
              </a:ext>
            </a:extLst>
          </p:cNvPr>
          <p:cNvSpPr txBox="1"/>
          <p:nvPr/>
        </p:nvSpPr>
        <p:spPr>
          <a:xfrm>
            <a:off x="925720" y="33574663"/>
            <a:ext cx="13679483" cy="4017254"/>
          </a:xfrm>
          <a:prstGeom prst="rect">
            <a:avLst/>
          </a:prstGeom>
          <a:noFill/>
        </p:spPr>
        <p:txBody>
          <a:bodyPr wrap="square">
            <a:spAutoFit/>
          </a:bodyPr>
          <a:lstStyle/>
          <a:p>
            <a:pPr marR="0" lvl="0" algn="l" defTabSz="914400" rtl="0" eaLnBrk="1" fontAlgn="auto" latinLnBrk="0" hangingPunct="1">
              <a:lnSpc>
                <a:spcPct val="110000"/>
              </a:lnSpc>
              <a:spcAft>
                <a:spcPts val="0"/>
              </a:spcAft>
              <a:buClr>
                <a:srgbClr val="23384A"/>
              </a:buClr>
              <a:buSzTx/>
              <a:tabLst/>
              <a:defRPr/>
            </a:pPr>
            <a:r>
              <a:rPr kumimoji="1" lang="en-US" altLang="ja-JP" sz="4400" dirty="0">
                <a:solidFill>
                  <a:srgbClr val="23384A"/>
                </a:solidFill>
                <a:latin typeface="Yu Gothic Medium" panose="020B0400000000000000" pitchFamily="34" charset="-128"/>
                <a:ea typeface="Yu Gothic Medium" panose="020B0400000000000000" pitchFamily="34" charset="-128"/>
              </a:rPr>
              <a:t>PMP</a:t>
            </a:r>
            <a:r>
              <a:rPr kumimoji="1" lang="ja-JP" altLang="en-US" sz="4400" dirty="0">
                <a:solidFill>
                  <a:srgbClr val="23384A"/>
                </a:solidFill>
                <a:latin typeface="Yu Gothic Medium" panose="020B0400000000000000" pitchFamily="34" charset="-128"/>
                <a:ea typeface="Yu Gothic Medium" panose="020B0400000000000000" pitchFamily="34" charset="-128"/>
              </a:rPr>
              <a:t>というハードウェアでメモリを論理的に分離</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セキュリティモニタが</a:t>
            </a:r>
            <a:r>
              <a:rPr kumimoji="1" lang="en-US" altLang="ja-JP" sz="4400" dirty="0">
                <a:solidFill>
                  <a:srgbClr val="23384A"/>
                </a:solidFill>
                <a:latin typeface="Yu Gothic Medium" panose="020B0400000000000000" pitchFamily="34" charset="-128"/>
                <a:ea typeface="Yu Gothic Medium" panose="020B0400000000000000" pitchFamily="34" charset="-128"/>
              </a:rPr>
              <a:t>PMP</a:t>
            </a:r>
            <a:r>
              <a:rPr kumimoji="1" lang="ja-JP" altLang="en-US" sz="4400" dirty="0">
                <a:solidFill>
                  <a:srgbClr val="23384A"/>
                </a:solidFill>
                <a:latin typeface="Yu Gothic Medium" panose="020B0400000000000000" pitchFamily="34" charset="-128"/>
                <a:ea typeface="Yu Gothic Medium" panose="020B0400000000000000" pitchFamily="34" charset="-128"/>
              </a:rPr>
              <a:t>を制御</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エンクレイヴはシステムメモリにアクセス不可</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defTabSz="914400">
              <a:lnSpc>
                <a:spcPct val="110000"/>
              </a:lnSpc>
              <a:spcBef>
                <a:spcPts val="1800"/>
              </a:spcBef>
              <a:buClr>
                <a:srgbClr val="23384A"/>
              </a:buClr>
              <a:defRPr/>
            </a:pPr>
            <a:r>
              <a:rPr kumimoji="1" lang="en-US" altLang="ja-JP" sz="4400" dirty="0" err="1">
                <a:solidFill>
                  <a:srgbClr val="23384A"/>
                </a:solidFill>
                <a:latin typeface="Yu Gothic Medium" panose="020B0400000000000000" pitchFamily="34" charset="-128"/>
                <a:ea typeface="Yu Gothic Medium" panose="020B0400000000000000" pitchFamily="34" charset="-128"/>
              </a:rPr>
              <a:t>Keyspector</a:t>
            </a:r>
            <a:r>
              <a:rPr kumimoji="1" lang="ja-JP" altLang="en-US" sz="4400" dirty="0">
                <a:solidFill>
                  <a:srgbClr val="23384A"/>
                </a:solidFill>
                <a:latin typeface="Yu Gothic Medium" panose="020B0400000000000000" pitchFamily="34" charset="-128"/>
                <a:ea typeface="Yu Gothic Medium" panose="020B0400000000000000" pitchFamily="34" charset="-128"/>
              </a:rPr>
              <a:t>ではシステムメモリの読み出しを可能に</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書き込み権限など必要以上の権限を与えない</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p:txBody>
      </p:sp>
      <p:sp>
        <p:nvSpPr>
          <p:cNvPr id="19" name="正方形/長方形 18">
            <a:extLst>
              <a:ext uri="{FF2B5EF4-FFF2-40B4-BE49-F238E27FC236}">
                <a16:creationId xmlns:a16="http://schemas.microsoft.com/office/drawing/2014/main" id="{EF521467-787E-74FE-EAD8-EA98C16BF50A}"/>
              </a:ext>
            </a:extLst>
          </p:cNvPr>
          <p:cNvSpPr/>
          <p:nvPr/>
        </p:nvSpPr>
        <p:spPr>
          <a:xfrm>
            <a:off x="15495590" y="15913653"/>
            <a:ext cx="14400000" cy="1440000"/>
          </a:xfrm>
          <a:prstGeom prst="rect">
            <a:avLst/>
          </a:prstGeom>
          <a:solidFill>
            <a:srgbClr val="23384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sz="6000" b="1" dirty="0">
                <a:solidFill>
                  <a:schemeClr val="bg1"/>
                </a:solidFill>
                <a:latin typeface="Yu Gothic" panose="020B0400000000000000" pitchFamily="34" charset="-128"/>
                <a:ea typeface="Yu Gothic" panose="020B0400000000000000" pitchFamily="34" charset="-128"/>
              </a:rPr>
              <a:t> 3. </a:t>
            </a:r>
            <a:r>
              <a:rPr kumimoji="1" lang="ja-JP" altLang="en-US" sz="6000" b="1">
                <a:solidFill>
                  <a:schemeClr val="bg1"/>
                </a:solidFill>
                <a:latin typeface="Yu Gothic" panose="020B0400000000000000" pitchFamily="34" charset="-128"/>
                <a:ea typeface="Yu Gothic" panose="020B0400000000000000" pitchFamily="34" charset="-128"/>
              </a:rPr>
              <a:t>実験</a:t>
            </a:r>
          </a:p>
        </p:txBody>
      </p:sp>
      <p:sp>
        <p:nvSpPr>
          <p:cNvPr id="20" name="正方形/長方形 19">
            <a:extLst>
              <a:ext uri="{FF2B5EF4-FFF2-40B4-BE49-F238E27FC236}">
                <a16:creationId xmlns:a16="http://schemas.microsoft.com/office/drawing/2014/main" id="{702B7F42-F9E0-A8B1-E7B3-DD9BB182F1C8}"/>
              </a:ext>
            </a:extLst>
          </p:cNvPr>
          <p:cNvSpPr/>
          <p:nvPr/>
        </p:nvSpPr>
        <p:spPr>
          <a:xfrm>
            <a:off x="15871841" y="20829044"/>
            <a:ext cx="13672047" cy="10801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ja-JP" altLang="en-US" sz="5400" b="1" dirty="0">
                <a:solidFill>
                  <a:srgbClr val="23384A"/>
                </a:solidFill>
                <a:latin typeface="Yu Gothic" panose="020B0400000000000000" pitchFamily="34" charset="-128"/>
                <a:ea typeface="Yu Gothic" panose="020B0400000000000000" pitchFamily="34" charset="-128"/>
              </a:rPr>
              <a:t>マルウェアの検知</a:t>
            </a:r>
            <a:endParaRPr kumimoji="1" lang="ja-JP" altLang="en-US" sz="5400" b="1" dirty="0">
              <a:solidFill>
                <a:srgbClr val="23384A"/>
              </a:solidFill>
              <a:latin typeface="Yu Gothic" panose="020B0400000000000000" pitchFamily="34" charset="-128"/>
              <a:ea typeface="Yu Gothic" panose="020B0400000000000000" pitchFamily="34" charset="-128"/>
            </a:endParaRPr>
          </a:p>
        </p:txBody>
      </p:sp>
      <p:sp>
        <p:nvSpPr>
          <p:cNvPr id="21" name="テキスト ボックス 271">
            <a:extLst>
              <a:ext uri="{FF2B5EF4-FFF2-40B4-BE49-F238E27FC236}">
                <a16:creationId xmlns:a16="http://schemas.microsoft.com/office/drawing/2014/main" id="{6C3B7F4A-1E2B-C17D-964A-1A70CB586B3D}"/>
              </a:ext>
            </a:extLst>
          </p:cNvPr>
          <p:cNvSpPr txBox="1"/>
          <p:nvPr/>
        </p:nvSpPr>
        <p:spPr>
          <a:xfrm>
            <a:off x="15902848" y="21921279"/>
            <a:ext cx="13679483" cy="3786421"/>
          </a:xfrm>
          <a:prstGeom prst="rect">
            <a:avLst/>
          </a:prstGeom>
          <a:noFill/>
        </p:spPr>
        <p:txBody>
          <a:bodyPr wrap="square">
            <a:spAutoFit/>
          </a:bodyPr>
          <a:lstStyle/>
          <a:p>
            <a:pPr lvl="0" defTabSz="914400">
              <a:lnSpc>
                <a:spcPct val="110000"/>
              </a:lnSpc>
              <a:buClr>
                <a:srgbClr val="23384A"/>
              </a:buClr>
              <a:defRPr/>
            </a:pPr>
            <a:r>
              <a:rPr lang="ja-JP" altLang="en-US" sz="4400" dirty="0">
                <a:solidFill>
                  <a:srgbClr val="23384A"/>
                </a:solidFill>
                <a:latin typeface="Yu Gothic Medium" panose="020B0400000000000000" pitchFamily="34" charset="-128"/>
                <a:ea typeface="Yu Gothic Medium" panose="020B0400000000000000" pitchFamily="34" charset="-128"/>
              </a:rPr>
              <a:t>不正な通信・プロセスの実行を再現し実験を行った</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lang="en-US" altLang="ja-JP" sz="4400" dirty="0">
                <a:solidFill>
                  <a:srgbClr val="23384A"/>
                </a:solidFill>
                <a:latin typeface="Yu Gothic Medium" panose="020B0400000000000000" pitchFamily="34" charset="-128"/>
                <a:ea typeface="Yu Gothic Medium" panose="020B0400000000000000" pitchFamily="34" charset="-128"/>
              </a:rPr>
              <a:t>Mirai</a:t>
            </a:r>
            <a:r>
              <a:rPr lang="ja-JP" altLang="en-US" sz="4400" dirty="0">
                <a:solidFill>
                  <a:srgbClr val="23384A"/>
                </a:solidFill>
                <a:latin typeface="Yu Gothic Medium" panose="020B0400000000000000" pitchFamily="34" charset="-128"/>
                <a:ea typeface="Yu Gothic Medium" panose="020B0400000000000000" pitchFamily="34" charset="-128"/>
              </a:rPr>
              <a:t>が</a:t>
            </a:r>
            <a:r>
              <a:rPr lang="en-US" altLang="ja-JP" sz="4400" dirty="0">
                <a:solidFill>
                  <a:srgbClr val="23384A"/>
                </a:solidFill>
                <a:latin typeface="Yu Gothic Medium" panose="020B0400000000000000" pitchFamily="34" charset="-128"/>
                <a:ea typeface="Yu Gothic Medium" panose="020B0400000000000000" pitchFamily="34" charset="-128"/>
              </a:rPr>
              <a:t>DDoS</a:t>
            </a:r>
            <a:r>
              <a:rPr lang="ja-JP" altLang="en-US" sz="4400" dirty="0">
                <a:solidFill>
                  <a:srgbClr val="23384A"/>
                </a:solidFill>
                <a:latin typeface="Yu Gothic Medium" panose="020B0400000000000000" pitchFamily="34" charset="-128"/>
                <a:ea typeface="Yu Gothic Medium" panose="020B0400000000000000" pitchFamily="34" charset="-128"/>
              </a:rPr>
              <a:t>攻撃に用いるポート番号に送信を</a:t>
            </a:r>
            <a:br>
              <a:rPr lang="en-US" altLang="ja-JP" sz="4400" dirty="0">
                <a:solidFill>
                  <a:srgbClr val="23384A"/>
                </a:solidFill>
                <a:latin typeface="Yu Gothic Medium" panose="020B0400000000000000" pitchFamily="34" charset="-128"/>
                <a:ea typeface="Yu Gothic Medium" panose="020B0400000000000000" pitchFamily="34" charset="-128"/>
              </a:rPr>
            </a:br>
            <a:r>
              <a:rPr lang="ja-JP" altLang="en-US" sz="4400" dirty="0">
                <a:solidFill>
                  <a:srgbClr val="23384A"/>
                </a:solidFill>
                <a:latin typeface="Yu Gothic Medium" panose="020B0400000000000000" pitchFamily="34" charset="-128"/>
                <a:ea typeface="Yu Gothic Medium" panose="020B0400000000000000" pitchFamily="34" charset="-128"/>
              </a:rPr>
              <a:t>行なっている通信を検出</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lang="en-US" altLang="ja-JP" sz="4400" dirty="0">
                <a:solidFill>
                  <a:srgbClr val="23384A"/>
                </a:solidFill>
                <a:latin typeface="Yu Gothic Medium" panose="020B0400000000000000" pitchFamily="34" charset="-128"/>
                <a:ea typeface="Yu Gothic Medium" panose="020B0400000000000000" pitchFamily="34" charset="-128"/>
              </a:rPr>
              <a:t>Mirai</a:t>
            </a:r>
            <a:r>
              <a:rPr lang="ja-JP" altLang="en-US" sz="4400" dirty="0">
                <a:solidFill>
                  <a:srgbClr val="23384A"/>
                </a:solidFill>
                <a:latin typeface="Yu Gothic Medium" panose="020B0400000000000000" pitchFamily="34" charset="-128"/>
                <a:ea typeface="Yu Gothic Medium" panose="020B0400000000000000" pitchFamily="34" charset="-128"/>
              </a:rPr>
              <a:t>から派生した</a:t>
            </a:r>
            <a:r>
              <a:rPr lang="en-US" altLang="ja-JP" sz="4400" dirty="0" err="1">
                <a:solidFill>
                  <a:srgbClr val="23384A"/>
                </a:solidFill>
                <a:latin typeface="Yu Gothic Medium" panose="020B0400000000000000" pitchFamily="34" charset="-128"/>
                <a:ea typeface="Yu Gothic Medium" panose="020B0400000000000000" pitchFamily="34" charset="-128"/>
              </a:rPr>
              <a:t>Mukashi</a:t>
            </a:r>
            <a:r>
              <a:rPr lang="ja-JP" altLang="en-US" sz="4400" dirty="0">
                <a:solidFill>
                  <a:srgbClr val="23384A"/>
                </a:solidFill>
                <a:latin typeface="Yu Gothic Medium" panose="020B0400000000000000" pitchFamily="34" charset="-128"/>
                <a:ea typeface="Yu Gothic Medium" panose="020B0400000000000000" pitchFamily="34" charset="-128"/>
              </a:rPr>
              <a:t>が実行されていることをプロセス名を基に検出</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p:txBody>
      </p:sp>
      <p:sp>
        <p:nvSpPr>
          <p:cNvPr id="22" name="正方形/長方形 21">
            <a:extLst>
              <a:ext uri="{FF2B5EF4-FFF2-40B4-BE49-F238E27FC236}">
                <a16:creationId xmlns:a16="http://schemas.microsoft.com/office/drawing/2014/main" id="{2B93702A-C477-F268-40B3-D77E3FE350E7}"/>
              </a:ext>
            </a:extLst>
          </p:cNvPr>
          <p:cNvSpPr/>
          <p:nvPr/>
        </p:nvSpPr>
        <p:spPr>
          <a:xfrm>
            <a:off x="15913701" y="25873162"/>
            <a:ext cx="13672047" cy="10801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ja-JP" altLang="en-US" sz="5400" b="1" dirty="0">
                <a:solidFill>
                  <a:srgbClr val="23384A"/>
                </a:solidFill>
                <a:latin typeface="Yu Gothic" panose="020B0400000000000000" pitchFamily="34" charset="-128"/>
                <a:ea typeface="Yu Gothic" panose="020B0400000000000000" pitchFamily="34" charset="-128"/>
              </a:rPr>
              <a:t>システム情報の取得性能</a:t>
            </a:r>
          </a:p>
        </p:txBody>
      </p:sp>
      <p:sp>
        <p:nvSpPr>
          <p:cNvPr id="23" name="テキスト ボックス 271">
            <a:extLst>
              <a:ext uri="{FF2B5EF4-FFF2-40B4-BE49-F238E27FC236}">
                <a16:creationId xmlns:a16="http://schemas.microsoft.com/office/drawing/2014/main" id="{A694927E-53CD-D8CE-3FFA-8B57F5E1D89E}"/>
              </a:ext>
            </a:extLst>
          </p:cNvPr>
          <p:cNvSpPr txBox="1"/>
          <p:nvPr/>
        </p:nvSpPr>
        <p:spPr>
          <a:xfrm>
            <a:off x="15944708" y="26965397"/>
            <a:ext cx="13679483" cy="5276060"/>
          </a:xfrm>
          <a:prstGeom prst="rect">
            <a:avLst/>
          </a:prstGeom>
          <a:noFill/>
        </p:spPr>
        <p:txBody>
          <a:bodyPr wrap="square">
            <a:spAutoFit/>
          </a:bodyPr>
          <a:lstStyle/>
          <a:p>
            <a:pPr lvl="0" defTabSz="914400">
              <a:lnSpc>
                <a:spcPct val="110000"/>
              </a:lnSpc>
              <a:buClr>
                <a:srgbClr val="23384A"/>
              </a:buClr>
              <a:defRPr/>
            </a:pPr>
            <a:r>
              <a:rPr lang="ja-JP" altLang="en-US" sz="4400" dirty="0">
                <a:solidFill>
                  <a:srgbClr val="23384A"/>
                </a:solidFill>
                <a:latin typeface="Yu Gothic Medium" panose="020B0400000000000000" pitchFamily="34" charset="-128"/>
                <a:ea typeface="Yu Gothic Medium" panose="020B0400000000000000" pitchFamily="34" charset="-128"/>
              </a:rPr>
              <a:t>監視に使われるシステム情報の</a:t>
            </a:r>
            <a:r>
              <a:rPr kumimoji="1" lang="ja-JP" altLang="en-US" sz="4400" dirty="0">
                <a:solidFill>
                  <a:srgbClr val="23384A"/>
                </a:solidFill>
                <a:latin typeface="Yu Gothic Medium" panose="020B0400000000000000" pitchFamily="34" charset="-128"/>
                <a:ea typeface="Yu Gothic Medium" panose="020B0400000000000000" pitchFamily="34" charset="-128"/>
              </a:rPr>
              <a:t>取得時間を測定</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lang="ja-JP" altLang="en-US" sz="4400" dirty="0">
                <a:solidFill>
                  <a:srgbClr val="23384A"/>
                </a:solidFill>
                <a:latin typeface="Yu Gothic Medium" panose="020B0400000000000000" pitchFamily="34" charset="-128"/>
                <a:ea typeface="Yu Gothic Medium" panose="020B0400000000000000" pitchFamily="34" charset="-128"/>
              </a:rPr>
              <a:t>監視対象システム内で取得する従来手法と比較</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エミュレータでは半分に短縮、実機では</a:t>
            </a:r>
            <a:r>
              <a:rPr kumimoji="1" lang="en-US" altLang="ja-JP" sz="4400" dirty="0">
                <a:solidFill>
                  <a:srgbClr val="23384A"/>
                </a:solidFill>
                <a:latin typeface="Yu Gothic Medium" panose="020B0400000000000000" pitchFamily="34" charset="-128"/>
                <a:ea typeface="Yu Gothic Medium" panose="020B0400000000000000" pitchFamily="34" charset="-128"/>
              </a:rPr>
              <a:t>10%</a:t>
            </a:r>
            <a:r>
              <a:rPr kumimoji="1" lang="ja-JP" altLang="en-US" sz="4400" dirty="0">
                <a:solidFill>
                  <a:srgbClr val="23384A"/>
                </a:solidFill>
                <a:latin typeface="Yu Gothic Medium" panose="020B0400000000000000" pitchFamily="34" charset="-128"/>
                <a:ea typeface="Yu Gothic Medium" panose="020B0400000000000000" pitchFamily="34" charset="-128"/>
              </a:rPr>
              <a:t>増加</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485900" lvl="2" indent="-571500" defTabSz="914400">
              <a:lnSpc>
                <a:spcPct val="110000"/>
              </a:lnSpc>
              <a:buClr>
                <a:srgbClr val="23384A"/>
              </a:buClr>
              <a:buFont typeface="Arial" panose="020B0604020202020204" pitchFamily="34" charset="0"/>
              <a:buChar char="•"/>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エミュレータは実機に比べてファイルシステムへのアクセスに時間がかかっていた</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485900" lvl="2" indent="-571500" defTabSz="914400">
              <a:lnSpc>
                <a:spcPct val="110000"/>
              </a:lnSpc>
              <a:buClr>
                <a:srgbClr val="23384A"/>
              </a:buClr>
              <a:buFont typeface="Arial" panose="020B0604020202020204" pitchFamily="34" charset="0"/>
              <a:buChar char="•"/>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実機はアドレス変換をソフトウェアで行う</a:t>
            </a:r>
            <a:br>
              <a:rPr kumimoji="1" lang="en-US" altLang="ja-JP" sz="4400" dirty="0">
                <a:solidFill>
                  <a:srgbClr val="23384A"/>
                </a:solidFill>
                <a:latin typeface="Yu Gothic Medium" panose="020B0400000000000000" pitchFamily="34" charset="-128"/>
                <a:ea typeface="Yu Gothic Medium" panose="020B0400000000000000" pitchFamily="34" charset="-128"/>
              </a:rPr>
            </a:br>
            <a:r>
              <a:rPr kumimoji="1" lang="ja-JP" altLang="en-US" sz="4400" dirty="0">
                <a:solidFill>
                  <a:srgbClr val="23384A"/>
                </a:solidFill>
                <a:latin typeface="Yu Gothic Medium" panose="020B0400000000000000" pitchFamily="34" charset="-128"/>
                <a:ea typeface="Yu Gothic Medium" panose="020B0400000000000000" pitchFamily="34" charset="-128"/>
              </a:rPr>
              <a:t>オーバヘッドによって取得時間が増加</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p:txBody>
      </p:sp>
      <p:grpSp>
        <p:nvGrpSpPr>
          <p:cNvPr id="90" name="グループ化 89">
            <a:extLst>
              <a:ext uri="{FF2B5EF4-FFF2-40B4-BE49-F238E27FC236}">
                <a16:creationId xmlns:a16="http://schemas.microsoft.com/office/drawing/2014/main" id="{0B4CCE31-1278-430A-EB3A-D0795DB51681}"/>
              </a:ext>
            </a:extLst>
          </p:cNvPr>
          <p:cNvGrpSpPr/>
          <p:nvPr/>
        </p:nvGrpSpPr>
        <p:grpSpPr>
          <a:xfrm>
            <a:off x="2982129" y="28584446"/>
            <a:ext cx="9252154" cy="3543041"/>
            <a:chOff x="2682878" y="36848063"/>
            <a:chExt cx="9252154" cy="3543041"/>
          </a:xfrm>
        </p:grpSpPr>
        <p:sp>
          <p:nvSpPr>
            <p:cNvPr id="89" name="正方形/長方形 88">
              <a:extLst>
                <a:ext uri="{FF2B5EF4-FFF2-40B4-BE49-F238E27FC236}">
                  <a16:creationId xmlns:a16="http://schemas.microsoft.com/office/drawing/2014/main" id="{228B348E-A9DA-21D3-CD7A-0B774915C70C}"/>
                </a:ext>
              </a:extLst>
            </p:cNvPr>
            <p:cNvSpPr/>
            <p:nvPr/>
          </p:nvSpPr>
          <p:spPr>
            <a:xfrm>
              <a:off x="8146081" y="37467354"/>
              <a:ext cx="3788951" cy="1920776"/>
            </a:xfrm>
            <a:prstGeom prst="rect">
              <a:avLst/>
            </a:prstGeom>
            <a:solidFill>
              <a:schemeClr val="accent6">
                <a:lumMod val="20000"/>
                <a:lumOff val="8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88" name="正方形/長方形 87">
              <a:extLst>
                <a:ext uri="{FF2B5EF4-FFF2-40B4-BE49-F238E27FC236}">
                  <a16:creationId xmlns:a16="http://schemas.microsoft.com/office/drawing/2014/main" id="{CCC6EF25-2CF8-DA36-DFAE-FCDF4AACE8CF}"/>
                </a:ext>
              </a:extLst>
            </p:cNvPr>
            <p:cNvSpPr/>
            <p:nvPr/>
          </p:nvSpPr>
          <p:spPr>
            <a:xfrm>
              <a:off x="8034652" y="37582089"/>
              <a:ext cx="3788951" cy="1920776"/>
            </a:xfrm>
            <a:prstGeom prst="rect">
              <a:avLst/>
            </a:prstGeom>
            <a:solidFill>
              <a:schemeClr val="accent6">
                <a:lumMod val="20000"/>
                <a:lumOff val="8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75" name="正方形/長方形 74">
              <a:extLst>
                <a:ext uri="{FF2B5EF4-FFF2-40B4-BE49-F238E27FC236}">
                  <a16:creationId xmlns:a16="http://schemas.microsoft.com/office/drawing/2014/main" id="{FEFB90A4-E5EC-94FE-7EBD-1E9781783B72}"/>
                </a:ext>
              </a:extLst>
            </p:cNvPr>
            <p:cNvSpPr/>
            <p:nvPr/>
          </p:nvSpPr>
          <p:spPr>
            <a:xfrm>
              <a:off x="7923223" y="37687034"/>
              <a:ext cx="3788951" cy="1920776"/>
            </a:xfrm>
            <a:prstGeom prst="rect">
              <a:avLst/>
            </a:prstGeom>
            <a:solidFill>
              <a:schemeClr val="accent6">
                <a:lumMod val="20000"/>
                <a:lumOff val="8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76" name="テキスト ボックス 75">
              <a:extLst>
                <a:ext uri="{FF2B5EF4-FFF2-40B4-BE49-F238E27FC236}">
                  <a16:creationId xmlns:a16="http://schemas.microsoft.com/office/drawing/2014/main" id="{C0C95EB3-84A4-06E5-7A2A-9F2D54F1CEAC}"/>
                </a:ext>
              </a:extLst>
            </p:cNvPr>
            <p:cNvSpPr txBox="1"/>
            <p:nvPr/>
          </p:nvSpPr>
          <p:spPr>
            <a:xfrm>
              <a:off x="7919528" y="36848063"/>
              <a:ext cx="3788951" cy="584775"/>
            </a:xfrm>
            <a:prstGeom prst="rect">
              <a:avLst/>
            </a:prstGeom>
            <a:noFill/>
          </p:spPr>
          <p:txBody>
            <a:bodyPr wrap="square" rtlCol="0">
              <a:spAutoFit/>
            </a:bodyP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エンクレイヴ</a:t>
              </a:r>
            </a:p>
          </p:txBody>
        </p:sp>
        <p:sp>
          <p:nvSpPr>
            <p:cNvPr id="77" name="正方形/長方形 76">
              <a:extLst>
                <a:ext uri="{FF2B5EF4-FFF2-40B4-BE49-F238E27FC236}">
                  <a16:creationId xmlns:a16="http://schemas.microsoft.com/office/drawing/2014/main" id="{97F0B7AB-82F9-05F1-07EF-F70806EC32A4}"/>
                </a:ext>
              </a:extLst>
            </p:cNvPr>
            <p:cNvSpPr/>
            <p:nvPr/>
          </p:nvSpPr>
          <p:spPr>
            <a:xfrm>
              <a:off x="2682878" y="37687034"/>
              <a:ext cx="3788954" cy="1920776"/>
            </a:xfrm>
            <a:prstGeom prst="rect">
              <a:avLst/>
            </a:prstGeom>
            <a:solidFill>
              <a:schemeClr val="bg1">
                <a:lumMod val="95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78" name="テキスト ボックス 77">
              <a:extLst>
                <a:ext uri="{FF2B5EF4-FFF2-40B4-BE49-F238E27FC236}">
                  <a16:creationId xmlns:a16="http://schemas.microsoft.com/office/drawing/2014/main" id="{37345704-93BC-588C-4BBE-BFE986507A23}"/>
                </a:ext>
              </a:extLst>
            </p:cNvPr>
            <p:cNvSpPr txBox="1"/>
            <p:nvPr/>
          </p:nvSpPr>
          <p:spPr>
            <a:xfrm>
              <a:off x="2682878" y="36854869"/>
              <a:ext cx="3788954" cy="584775"/>
            </a:xfrm>
            <a:prstGeom prst="rect">
              <a:avLst/>
            </a:prstGeom>
            <a:noFill/>
          </p:spPr>
          <p:txBody>
            <a:bodyPr wrap="square" rtlCol="0">
              <a:spAutoFit/>
            </a:bodyP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監視対象システム</a:t>
              </a:r>
            </a:p>
          </p:txBody>
        </p:sp>
        <p:sp>
          <p:nvSpPr>
            <p:cNvPr id="79" name="正方形/長方形 78">
              <a:extLst>
                <a:ext uri="{FF2B5EF4-FFF2-40B4-BE49-F238E27FC236}">
                  <a16:creationId xmlns:a16="http://schemas.microsoft.com/office/drawing/2014/main" id="{D9660801-EF88-487A-AEAE-16E8EFE7D9D4}"/>
                </a:ext>
              </a:extLst>
            </p:cNvPr>
            <p:cNvSpPr/>
            <p:nvPr/>
          </p:nvSpPr>
          <p:spPr>
            <a:xfrm>
              <a:off x="2682880" y="39821368"/>
              <a:ext cx="9029294" cy="569736"/>
            </a:xfrm>
            <a:prstGeom prst="rect">
              <a:avLst/>
            </a:prstGeom>
            <a:solidFill>
              <a:srgbClr val="C5D3FF"/>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セキュリティモニタ</a:t>
              </a:r>
            </a:p>
          </p:txBody>
        </p:sp>
        <p:sp>
          <p:nvSpPr>
            <p:cNvPr id="80" name="正方形/長方形 79">
              <a:extLst>
                <a:ext uri="{FF2B5EF4-FFF2-40B4-BE49-F238E27FC236}">
                  <a16:creationId xmlns:a16="http://schemas.microsoft.com/office/drawing/2014/main" id="{CC0EB1B4-E7A1-E589-C82E-9577D282D89D}"/>
                </a:ext>
              </a:extLst>
            </p:cNvPr>
            <p:cNvSpPr/>
            <p:nvPr/>
          </p:nvSpPr>
          <p:spPr>
            <a:xfrm>
              <a:off x="2965119" y="38782451"/>
              <a:ext cx="3224471" cy="571163"/>
            </a:xfrm>
            <a:prstGeom prst="rect">
              <a:avLst/>
            </a:prstGeom>
            <a:solidFill>
              <a:schemeClr val="tx2">
                <a:lumMod val="10000"/>
                <a:lumOff val="9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3200" dirty="0">
                  <a:solidFill>
                    <a:srgbClr val="23384A"/>
                  </a:solidFill>
                  <a:latin typeface="Yu Gothic Medium" panose="020B0400000000000000" pitchFamily="34" charset="-128"/>
                  <a:ea typeface="Yu Gothic Medium" panose="020B0400000000000000" pitchFamily="34" charset="-128"/>
                </a:rPr>
                <a:t>OS</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sp>
          <p:nvSpPr>
            <p:cNvPr id="81" name="正方形/長方形 80">
              <a:extLst>
                <a:ext uri="{FF2B5EF4-FFF2-40B4-BE49-F238E27FC236}">
                  <a16:creationId xmlns:a16="http://schemas.microsoft.com/office/drawing/2014/main" id="{F2BD77CE-73B9-0F8E-A542-963AB1BA6111}"/>
                </a:ext>
              </a:extLst>
            </p:cNvPr>
            <p:cNvSpPr/>
            <p:nvPr/>
          </p:nvSpPr>
          <p:spPr>
            <a:xfrm>
              <a:off x="2965119" y="37972741"/>
              <a:ext cx="3219015" cy="569736"/>
            </a:xfrm>
            <a:prstGeom prst="rect">
              <a:avLst/>
            </a:prstGeom>
            <a:solidFill>
              <a:schemeClr val="bg1"/>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アプリ</a:t>
              </a:r>
            </a:p>
          </p:txBody>
        </p:sp>
        <p:sp>
          <p:nvSpPr>
            <p:cNvPr id="82" name="正方形/長方形 81">
              <a:extLst>
                <a:ext uri="{FF2B5EF4-FFF2-40B4-BE49-F238E27FC236}">
                  <a16:creationId xmlns:a16="http://schemas.microsoft.com/office/drawing/2014/main" id="{3EB0623D-BA7E-7108-2C49-2D67B5CF9A5C}"/>
                </a:ext>
              </a:extLst>
            </p:cNvPr>
            <p:cNvSpPr/>
            <p:nvPr/>
          </p:nvSpPr>
          <p:spPr>
            <a:xfrm>
              <a:off x="8201769" y="37972741"/>
              <a:ext cx="3224471" cy="569736"/>
            </a:xfrm>
            <a:prstGeom prst="rect">
              <a:avLst/>
            </a:prstGeom>
            <a:solidFill>
              <a:schemeClr val="accent5">
                <a:lumMod val="20000"/>
                <a:lumOff val="8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3200" dirty="0">
                  <a:solidFill>
                    <a:srgbClr val="23384A"/>
                  </a:solidFill>
                  <a:latin typeface="Yu Gothic Medium" panose="020B0400000000000000" pitchFamily="34" charset="-128"/>
                  <a:ea typeface="Yu Gothic Medium" panose="020B0400000000000000" pitchFamily="34" charset="-128"/>
                </a:rPr>
                <a:t>IDS</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cxnSp>
          <p:nvCxnSpPr>
            <p:cNvPr id="83" name="直線矢印コネクタ 82">
              <a:extLst>
                <a:ext uri="{FF2B5EF4-FFF2-40B4-BE49-F238E27FC236}">
                  <a16:creationId xmlns:a16="http://schemas.microsoft.com/office/drawing/2014/main" id="{8C6144F5-43B2-37BE-2310-59EEA09B3A78}"/>
                </a:ext>
              </a:extLst>
            </p:cNvPr>
            <p:cNvCxnSpPr>
              <a:cxnSpLocks/>
              <a:stCxn id="82" idx="1"/>
              <a:endCxn id="80" idx="3"/>
            </p:cNvCxnSpPr>
            <p:nvPr/>
          </p:nvCxnSpPr>
          <p:spPr>
            <a:xfrm flipH="1">
              <a:off x="6189590" y="38257609"/>
              <a:ext cx="2012179" cy="810424"/>
            </a:xfrm>
            <a:prstGeom prst="straightConnector1">
              <a:avLst/>
            </a:prstGeom>
            <a:ln w="762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sp>
          <p:nvSpPr>
            <p:cNvPr id="84" name="テキスト ボックス 83">
              <a:extLst>
                <a:ext uri="{FF2B5EF4-FFF2-40B4-BE49-F238E27FC236}">
                  <a16:creationId xmlns:a16="http://schemas.microsoft.com/office/drawing/2014/main" id="{CC0630A3-5DCC-AEEE-3699-37DDE385E1E2}"/>
                </a:ext>
              </a:extLst>
            </p:cNvPr>
            <p:cNvSpPr txBox="1"/>
            <p:nvPr/>
          </p:nvSpPr>
          <p:spPr>
            <a:xfrm>
              <a:off x="6621821" y="37962026"/>
              <a:ext cx="1151412" cy="584775"/>
            </a:xfrm>
            <a:prstGeom prst="rect">
              <a:avLst/>
            </a:prstGeom>
            <a:noFill/>
          </p:spPr>
          <p:txBody>
            <a:bodyPr wrap="square" rtlCol="0">
              <a:spAutoFit/>
            </a:bodyPr>
            <a:lstStyle/>
            <a:p>
              <a:pPr algn="ctr"/>
              <a:r>
                <a:rPr kumimoji="1" lang="ja-JP" altLang="en-US" sz="3200" b="1" dirty="0">
                  <a:solidFill>
                    <a:srgbClr val="C00000"/>
                  </a:solidFill>
                  <a:latin typeface="游ゴシック" panose="020B0400000000000000" pitchFamily="50" charset="-128"/>
                  <a:ea typeface="游ゴシック" panose="020B0400000000000000" pitchFamily="50" charset="-128"/>
                </a:rPr>
                <a:t>監視</a:t>
              </a:r>
            </a:p>
          </p:txBody>
        </p:sp>
        <p:sp>
          <p:nvSpPr>
            <p:cNvPr id="87" name="正方形/長方形 86">
              <a:extLst>
                <a:ext uri="{FF2B5EF4-FFF2-40B4-BE49-F238E27FC236}">
                  <a16:creationId xmlns:a16="http://schemas.microsoft.com/office/drawing/2014/main" id="{FDD00925-B1EC-494E-F6B0-5C8A46C604FE}"/>
                </a:ext>
              </a:extLst>
            </p:cNvPr>
            <p:cNvSpPr/>
            <p:nvPr/>
          </p:nvSpPr>
          <p:spPr>
            <a:xfrm>
              <a:off x="8201769" y="38782451"/>
              <a:ext cx="3224471" cy="571163"/>
            </a:xfrm>
            <a:prstGeom prst="rect">
              <a:avLst/>
            </a:prstGeom>
            <a:solidFill>
              <a:schemeClr val="tx2">
                <a:lumMod val="10000"/>
                <a:lumOff val="9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a:solidFill>
                    <a:srgbClr val="23384A"/>
                  </a:solidFill>
                  <a:latin typeface="Yu Gothic Medium" panose="020B0400000000000000" pitchFamily="34" charset="-128"/>
                  <a:ea typeface="Yu Gothic Medium" panose="020B0400000000000000" pitchFamily="34" charset="-128"/>
                </a:rPr>
                <a:t>ランタイム</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grpSp>
      <p:graphicFrame>
        <p:nvGraphicFramePr>
          <p:cNvPr id="3" name="グラフ 2">
            <a:extLst>
              <a:ext uri="{FF2B5EF4-FFF2-40B4-BE49-F238E27FC236}">
                <a16:creationId xmlns:a16="http://schemas.microsoft.com/office/drawing/2014/main" id="{07796230-4F59-6AC3-DBD8-B4D60736D91D}"/>
              </a:ext>
            </a:extLst>
          </p:cNvPr>
          <p:cNvGraphicFramePr>
            <a:graphicFrameLocks/>
          </p:cNvGraphicFramePr>
          <p:nvPr>
            <p:extLst>
              <p:ext uri="{D42A27DB-BD31-4B8C-83A1-F6EECF244321}">
                <p14:modId xmlns:p14="http://schemas.microsoft.com/office/powerpoint/2010/main" val="3683141959"/>
              </p:ext>
            </p:extLst>
          </p:nvPr>
        </p:nvGraphicFramePr>
        <p:xfrm>
          <a:off x="14962583" y="32435608"/>
          <a:ext cx="8179978" cy="4471581"/>
        </p:xfrm>
        <a:graphic>
          <a:graphicData uri="http://schemas.openxmlformats.org/drawingml/2006/chart">
            <c:chart xmlns:c="http://schemas.openxmlformats.org/drawingml/2006/chart" xmlns:r="http://schemas.openxmlformats.org/officeDocument/2006/relationships" r:id="rId3"/>
          </a:graphicData>
        </a:graphic>
      </p:graphicFrame>
      <p:sp>
        <p:nvSpPr>
          <p:cNvPr id="128" name="正方形/長方形 127">
            <a:extLst>
              <a:ext uri="{FF2B5EF4-FFF2-40B4-BE49-F238E27FC236}">
                <a16:creationId xmlns:a16="http://schemas.microsoft.com/office/drawing/2014/main" id="{3089791B-EA01-1668-4AD4-AD7A8424E844}"/>
              </a:ext>
            </a:extLst>
          </p:cNvPr>
          <p:cNvSpPr/>
          <p:nvPr/>
        </p:nvSpPr>
        <p:spPr>
          <a:xfrm>
            <a:off x="2532328" y="40063778"/>
            <a:ext cx="2947789" cy="650267"/>
          </a:xfrm>
          <a:prstGeom prst="rect">
            <a:avLst/>
          </a:prstGeom>
          <a:solidFill>
            <a:schemeClr val="bg2">
              <a:lumMod val="75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システム</a:t>
            </a:r>
          </a:p>
        </p:txBody>
      </p:sp>
      <p:sp>
        <p:nvSpPr>
          <p:cNvPr id="129" name="正方形/長方形 128">
            <a:extLst>
              <a:ext uri="{FF2B5EF4-FFF2-40B4-BE49-F238E27FC236}">
                <a16:creationId xmlns:a16="http://schemas.microsoft.com/office/drawing/2014/main" id="{7306E486-8553-E8DD-14E9-EAC530BAB4FB}"/>
              </a:ext>
            </a:extLst>
          </p:cNvPr>
          <p:cNvSpPr/>
          <p:nvPr/>
        </p:nvSpPr>
        <p:spPr>
          <a:xfrm>
            <a:off x="5473922" y="40063778"/>
            <a:ext cx="2947949" cy="650267"/>
          </a:xfrm>
          <a:prstGeom prst="rect">
            <a:avLst/>
          </a:prstGeom>
          <a:solidFill>
            <a:srgbClr val="73E2FF"/>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エンクレイヴ</a:t>
            </a:r>
          </a:p>
        </p:txBody>
      </p:sp>
      <p:sp>
        <p:nvSpPr>
          <p:cNvPr id="130" name="正方形/長方形 129">
            <a:extLst>
              <a:ext uri="{FF2B5EF4-FFF2-40B4-BE49-F238E27FC236}">
                <a16:creationId xmlns:a16="http://schemas.microsoft.com/office/drawing/2014/main" id="{D1B9EB81-08C0-3DEF-4DC0-D9CEA538B65D}"/>
              </a:ext>
            </a:extLst>
          </p:cNvPr>
          <p:cNvSpPr/>
          <p:nvPr/>
        </p:nvSpPr>
        <p:spPr>
          <a:xfrm>
            <a:off x="2528704" y="38577018"/>
            <a:ext cx="2947949" cy="650267"/>
          </a:xfrm>
          <a:prstGeom prst="rect">
            <a:avLst/>
          </a:prstGeom>
          <a:solidFill>
            <a:srgbClr val="73E2FF"/>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システム</a:t>
            </a:r>
          </a:p>
        </p:txBody>
      </p:sp>
      <p:sp>
        <p:nvSpPr>
          <p:cNvPr id="131" name="正方形/長方形 130">
            <a:extLst>
              <a:ext uri="{FF2B5EF4-FFF2-40B4-BE49-F238E27FC236}">
                <a16:creationId xmlns:a16="http://schemas.microsoft.com/office/drawing/2014/main" id="{37729AFA-7447-6107-B26C-CDABC5CED596}"/>
              </a:ext>
            </a:extLst>
          </p:cNvPr>
          <p:cNvSpPr/>
          <p:nvPr/>
        </p:nvSpPr>
        <p:spPr>
          <a:xfrm>
            <a:off x="5473922" y="38577018"/>
            <a:ext cx="2947949" cy="650267"/>
          </a:xfrm>
          <a:prstGeom prst="rect">
            <a:avLst/>
          </a:prstGeom>
          <a:solidFill>
            <a:srgbClr val="A2A2A2"/>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エンクレイヴ</a:t>
            </a:r>
          </a:p>
        </p:txBody>
      </p:sp>
      <p:sp>
        <p:nvSpPr>
          <p:cNvPr id="132" name="正方形/長方形 131">
            <a:extLst>
              <a:ext uri="{FF2B5EF4-FFF2-40B4-BE49-F238E27FC236}">
                <a16:creationId xmlns:a16="http://schemas.microsoft.com/office/drawing/2014/main" id="{4AE491BA-3DA0-9624-5809-BDCE740D17C0}"/>
              </a:ext>
            </a:extLst>
          </p:cNvPr>
          <p:cNvSpPr/>
          <p:nvPr/>
        </p:nvSpPr>
        <p:spPr>
          <a:xfrm>
            <a:off x="8866268" y="40063778"/>
            <a:ext cx="2947789" cy="650267"/>
          </a:xfrm>
          <a:prstGeom prst="rect">
            <a:avLst/>
          </a:prstGeom>
          <a:solidFill>
            <a:srgbClr val="FFFF00"/>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システム</a:t>
            </a:r>
          </a:p>
        </p:txBody>
      </p:sp>
      <p:sp>
        <p:nvSpPr>
          <p:cNvPr id="133" name="正方形/長方形 132">
            <a:extLst>
              <a:ext uri="{FF2B5EF4-FFF2-40B4-BE49-F238E27FC236}">
                <a16:creationId xmlns:a16="http://schemas.microsoft.com/office/drawing/2014/main" id="{D6366C18-0E9B-AD26-F943-D922A462AF56}"/>
              </a:ext>
            </a:extLst>
          </p:cNvPr>
          <p:cNvSpPr/>
          <p:nvPr/>
        </p:nvSpPr>
        <p:spPr>
          <a:xfrm>
            <a:off x="11819585" y="40063778"/>
            <a:ext cx="2947949" cy="650267"/>
          </a:xfrm>
          <a:prstGeom prst="rect">
            <a:avLst/>
          </a:prstGeom>
          <a:solidFill>
            <a:srgbClr val="73E2FF"/>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エンクレイヴ</a:t>
            </a:r>
          </a:p>
        </p:txBody>
      </p:sp>
      <p:sp>
        <p:nvSpPr>
          <p:cNvPr id="134" name="正方形/長方形 133">
            <a:extLst>
              <a:ext uri="{FF2B5EF4-FFF2-40B4-BE49-F238E27FC236}">
                <a16:creationId xmlns:a16="http://schemas.microsoft.com/office/drawing/2014/main" id="{A3EDDCB9-6049-F658-2AB7-4DEB896131FC}"/>
              </a:ext>
            </a:extLst>
          </p:cNvPr>
          <p:cNvSpPr/>
          <p:nvPr/>
        </p:nvSpPr>
        <p:spPr>
          <a:xfrm>
            <a:off x="8856962" y="38574753"/>
            <a:ext cx="2947949" cy="650267"/>
          </a:xfrm>
          <a:prstGeom prst="rect">
            <a:avLst/>
          </a:prstGeom>
          <a:solidFill>
            <a:srgbClr val="73E2FF"/>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a:solidFill>
                  <a:srgbClr val="23384A"/>
                </a:solidFill>
                <a:latin typeface="Yu Gothic Medium" panose="020B0400000000000000" pitchFamily="34" charset="-128"/>
                <a:ea typeface="Yu Gothic Medium" panose="020B0400000000000000" pitchFamily="34" charset="-128"/>
              </a:rPr>
              <a:t>システム</a:t>
            </a:r>
          </a:p>
        </p:txBody>
      </p:sp>
      <p:sp>
        <p:nvSpPr>
          <p:cNvPr id="135" name="正方形/長方形 134">
            <a:extLst>
              <a:ext uri="{FF2B5EF4-FFF2-40B4-BE49-F238E27FC236}">
                <a16:creationId xmlns:a16="http://schemas.microsoft.com/office/drawing/2014/main" id="{AF9AE223-79F6-2EE1-3D13-BDDB20E2E6C6}"/>
              </a:ext>
            </a:extLst>
          </p:cNvPr>
          <p:cNvSpPr/>
          <p:nvPr/>
        </p:nvSpPr>
        <p:spPr>
          <a:xfrm>
            <a:off x="11802180" y="38574753"/>
            <a:ext cx="2947949" cy="650267"/>
          </a:xfrm>
          <a:prstGeom prst="rect">
            <a:avLst/>
          </a:prstGeom>
          <a:solidFill>
            <a:srgbClr val="A2A2A2"/>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エンクレイヴ</a:t>
            </a:r>
          </a:p>
        </p:txBody>
      </p:sp>
      <p:sp>
        <p:nvSpPr>
          <p:cNvPr id="136" name="正方形/長方形 135">
            <a:extLst>
              <a:ext uri="{FF2B5EF4-FFF2-40B4-BE49-F238E27FC236}">
                <a16:creationId xmlns:a16="http://schemas.microsoft.com/office/drawing/2014/main" id="{F1D06211-3BD7-2CA5-70B7-A628B320ED9A}"/>
              </a:ext>
            </a:extLst>
          </p:cNvPr>
          <p:cNvSpPr/>
          <p:nvPr/>
        </p:nvSpPr>
        <p:spPr>
          <a:xfrm>
            <a:off x="2528704" y="37718441"/>
            <a:ext cx="5901266" cy="65026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b="1" u="sng" dirty="0">
                <a:solidFill>
                  <a:srgbClr val="23384A"/>
                </a:solidFill>
                <a:latin typeface="+mn-ea"/>
              </a:rPr>
              <a:t>従来</a:t>
            </a:r>
          </a:p>
        </p:txBody>
      </p:sp>
      <p:sp>
        <p:nvSpPr>
          <p:cNvPr id="137" name="正方形/長方形 136">
            <a:extLst>
              <a:ext uri="{FF2B5EF4-FFF2-40B4-BE49-F238E27FC236}">
                <a16:creationId xmlns:a16="http://schemas.microsoft.com/office/drawing/2014/main" id="{E7CA7BEC-F877-4B26-404D-D01A3191B2E4}"/>
              </a:ext>
            </a:extLst>
          </p:cNvPr>
          <p:cNvSpPr/>
          <p:nvPr/>
        </p:nvSpPr>
        <p:spPr>
          <a:xfrm>
            <a:off x="8856962" y="37731268"/>
            <a:ext cx="5901266" cy="65026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3200" b="1" u="sng" dirty="0" err="1">
                <a:solidFill>
                  <a:srgbClr val="23384A"/>
                </a:solidFill>
                <a:latin typeface="+mn-ea"/>
              </a:rPr>
              <a:t>Keyspector</a:t>
            </a:r>
            <a:endParaRPr kumimoji="1" lang="ja-JP" altLang="en-US" sz="3200" b="1" u="sng" dirty="0">
              <a:solidFill>
                <a:srgbClr val="23384A"/>
              </a:solidFill>
              <a:latin typeface="+mn-ea"/>
            </a:endParaRPr>
          </a:p>
        </p:txBody>
      </p:sp>
      <p:cxnSp>
        <p:nvCxnSpPr>
          <p:cNvPr id="138" name="直線コネクタ 137">
            <a:extLst>
              <a:ext uri="{FF2B5EF4-FFF2-40B4-BE49-F238E27FC236}">
                <a16:creationId xmlns:a16="http://schemas.microsoft.com/office/drawing/2014/main" id="{466ADC1B-AEE0-0712-FC70-185856411566}"/>
              </a:ext>
            </a:extLst>
          </p:cNvPr>
          <p:cNvCxnSpPr>
            <a:cxnSpLocks/>
          </p:cNvCxnSpPr>
          <p:nvPr/>
        </p:nvCxnSpPr>
        <p:spPr>
          <a:xfrm>
            <a:off x="8644069" y="37718441"/>
            <a:ext cx="0" cy="3180468"/>
          </a:xfrm>
          <a:prstGeom prst="line">
            <a:avLst/>
          </a:prstGeom>
          <a:ln w="19050">
            <a:solidFill>
              <a:srgbClr val="23384A"/>
            </a:solidFill>
            <a:prstDash val="dash"/>
          </a:ln>
        </p:spPr>
        <p:style>
          <a:lnRef idx="1">
            <a:schemeClr val="accent1"/>
          </a:lnRef>
          <a:fillRef idx="0">
            <a:schemeClr val="accent1"/>
          </a:fillRef>
          <a:effectRef idx="0">
            <a:schemeClr val="accent1"/>
          </a:effectRef>
          <a:fontRef idx="minor">
            <a:schemeClr val="tx1"/>
          </a:fontRef>
        </p:style>
      </p:cxnSp>
      <p:sp>
        <p:nvSpPr>
          <p:cNvPr id="139" name="正方形/長方形 138">
            <a:extLst>
              <a:ext uri="{FF2B5EF4-FFF2-40B4-BE49-F238E27FC236}">
                <a16:creationId xmlns:a16="http://schemas.microsoft.com/office/drawing/2014/main" id="{6A36CAAC-78F0-761C-76FE-1EAB0CCF0834}"/>
              </a:ext>
            </a:extLst>
          </p:cNvPr>
          <p:cNvSpPr/>
          <p:nvPr/>
        </p:nvSpPr>
        <p:spPr>
          <a:xfrm>
            <a:off x="214431" y="38443449"/>
            <a:ext cx="2152334" cy="91287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400" dirty="0">
                <a:solidFill>
                  <a:srgbClr val="23384A"/>
                </a:solidFill>
                <a:latin typeface="Yu Gothic Medium" panose="020B0400000000000000" pitchFamily="34" charset="-128"/>
                <a:ea typeface="Yu Gothic Medium" panose="020B0400000000000000" pitchFamily="34" charset="-128"/>
              </a:rPr>
              <a:t>システム</a:t>
            </a:r>
            <a:br>
              <a:rPr lang="en-US" altLang="ja-JP" sz="2400" dirty="0">
                <a:solidFill>
                  <a:srgbClr val="23384A"/>
                </a:solidFill>
                <a:latin typeface="Yu Gothic Medium" panose="020B0400000000000000" pitchFamily="34" charset="-128"/>
                <a:ea typeface="Yu Gothic Medium" panose="020B0400000000000000" pitchFamily="34" charset="-128"/>
              </a:rPr>
            </a:br>
            <a:r>
              <a:rPr lang="ja-JP" altLang="en-US" sz="2400" dirty="0">
                <a:solidFill>
                  <a:srgbClr val="23384A"/>
                </a:solidFill>
                <a:latin typeface="Yu Gothic Medium" panose="020B0400000000000000" pitchFamily="34" charset="-128"/>
                <a:ea typeface="Yu Gothic Medium" panose="020B0400000000000000" pitchFamily="34" charset="-128"/>
              </a:rPr>
              <a:t>実行中</a:t>
            </a:r>
            <a:endParaRPr kumimoji="1" lang="en-US" altLang="ja-JP" sz="2400" dirty="0">
              <a:solidFill>
                <a:srgbClr val="23384A"/>
              </a:solidFill>
              <a:latin typeface="Yu Gothic Medium" panose="020B0400000000000000" pitchFamily="34" charset="-128"/>
              <a:ea typeface="Yu Gothic Medium" panose="020B0400000000000000" pitchFamily="34" charset="-128"/>
            </a:endParaRPr>
          </a:p>
        </p:txBody>
      </p:sp>
      <p:sp>
        <p:nvSpPr>
          <p:cNvPr id="140" name="正方形/長方形 139">
            <a:extLst>
              <a:ext uri="{FF2B5EF4-FFF2-40B4-BE49-F238E27FC236}">
                <a16:creationId xmlns:a16="http://schemas.microsoft.com/office/drawing/2014/main" id="{12EC185A-FE38-D5C0-2D06-35C397BA5C18}"/>
              </a:ext>
            </a:extLst>
          </p:cNvPr>
          <p:cNvSpPr/>
          <p:nvPr/>
        </p:nvSpPr>
        <p:spPr>
          <a:xfrm>
            <a:off x="214431" y="39986035"/>
            <a:ext cx="2152334" cy="91287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400" dirty="0">
                <a:solidFill>
                  <a:srgbClr val="23384A"/>
                </a:solidFill>
                <a:latin typeface="Yu Gothic Medium" panose="020B0400000000000000" pitchFamily="34" charset="-128"/>
                <a:ea typeface="Yu Gothic Medium" panose="020B0400000000000000" pitchFamily="34" charset="-128"/>
              </a:rPr>
              <a:t>エンクレイヴ</a:t>
            </a:r>
            <a:br>
              <a:rPr lang="en-US" altLang="ja-JP" sz="2400" dirty="0">
                <a:solidFill>
                  <a:srgbClr val="23384A"/>
                </a:solidFill>
                <a:latin typeface="Yu Gothic Medium" panose="020B0400000000000000" pitchFamily="34" charset="-128"/>
                <a:ea typeface="Yu Gothic Medium" panose="020B0400000000000000" pitchFamily="34" charset="-128"/>
              </a:rPr>
            </a:br>
            <a:r>
              <a:rPr lang="ja-JP" altLang="en-US" sz="2400" dirty="0">
                <a:solidFill>
                  <a:srgbClr val="23384A"/>
                </a:solidFill>
                <a:latin typeface="Yu Gothic Medium" panose="020B0400000000000000" pitchFamily="34" charset="-128"/>
                <a:ea typeface="Yu Gothic Medium" panose="020B0400000000000000" pitchFamily="34" charset="-128"/>
              </a:rPr>
              <a:t>実行中</a:t>
            </a:r>
            <a:endParaRPr kumimoji="1" lang="en-US" altLang="ja-JP" sz="2400" dirty="0">
              <a:solidFill>
                <a:srgbClr val="23384A"/>
              </a:solidFill>
              <a:latin typeface="Yu Gothic Medium" panose="020B0400000000000000" pitchFamily="34" charset="-128"/>
              <a:ea typeface="Yu Gothic Medium" panose="020B0400000000000000" pitchFamily="34" charset="-128"/>
            </a:endParaRPr>
          </a:p>
        </p:txBody>
      </p:sp>
      <p:sp>
        <p:nvSpPr>
          <p:cNvPr id="141" name="上矢印 140">
            <a:extLst>
              <a:ext uri="{FF2B5EF4-FFF2-40B4-BE49-F238E27FC236}">
                <a16:creationId xmlns:a16="http://schemas.microsoft.com/office/drawing/2014/main" id="{ADEEF1A7-5415-75CF-329F-0150C21C2A62}"/>
              </a:ext>
            </a:extLst>
          </p:cNvPr>
          <p:cNvSpPr/>
          <p:nvPr/>
        </p:nvSpPr>
        <p:spPr>
          <a:xfrm>
            <a:off x="4131876" y="39430871"/>
            <a:ext cx="590251" cy="429696"/>
          </a:xfrm>
          <a:prstGeom prst="up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rgbClr val="23384A"/>
              </a:solidFill>
            </a:endParaRPr>
          </a:p>
        </p:txBody>
      </p:sp>
      <p:sp>
        <p:nvSpPr>
          <p:cNvPr id="143" name="正方形/長方形 142">
            <a:extLst>
              <a:ext uri="{FF2B5EF4-FFF2-40B4-BE49-F238E27FC236}">
                <a16:creationId xmlns:a16="http://schemas.microsoft.com/office/drawing/2014/main" id="{BB238C72-A74D-5B99-DDED-038EAB3ADA83}"/>
              </a:ext>
            </a:extLst>
          </p:cNvPr>
          <p:cNvSpPr/>
          <p:nvPr/>
        </p:nvSpPr>
        <p:spPr>
          <a:xfrm>
            <a:off x="4754624" y="39430872"/>
            <a:ext cx="1438596" cy="429696"/>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ja-JP" altLang="en-US" sz="2400" b="1" dirty="0">
                <a:solidFill>
                  <a:srgbClr val="C00000"/>
                </a:solidFill>
                <a:latin typeface="Yu Gothic" panose="020B0400000000000000" pitchFamily="34" charset="-128"/>
                <a:ea typeface="Yu Gothic" panose="020B0400000000000000" pitchFamily="34" charset="-128"/>
              </a:rPr>
              <a:t>状態遷移</a:t>
            </a:r>
            <a:endParaRPr kumimoji="1" lang="en-US" altLang="ja-JP" sz="2400" b="1" dirty="0">
              <a:solidFill>
                <a:srgbClr val="C00000"/>
              </a:solidFill>
              <a:latin typeface="Yu Gothic" panose="020B0400000000000000" pitchFamily="34" charset="-128"/>
              <a:ea typeface="Yu Gothic" panose="020B0400000000000000" pitchFamily="34" charset="-128"/>
            </a:endParaRPr>
          </a:p>
        </p:txBody>
      </p:sp>
      <p:sp>
        <p:nvSpPr>
          <p:cNvPr id="144" name="正方形/長方形 143">
            <a:extLst>
              <a:ext uri="{FF2B5EF4-FFF2-40B4-BE49-F238E27FC236}">
                <a16:creationId xmlns:a16="http://schemas.microsoft.com/office/drawing/2014/main" id="{6F4F940B-DA28-19A4-200C-4C937B26570B}"/>
              </a:ext>
            </a:extLst>
          </p:cNvPr>
          <p:cNvSpPr/>
          <p:nvPr/>
        </p:nvSpPr>
        <p:spPr>
          <a:xfrm>
            <a:off x="3373984" y="41350977"/>
            <a:ext cx="435575" cy="435575"/>
          </a:xfrm>
          <a:prstGeom prst="rect">
            <a:avLst/>
          </a:prstGeom>
          <a:solidFill>
            <a:srgbClr val="73E2FF"/>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145" name="正方形/長方形 144">
            <a:extLst>
              <a:ext uri="{FF2B5EF4-FFF2-40B4-BE49-F238E27FC236}">
                <a16:creationId xmlns:a16="http://schemas.microsoft.com/office/drawing/2014/main" id="{6A28E12C-AC53-5D2E-D04C-C034D5627A84}"/>
              </a:ext>
            </a:extLst>
          </p:cNvPr>
          <p:cNvSpPr/>
          <p:nvPr/>
        </p:nvSpPr>
        <p:spPr>
          <a:xfrm>
            <a:off x="3852571" y="41365103"/>
            <a:ext cx="2947788" cy="4207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ja-JP" altLang="en-US" sz="2400" dirty="0">
                <a:solidFill>
                  <a:srgbClr val="23384A"/>
                </a:solidFill>
                <a:latin typeface="Yu Gothic Medium" panose="020B0400000000000000" pitchFamily="34" charset="-128"/>
                <a:ea typeface="Yu Gothic Medium" panose="020B0400000000000000" pitchFamily="34" charset="-128"/>
              </a:rPr>
              <a:t>全てのアクセス権限</a:t>
            </a:r>
            <a:endParaRPr kumimoji="1" lang="en-US" altLang="ja-JP" sz="2400" dirty="0">
              <a:solidFill>
                <a:srgbClr val="23384A"/>
              </a:solidFill>
              <a:latin typeface="Yu Gothic Medium" panose="020B0400000000000000" pitchFamily="34" charset="-128"/>
              <a:ea typeface="Yu Gothic Medium" panose="020B0400000000000000" pitchFamily="34" charset="-128"/>
            </a:endParaRPr>
          </a:p>
        </p:txBody>
      </p:sp>
      <p:sp>
        <p:nvSpPr>
          <p:cNvPr id="146" name="正方形/長方形 145">
            <a:extLst>
              <a:ext uri="{FF2B5EF4-FFF2-40B4-BE49-F238E27FC236}">
                <a16:creationId xmlns:a16="http://schemas.microsoft.com/office/drawing/2014/main" id="{5AFFA00F-8104-4AEE-5664-90B62656BD28}"/>
              </a:ext>
            </a:extLst>
          </p:cNvPr>
          <p:cNvSpPr/>
          <p:nvPr/>
        </p:nvSpPr>
        <p:spPr>
          <a:xfrm>
            <a:off x="7059366" y="41347825"/>
            <a:ext cx="435575" cy="435575"/>
          </a:xfrm>
          <a:prstGeom prst="rect">
            <a:avLst/>
          </a:prstGeom>
          <a:solidFill>
            <a:srgbClr val="FFFF00"/>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147" name="正方形/長方形 146">
            <a:extLst>
              <a:ext uri="{FF2B5EF4-FFF2-40B4-BE49-F238E27FC236}">
                <a16:creationId xmlns:a16="http://schemas.microsoft.com/office/drawing/2014/main" id="{BEFBDFD9-801B-0D9B-E1D9-D92306D5A394}"/>
              </a:ext>
            </a:extLst>
          </p:cNvPr>
          <p:cNvSpPr/>
          <p:nvPr/>
        </p:nvSpPr>
        <p:spPr>
          <a:xfrm>
            <a:off x="7537953" y="41361951"/>
            <a:ext cx="2734376" cy="4207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ja-JP" altLang="en-US" sz="2400" dirty="0">
                <a:solidFill>
                  <a:srgbClr val="23384A"/>
                </a:solidFill>
                <a:latin typeface="Yu Gothic Medium" panose="020B0400000000000000" pitchFamily="34" charset="-128"/>
                <a:ea typeface="Yu Gothic Medium" panose="020B0400000000000000" pitchFamily="34" charset="-128"/>
              </a:rPr>
              <a:t>読み出し権限のみ</a:t>
            </a:r>
            <a:endParaRPr kumimoji="1" lang="en-US" altLang="ja-JP" sz="2400" dirty="0">
              <a:solidFill>
                <a:srgbClr val="23384A"/>
              </a:solidFill>
              <a:latin typeface="Yu Gothic Medium" panose="020B0400000000000000" pitchFamily="34" charset="-128"/>
              <a:ea typeface="Yu Gothic Medium" panose="020B0400000000000000" pitchFamily="34" charset="-128"/>
            </a:endParaRPr>
          </a:p>
        </p:txBody>
      </p:sp>
      <p:sp>
        <p:nvSpPr>
          <p:cNvPr id="148" name="正方形/長方形 147">
            <a:extLst>
              <a:ext uri="{FF2B5EF4-FFF2-40B4-BE49-F238E27FC236}">
                <a16:creationId xmlns:a16="http://schemas.microsoft.com/office/drawing/2014/main" id="{2948718E-AD17-9C4F-F751-F7C8108E0315}"/>
              </a:ext>
            </a:extLst>
          </p:cNvPr>
          <p:cNvSpPr/>
          <p:nvPr/>
        </p:nvSpPr>
        <p:spPr>
          <a:xfrm>
            <a:off x="10360476" y="41358095"/>
            <a:ext cx="435575" cy="435575"/>
          </a:xfrm>
          <a:prstGeom prst="rect">
            <a:avLst/>
          </a:prstGeom>
          <a:solidFill>
            <a:schemeClr val="bg2">
              <a:lumMod val="75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149" name="正方形/長方形 148">
            <a:extLst>
              <a:ext uri="{FF2B5EF4-FFF2-40B4-BE49-F238E27FC236}">
                <a16:creationId xmlns:a16="http://schemas.microsoft.com/office/drawing/2014/main" id="{C76FB121-DF8E-E200-D51F-DB04D5900D90}"/>
              </a:ext>
            </a:extLst>
          </p:cNvPr>
          <p:cNvSpPr/>
          <p:nvPr/>
        </p:nvSpPr>
        <p:spPr>
          <a:xfrm>
            <a:off x="10839063" y="41372221"/>
            <a:ext cx="2734376" cy="4207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ja-JP" altLang="en-US" sz="2400">
                <a:solidFill>
                  <a:srgbClr val="23384A"/>
                </a:solidFill>
                <a:latin typeface="Yu Gothic Medium" panose="020B0400000000000000" pitchFamily="34" charset="-128"/>
                <a:ea typeface="Yu Gothic Medium" panose="020B0400000000000000" pitchFamily="34" charset="-128"/>
              </a:rPr>
              <a:t>アクセス権限なし</a:t>
            </a:r>
            <a:endParaRPr kumimoji="1" lang="en-US" altLang="ja-JP" sz="2400" dirty="0">
              <a:solidFill>
                <a:srgbClr val="23384A"/>
              </a:solidFill>
              <a:latin typeface="Yu Gothic Medium" panose="020B0400000000000000" pitchFamily="34" charset="-128"/>
              <a:ea typeface="Yu Gothic Medium" panose="020B0400000000000000" pitchFamily="34" charset="-128"/>
            </a:endParaRPr>
          </a:p>
        </p:txBody>
      </p:sp>
      <p:sp>
        <p:nvSpPr>
          <p:cNvPr id="150" name="正方形/長方形 149">
            <a:extLst>
              <a:ext uri="{FF2B5EF4-FFF2-40B4-BE49-F238E27FC236}">
                <a16:creationId xmlns:a16="http://schemas.microsoft.com/office/drawing/2014/main" id="{007CF6EF-39DD-BCA6-D071-B2F888EA30DB}"/>
              </a:ext>
            </a:extLst>
          </p:cNvPr>
          <p:cNvSpPr/>
          <p:nvPr/>
        </p:nvSpPr>
        <p:spPr>
          <a:xfrm>
            <a:off x="3230885" y="41254680"/>
            <a:ext cx="10241275" cy="650267"/>
          </a:xfrm>
          <a:prstGeom prst="rect">
            <a:avLst/>
          </a:prstGeom>
          <a:no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rgbClr val="23384A"/>
              </a:solidFill>
            </a:endParaRPr>
          </a:p>
        </p:txBody>
      </p:sp>
      <p:sp>
        <p:nvSpPr>
          <p:cNvPr id="18" name="上矢印 140">
            <a:extLst>
              <a:ext uri="{FF2B5EF4-FFF2-40B4-BE49-F238E27FC236}">
                <a16:creationId xmlns:a16="http://schemas.microsoft.com/office/drawing/2014/main" id="{265910D9-5E48-2A4B-4DBE-D441FE45250C}"/>
              </a:ext>
            </a:extLst>
          </p:cNvPr>
          <p:cNvSpPr/>
          <p:nvPr/>
        </p:nvSpPr>
        <p:spPr>
          <a:xfrm rot="10800000">
            <a:off x="6209482" y="39430871"/>
            <a:ext cx="590251" cy="429696"/>
          </a:xfrm>
          <a:prstGeom prst="up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rgbClr val="23384A"/>
              </a:solidFill>
            </a:endParaRPr>
          </a:p>
        </p:txBody>
      </p:sp>
      <p:sp>
        <p:nvSpPr>
          <p:cNvPr id="24" name="上矢印 140">
            <a:extLst>
              <a:ext uri="{FF2B5EF4-FFF2-40B4-BE49-F238E27FC236}">
                <a16:creationId xmlns:a16="http://schemas.microsoft.com/office/drawing/2014/main" id="{D6CE4642-C775-CCE7-5F4E-2EEA7F39AF41}"/>
              </a:ext>
            </a:extLst>
          </p:cNvPr>
          <p:cNvSpPr/>
          <p:nvPr/>
        </p:nvSpPr>
        <p:spPr>
          <a:xfrm>
            <a:off x="10409180" y="39418238"/>
            <a:ext cx="590251" cy="429696"/>
          </a:xfrm>
          <a:prstGeom prst="up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rgbClr val="23384A"/>
              </a:solidFill>
            </a:endParaRPr>
          </a:p>
        </p:txBody>
      </p:sp>
      <p:sp>
        <p:nvSpPr>
          <p:cNvPr id="25" name="正方形/長方形 24">
            <a:extLst>
              <a:ext uri="{FF2B5EF4-FFF2-40B4-BE49-F238E27FC236}">
                <a16:creationId xmlns:a16="http://schemas.microsoft.com/office/drawing/2014/main" id="{6D8DE6FD-6D32-900B-FF24-84A16CA892D8}"/>
              </a:ext>
            </a:extLst>
          </p:cNvPr>
          <p:cNvSpPr/>
          <p:nvPr/>
        </p:nvSpPr>
        <p:spPr>
          <a:xfrm>
            <a:off x="11031928" y="39418239"/>
            <a:ext cx="1438596" cy="429696"/>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ja-JP" altLang="en-US" sz="2400" b="1" dirty="0">
                <a:solidFill>
                  <a:srgbClr val="C00000"/>
                </a:solidFill>
                <a:latin typeface="Yu Gothic" panose="020B0400000000000000" pitchFamily="34" charset="-128"/>
                <a:ea typeface="Yu Gothic" panose="020B0400000000000000" pitchFamily="34" charset="-128"/>
              </a:rPr>
              <a:t>状態遷移</a:t>
            </a:r>
            <a:endParaRPr kumimoji="1" lang="en-US" altLang="ja-JP" sz="2400" b="1" dirty="0">
              <a:solidFill>
                <a:srgbClr val="C00000"/>
              </a:solidFill>
              <a:latin typeface="Yu Gothic" panose="020B0400000000000000" pitchFamily="34" charset="-128"/>
              <a:ea typeface="Yu Gothic" panose="020B0400000000000000" pitchFamily="34" charset="-128"/>
            </a:endParaRPr>
          </a:p>
        </p:txBody>
      </p:sp>
      <p:sp>
        <p:nvSpPr>
          <p:cNvPr id="26" name="上矢印 140">
            <a:extLst>
              <a:ext uri="{FF2B5EF4-FFF2-40B4-BE49-F238E27FC236}">
                <a16:creationId xmlns:a16="http://schemas.microsoft.com/office/drawing/2014/main" id="{DCDA4EF0-D6F7-6225-AB39-6CE07100880E}"/>
              </a:ext>
            </a:extLst>
          </p:cNvPr>
          <p:cNvSpPr/>
          <p:nvPr/>
        </p:nvSpPr>
        <p:spPr>
          <a:xfrm rot="10800000">
            <a:off x="12486786" y="39418238"/>
            <a:ext cx="590251" cy="429696"/>
          </a:xfrm>
          <a:prstGeom prst="up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rgbClr val="23384A"/>
              </a:solidFill>
            </a:endParaRPr>
          </a:p>
        </p:txBody>
      </p:sp>
      <p:sp>
        <p:nvSpPr>
          <p:cNvPr id="27" name="正方形/長方形 26">
            <a:extLst>
              <a:ext uri="{FF2B5EF4-FFF2-40B4-BE49-F238E27FC236}">
                <a16:creationId xmlns:a16="http://schemas.microsoft.com/office/drawing/2014/main" id="{38F4A898-AE6B-B5CE-9211-EC1C3536EF3F}"/>
              </a:ext>
            </a:extLst>
          </p:cNvPr>
          <p:cNvSpPr/>
          <p:nvPr/>
        </p:nvSpPr>
        <p:spPr>
          <a:xfrm>
            <a:off x="15876221" y="5570865"/>
            <a:ext cx="13672047" cy="10801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ja-JP" altLang="en-US" sz="5400" b="1" dirty="0">
                <a:solidFill>
                  <a:srgbClr val="23384A"/>
                </a:solidFill>
                <a:latin typeface="Yu Gothic" panose="020B0400000000000000" pitchFamily="34" charset="-128"/>
                <a:ea typeface="Yu Gothic" panose="020B0400000000000000" pitchFamily="34" charset="-128"/>
              </a:rPr>
              <a:t>システムメモリ共有の制限</a:t>
            </a:r>
          </a:p>
        </p:txBody>
      </p:sp>
      <p:sp>
        <p:nvSpPr>
          <p:cNvPr id="28" name="テキスト ボックス 271">
            <a:extLst>
              <a:ext uri="{FF2B5EF4-FFF2-40B4-BE49-F238E27FC236}">
                <a16:creationId xmlns:a16="http://schemas.microsoft.com/office/drawing/2014/main" id="{0BC18E26-D444-CC22-D9E2-1DFB764558AD}"/>
              </a:ext>
            </a:extLst>
          </p:cNvPr>
          <p:cNvSpPr txBox="1"/>
          <p:nvPr/>
        </p:nvSpPr>
        <p:spPr>
          <a:xfrm>
            <a:off x="15868520" y="6650985"/>
            <a:ext cx="13679483" cy="5506892"/>
          </a:xfrm>
          <a:prstGeom prst="rect">
            <a:avLst/>
          </a:prstGeom>
          <a:noFill/>
        </p:spPr>
        <p:txBody>
          <a:bodyPr wrap="square">
            <a:spAutoFit/>
          </a:bodyPr>
          <a:lstStyle/>
          <a:p>
            <a:pPr marR="0" lvl="0" algn="l" defTabSz="914400" rtl="0" eaLnBrk="1" fontAlgn="auto" latinLnBrk="0" hangingPunct="1">
              <a:lnSpc>
                <a:spcPct val="110000"/>
              </a:lnSpc>
              <a:spcAft>
                <a:spcPts val="0"/>
              </a:spcAft>
              <a:buClr>
                <a:srgbClr val="23384A"/>
              </a:buClr>
              <a:buSzTx/>
              <a:tabLst/>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エンクレイヴがシステムメモリを共有できると</a:t>
            </a:r>
            <a:br>
              <a:rPr kumimoji="1" lang="en-US" altLang="ja-JP" sz="4400" dirty="0">
                <a:solidFill>
                  <a:srgbClr val="23384A"/>
                </a:solidFill>
                <a:latin typeface="Yu Gothic Medium" panose="020B0400000000000000" pitchFamily="34" charset="-128"/>
                <a:ea typeface="Yu Gothic Medium" panose="020B0400000000000000" pitchFamily="34" charset="-128"/>
              </a:rPr>
            </a:br>
            <a:r>
              <a:rPr kumimoji="1" lang="ja-JP" altLang="en-US" sz="4400" dirty="0">
                <a:solidFill>
                  <a:srgbClr val="23384A"/>
                </a:solidFill>
                <a:latin typeface="Yu Gothic Medium" panose="020B0400000000000000" pitchFamily="34" charset="-128"/>
                <a:ea typeface="Yu Gothic Medium" panose="020B0400000000000000" pitchFamily="34" charset="-128"/>
              </a:rPr>
              <a:t>セキュリティが低下</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システムへの侵入者もエンクレイヴを作成可能</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エンクレイヴ経由でシステムメモリを盗聴可能</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defTabSz="914400">
              <a:lnSpc>
                <a:spcPct val="110000"/>
              </a:lnSpc>
              <a:spcBef>
                <a:spcPts val="1800"/>
              </a:spcBef>
              <a:buClr>
                <a:srgbClr val="23384A"/>
              </a:buClr>
              <a:defRPr/>
            </a:pPr>
            <a:r>
              <a:rPr kumimoji="1" lang="en-US" altLang="ja-JP" sz="4400" dirty="0">
                <a:solidFill>
                  <a:srgbClr val="23384A"/>
                </a:solidFill>
                <a:latin typeface="Yu Gothic Medium" panose="020B0400000000000000" pitchFamily="34" charset="-128"/>
                <a:ea typeface="Yu Gothic Medium" panose="020B0400000000000000" pitchFamily="34" charset="-128"/>
              </a:rPr>
              <a:t>IDS</a:t>
            </a:r>
            <a:r>
              <a:rPr kumimoji="1" lang="ja-JP" altLang="en-US" sz="4400" dirty="0">
                <a:solidFill>
                  <a:srgbClr val="23384A"/>
                </a:solidFill>
                <a:latin typeface="Yu Gothic Medium" panose="020B0400000000000000" pitchFamily="34" charset="-128"/>
                <a:ea typeface="Yu Gothic Medium" panose="020B0400000000000000" pitchFamily="34" charset="-128"/>
              </a:rPr>
              <a:t>が動作するエンクレイヴにのみメモリを共有</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kumimoji="1" lang="ja-JP" altLang="en-US" sz="4400" dirty="0">
                <a:solidFill>
                  <a:srgbClr val="23384A"/>
                </a:solidFill>
                <a:latin typeface="Yu Gothic Medium" panose="020B0400000000000000" pitchFamily="34" charset="-128"/>
                <a:ea typeface="Yu Gothic Medium" panose="020B0400000000000000" pitchFamily="34" charset="-128"/>
              </a:rPr>
              <a:t>エンクレイヴ起動時にハッシュ値を計算</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1028700" lvl="1" indent="-571500" defTabSz="914400">
              <a:lnSpc>
                <a:spcPct val="110000"/>
              </a:lnSpc>
              <a:buClr>
                <a:srgbClr val="23384A"/>
              </a:buClr>
              <a:buFont typeface="Arial" panose="020B0604020202020204" pitchFamily="34" charset="0"/>
              <a:buChar char="•"/>
              <a:defRPr/>
            </a:pPr>
            <a:r>
              <a:rPr kumimoji="1" lang="en-US" altLang="ja-JP" sz="4400" dirty="0">
                <a:solidFill>
                  <a:srgbClr val="23384A"/>
                </a:solidFill>
                <a:latin typeface="Yu Gothic Medium" panose="020B0400000000000000" pitchFamily="34" charset="-128"/>
                <a:ea typeface="Yu Gothic Medium" panose="020B0400000000000000" pitchFamily="34" charset="-128"/>
              </a:rPr>
              <a:t>IDS</a:t>
            </a:r>
            <a:r>
              <a:rPr kumimoji="1" lang="ja-JP" altLang="en-US" sz="4400" dirty="0">
                <a:solidFill>
                  <a:srgbClr val="23384A"/>
                </a:solidFill>
                <a:latin typeface="Yu Gothic Medium" panose="020B0400000000000000" pitchFamily="34" charset="-128"/>
                <a:ea typeface="Yu Gothic Medium" panose="020B0400000000000000" pitchFamily="34" charset="-128"/>
              </a:rPr>
              <a:t>のハッシュ値と一致したら共有を許可</a:t>
            </a:r>
            <a:endParaRPr kumimoji="1" lang="en-US" altLang="ja-JP" sz="4400" dirty="0">
              <a:solidFill>
                <a:srgbClr val="23384A"/>
              </a:solidFill>
              <a:latin typeface="Yu Gothic Medium" panose="020B0400000000000000" pitchFamily="34" charset="-128"/>
              <a:ea typeface="Yu Gothic Medium" panose="020B0400000000000000" pitchFamily="34" charset="-128"/>
            </a:endParaRPr>
          </a:p>
        </p:txBody>
      </p:sp>
      <p:sp>
        <p:nvSpPr>
          <p:cNvPr id="29" name="テキスト ボックス 28">
            <a:extLst>
              <a:ext uri="{FF2B5EF4-FFF2-40B4-BE49-F238E27FC236}">
                <a16:creationId xmlns:a16="http://schemas.microsoft.com/office/drawing/2014/main" id="{BEF00343-7071-1478-BD56-00F8C6885B55}"/>
              </a:ext>
            </a:extLst>
          </p:cNvPr>
          <p:cNvSpPr txBox="1"/>
          <p:nvPr/>
        </p:nvSpPr>
        <p:spPr>
          <a:xfrm>
            <a:off x="22820659" y="33184131"/>
            <a:ext cx="3062698" cy="584775"/>
          </a:xfrm>
          <a:prstGeom prst="rect">
            <a:avLst/>
          </a:prstGeom>
          <a:noFill/>
        </p:spPr>
        <p:txBody>
          <a:bodyPr wrap="square" rtlCol="0">
            <a:spAutoFit/>
          </a:bodyPr>
          <a:lstStyle/>
          <a:p>
            <a:pPr algn="ctr"/>
            <a:r>
              <a:rPr kumimoji="1" lang="ja-JP" altLang="en-US" sz="3200" dirty="0">
                <a:solidFill>
                  <a:srgbClr val="23384A"/>
                </a:solidFill>
                <a:latin typeface="游ゴシック Medium" panose="020B0500000000000000" pitchFamily="50" charset="-128"/>
                <a:ea typeface="游ゴシック Medium" panose="020B0500000000000000" pitchFamily="50" charset="-128"/>
              </a:rPr>
              <a:t>エミュレータ</a:t>
            </a:r>
          </a:p>
        </p:txBody>
      </p:sp>
      <p:sp>
        <p:nvSpPr>
          <p:cNvPr id="30" name="テキスト ボックス 29">
            <a:extLst>
              <a:ext uri="{FF2B5EF4-FFF2-40B4-BE49-F238E27FC236}">
                <a16:creationId xmlns:a16="http://schemas.microsoft.com/office/drawing/2014/main" id="{F0890989-74D9-4F3B-9737-696511FFB50C}"/>
              </a:ext>
            </a:extLst>
          </p:cNvPr>
          <p:cNvSpPr txBox="1"/>
          <p:nvPr/>
        </p:nvSpPr>
        <p:spPr>
          <a:xfrm>
            <a:off x="26095787" y="33184131"/>
            <a:ext cx="3062696" cy="584775"/>
          </a:xfrm>
          <a:prstGeom prst="rect">
            <a:avLst/>
          </a:prstGeom>
          <a:noFill/>
        </p:spPr>
        <p:txBody>
          <a:bodyPr wrap="square" rtlCol="0">
            <a:spAutoFit/>
          </a:bodyPr>
          <a:lstStyle/>
          <a:p>
            <a:pPr algn="ctr"/>
            <a:r>
              <a:rPr kumimoji="1" lang="ja-JP" altLang="en-US" sz="3200" dirty="0">
                <a:solidFill>
                  <a:srgbClr val="23384A"/>
                </a:solidFill>
                <a:latin typeface="游ゴシック Medium" panose="020B0500000000000000" pitchFamily="50" charset="-128"/>
                <a:ea typeface="游ゴシック Medium" panose="020B0500000000000000" pitchFamily="50" charset="-128"/>
              </a:rPr>
              <a:t>実機</a:t>
            </a:r>
          </a:p>
        </p:txBody>
      </p:sp>
      <p:graphicFrame>
        <p:nvGraphicFramePr>
          <p:cNvPr id="31" name="グラフ 30">
            <a:extLst>
              <a:ext uri="{FF2B5EF4-FFF2-40B4-BE49-F238E27FC236}">
                <a16:creationId xmlns:a16="http://schemas.microsoft.com/office/drawing/2014/main" id="{7923F2F2-9164-96E0-32D4-1409462A58A3}"/>
              </a:ext>
            </a:extLst>
          </p:cNvPr>
          <p:cNvGraphicFramePr>
            <a:graphicFrameLocks/>
          </p:cNvGraphicFramePr>
          <p:nvPr>
            <p:extLst>
              <p:ext uri="{D42A27DB-BD31-4B8C-83A1-F6EECF244321}">
                <p14:modId xmlns:p14="http://schemas.microsoft.com/office/powerpoint/2010/main" val="2732396337"/>
              </p:ext>
            </p:extLst>
          </p:nvPr>
        </p:nvGraphicFramePr>
        <p:xfrm>
          <a:off x="22820659" y="33782015"/>
          <a:ext cx="3062702" cy="301579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2" name="グラフ 31">
            <a:extLst>
              <a:ext uri="{FF2B5EF4-FFF2-40B4-BE49-F238E27FC236}">
                <a16:creationId xmlns:a16="http://schemas.microsoft.com/office/drawing/2014/main" id="{FF006CD3-0E9D-07C2-9B8A-718633AE86DE}"/>
              </a:ext>
            </a:extLst>
          </p:cNvPr>
          <p:cNvGraphicFramePr>
            <a:graphicFrameLocks/>
          </p:cNvGraphicFramePr>
          <p:nvPr>
            <p:extLst>
              <p:ext uri="{D42A27DB-BD31-4B8C-83A1-F6EECF244321}">
                <p14:modId xmlns:p14="http://schemas.microsoft.com/office/powerpoint/2010/main" val="324704899"/>
              </p:ext>
            </p:extLst>
          </p:nvPr>
        </p:nvGraphicFramePr>
        <p:xfrm>
          <a:off x="26095787" y="33786772"/>
          <a:ext cx="3062697" cy="3015794"/>
        </p:xfrm>
        <a:graphic>
          <a:graphicData uri="http://schemas.openxmlformats.org/drawingml/2006/chart">
            <c:chart xmlns:c="http://schemas.openxmlformats.org/drawingml/2006/chart" xmlns:r="http://schemas.openxmlformats.org/officeDocument/2006/relationships" r:id="rId5"/>
          </a:graphicData>
        </a:graphic>
      </p:graphicFrame>
      <p:sp>
        <p:nvSpPr>
          <p:cNvPr id="35" name="正方形/長方形 34">
            <a:extLst>
              <a:ext uri="{FF2B5EF4-FFF2-40B4-BE49-F238E27FC236}">
                <a16:creationId xmlns:a16="http://schemas.microsoft.com/office/drawing/2014/main" id="{A6C94ACE-9756-A2EC-B862-8DADAC59E079}"/>
              </a:ext>
            </a:extLst>
          </p:cNvPr>
          <p:cNvSpPr/>
          <p:nvPr/>
        </p:nvSpPr>
        <p:spPr>
          <a:xfrm>
            <a:off x="16172082" y="12744362"/>
            <a:ext cx="3788951" cy="2818052"/>
          </a:xfrm>
          <a:prstGeom prst="rect">
            <a:avLst/>
          </a:prstGeom>
          <a:solidFill>
            <a:schemeClr val="accent6">
              <a:lumMod val="20000"/>
              <a:lumOff val="8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36" name="正方形/長方形 35">
            <a:extLst>
              <a:ext uri="{FF2B5EF4-FFF2-40B4-BE49-F238E27FC236}">
                <a16:creationId xmlns:a16="http://schemas.microsoft.com/office/drawing/2014/main" id="{2CFC8959-6C98-BE2A-984B-D07319DC3FDE}"/>
              </a:ext>
            </a:extLst>
          </p:cNvPr>
          <p:cNvSpPr/>
          <p:nvPr/>
        </p:nvSpPr>
        <p:spPr>
          <a:xfrm>
            <a:off x="16450628" y="13030069"/>
            <a:ext cx="3224471" cy="569736"/>
          </a:xfrm>
          <a:prstGeom prst="rect">
            <a:avLst/>
          </a:prstGeom>
          <a:solidFill>
            <a:schemeClr val="accent5">
              <a:lumMod val="20000"/>
              <a:lumOff val="8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3200" dirty="0">
                <a:solidFill>
                  <a:srgbClr val="23384A"/>
                </a:solidFill>
                <a:latin typeface="Yu Gothic Medium" panose="020B0400000000000000" pitchFamily="34" charset="-128"/>
                <a:ea typeface="Yu Gothic Medium" panose="020B0400000000000000" pitchFamily="34" charset="-128"/>
              </a:rPr>
              <a:t>IDS</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sp>
        <p:nvSpPr>
          <p:cNvPr id="37" name="正方形/長方形 36">
            <a:extLst>
              <a:ext uri="{FF2B5EF4-FFF2-40B4-BE49-F238E27FC236}">
                <a16:creationId xmlns:a16="http://schemas.microsoft.com/office/drawing/2014/main" id="{C15F7D6F-26CD-E997-69F1-7EF59D07CD47}"/>
              </a:ext>
            </a:extLst>
          </p:cNvPr>
          <p:cNvSpPr/>
          <p:nvPr/>
        </p:nvSpPr>
        <p:spPr>
          <a:xfrm>
            <a:off x="16450628" y="13839779"/>
            <a:ext cx="3224471" cy="571163"/>
          </a:xfrm>
          <a:prstGeom prst="rect">
            <a:avLst/>
          </a:prstGeom>
          <a:solidFill>
            <a:schemeClr val="tx2">
              <a:lumMod val="10000"/>
              <a:lumOff val="9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ランタイム</a:t>
            </a:r>
          </a:p>
        </p:txBody>
      </p:sp>
      <p:sp>
        <p:nvSpPr>
          <p:cNvPr id="38" name="テキスト ボックス 37">
            <a:extLst>
              <a:ext uri="{FF2B5EF4-FFF2-40B4-BE49-F238E27FC236}">
                <a16:creationId xmlns:a16="http://schemas.microsoft.com/office/drawing/2014/main" id="{0DE8115E-295D-98CA-E026-FA47EDEC5E13}"/>
              </a:ext>
            </a:extLst>
          </p:cNvPr>
          <p:cNvSpPr txBox="1"/>
          <p:nvPr/>
        </p:nvSpPr>
        <p:spPr>
          <a:xfrm>
            <a:off x="16168387" y="12143805"/>
            <a:ext cx="3788951" cy="584775"/>
          </a:xfrm>
          <a:prstGeom prst="rect">
            <a:avLst/>
          </a:prstGeom>
          <a:noFill/>
        </p:spPr>
        <p:txBody>
          <a:bodyPr wrap="square" rtlCol="0">
            <a:spAutoFit/>
          </a:bodyP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エンクレイヴ</a:t>
            </a:r>
          </a:p>
        </p:txBody>
      </p:sp>
      <p:sp>
        <p:nvSpPr>
          <p:cNvPr id="39" name="正方形/長方形 38">
            <a:extLst>
              <a:ext uri="{FF2B5EF4-FFF2-40B4-BE49-F238E27FC236}">
                <a16:creationId xmlns:a16="http://schemas.microsoft.com/office/drawing/2014/main" id="{B42CFDF3-D8F4-4709-90A2-8D3A3A2F5B4A}"/>
              </a:ext>
            </a:extLst>
          </p:cNvPr>
          <p:cNvSpPr/>
          <p:nvPr/>
        </p:nvSpPr>
        <p:spPr>
          <a:xfrm>
            <a:off x="16450626" y="14678530"/>
            <a:ext cx="3224471" cy="571163"/>
          </a:xfrm>
          <a:prstGeom prst="rect">
            <a:avLst/>
          </a:prstGeom>
          <a:solidFill>
            <a:srgbClr val="D3D3D3"/>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ローダ</a:t>
            </a:r>
          </a:p>
        </p:txBody>
      </p:sp>
      <p:sp>
        <p:nvSpPr>
          <p:cNvPr id="40" name="正方形/長方形 39">
            <a:extLst>
              <a:ext uri="{FF2B5EF4-FFF2-40B4-BE49-F238E27FC236}">
                <a16:creationId xmlns:a16="http://schemas.microsoft.com/office/drawing/2014/main" id="{F98C875C-4745-7CC1-07E5-8CAA5E81FBA2}"/>
              </a:ext>
            </a:extLst>
          </p:cNvPr>
          <p:cNvSpPr/>
          <p:nvPr/>
        </p:nvSpPr>
        <p:spPr>
          <a:xfrm>
            <a:off x="21569716" y="12727890"/>
            <a:ext cx="7900752" cy="2818052"/>
          </a:xfrm>
          <a:prstGeom prst="rect">
            <a:avLst/>
          </a:prstGeom>
          <a:solidFill>
            <a:srgbClr val="C5D3FF"/>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sp>
        <p:nvSpPr>
          <p:cNvPr id="41" name="テキスト ボックス 40">
            <a:extLst>
              <a:ext uri="{FF2B5EF4-FFF2-40B4-BE49-F238E27FC236}">
                <a16:creationId xmlns:a16="http://schemas.microsoft.com/office/drawing/2014/main" id="{528864F6-4D77-ED2E-8D36-74111F197140}"/>
              </a:ext>
            </a:extLst>
          </p:cNvPr>
          <p:cNvSpPr txBox="1"/>
          <p:nvPr/>
        </p:nvSpPr>
        <p:spPr>
          <a:xfrm>
            <a:off x="21569710" y="12118849"/>
            <a:ext cx="7900753" cy="584775"/>
          </a:xfrm>
          <a:prstGeom prst="rect">
            <a:avLst/>
          </a:prstGeom>
          <a:noFill/>
        </p:spPr>
        <p:txBody>
          <a:bodyPr wrap="square" rtlCol="0">
            <a:spAutoFit/>
          </a:bodyP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セキュリティモニタ</a:t>
            </a:r>
          </a:p>
        </p:txBody>
      </p:sp>
      <p:sp>
        <p:nvSpPr>
          <p:cNvPr id="42" name="右中かっこ 41">
            <a:extLst>
              <a:ext uri="{FF2B5EF4-FFF2-40B4-BE49-F238E27FC236}">
                <a16:creationId xmlns:a16="http://schemas.microsoft.com/office/drawing/2014/main" id="{059B80EB-5B15-4456-BF0B-D193929569B2}"/>
              </a:ext>
            </a:extLst>
          </p:cNvPr>
          <p:cNvSpPr/>
          <p:nvPr/>
        </p:nvSpPr>
        <p:spPr>
          <a:xfrm>
            <a:off x="19687660" y="12962359"/>
            <a:ext cx="551919" cy="2346221"/>
          </a:xfrm>
          <a:prstGeom prst="rightBrace">
            <a:avLst>
              <a:gd name="adj1" fmla="val 36414"/>
              <a:gd name="adj2" fmla="val 50910"/>
            </a:avLst>
          </a:prstGeom>
          <a:ln w="76200">
            <a:solidFill>
              <a:srgbClr val="C00000"/>
            </a:solidFill>
          </a:ln>
        </p:spPr>
        <p:style>
          <a:lnRef idx="2">
            <a:schemeClr val="dk1"/>
          </a:lnRef>
          <a:fillRef idx="0">
            <a:schemeClr val="dk1"/>
          </a:fillRef>
          <a:effectRef idx="1">
            <a:schemeClr val="dk1"/>
          </a:effectRef>
          <a:fontRef idx="minor">
            <a:schemeClr val="tx1"/>
          </a:fontRef>
        </p:style>
        <p:txBody>
          <a:bodyPr rtlCol="0" anchor="ctr"/>
          <a:lstStyle/>
          <a:p>
            <a:pPr algn="ctr"/>
            <a:endParaRPr kumimoji="1" lang="ja-JP" altLang="en-US"/>
          </a:p>
        </p:txBody>
      </p:sp>
      <p:cxnSp>
        <p:nvCxnSpPr>
          <p:cNvPr id="43" name="直線矢印コネクタ 42">
            <a:extLst>
              <a:ext uri="{FF2B5EF4-FFF2-40B4-BE49-F238E27FC236}">
                <a16:creationId xmlns:a16="http://schemas.microsoft.com/office/drawing/2014/main" id="{B7CD6408-B195-7181-8A45-DAD1574B83D9}"/>
              </a:ext>
            </a:extLst>
          </p:cNvPr>
          <p:cNvCxnSpPr>
            <a:cxnSpLocks/>
            <a:stCxn id="42" idx="1"/>
            <a:endCxn id="44" idx="1"/>
          </p:cNvCxnSpPr>
          <p:nvPr/>
        </p:nvCxnSpPr>
        <p:spPr>
          <a:xfrm>
            <a:off x="20239579" y="14156820"/>
            <a:ext cx="2142250" cy="572210"/>
          </a:xfrm>
          <a:prstGeom prst="straightConnector1">
            <a:avLst/>
          </a:prstGeom>
          <a:ln w="76200">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44" name="正方形/長方形 43">
            <a:extLst>
              <a:ext uri="{FF2B5EF4-FFF2-40B4-BE49-F238E27FC236}">
                <a16:creationId xmlns:a16="http://schemas.microsoft.com/office/drawing/2014/main" id="{05876E85-8593-B72C-1BA8-054BACBD8D0E}"/>
              </a:ext>
            </a:extLst>
          </p:cNvPr>
          <p:cNvSpPr/>
          <p:nvPr/>
        </p:nvSpPr>
        <p:spPr>
          <a:xfrm>
            <a:off x="22381829" y="14200086"/>
            <a:ext cx="2087213" cy="1057888"/>
          </a:xfrm>
          <a:prstGeom prst="rect">
            <a:avLst/>
          </a:prstGeom>
          <a:solidFill>
            <a:schemeClr val="bg1"/>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2400" dirty="0">
                <a:solidFill>
                  <a:srgbClr val="23384A"/>
                </a:solidFill>
                <a:latin typeface="Courier New" panose="02070309020205020404" pitchFamily="49" charset="0"/>
                <a:cs typeface="Courier New" panose="02070309020205020404" pitchFamily="49" charset="0"/>
              </a:rPr>
              <a:t>96eff78726d3a251cc49decb4048cd</a:t>
            </a:r>
            <a:endParaRPr kumimoji="1" lang="ja-JP" altLang="en-US" sz="2400" dirty="0">
              <a:solidFill>
                <a:srgbClr val="23384A"/>
              </a:solidFill>
              <a:latin typeface="Courier New" panose="02070309020205020404" pitchFamily="49" charset="0"/>
              <a:cs typeface="Courier New" panose="02070309020205020404" pitchFamily="49" charset="0"/>
            </a:endParaRPr>
          </a:p>
        </p:txBody>
      </p:sp>
      <p:sp>
        <p:nvSpPr>
          <p:cNvPr id="47" name="正方形/長方形 46">
            <a:extLst>
              <a:ext uri="{FF2B5EF4-FFF2-40B4-BE49-F238E27FC236}">
                <a16:creationId xmlns:a16="http://schemas.microsoft.com/office/drawing/2014/main" id="{A99997C8-0314-73C3-C779-482BE97BC0E3}"/>
              </a:ext>
            </a:extLst>
          </p:cNvPr>
          <p:cNvSpPr/>
          <p:nvPr/>
        </p:nvSpPr>
        <p:spPr>
          <a:xfrm>
            <a:off x="26686239" y="14200086"/>
            <a:ext cx="2087213" cy="1057888"/>
          </a:xfrm>
          <a:prstGeom prst="rect">
            <a:avLst/>
          </a:prstGeom>
          <a:solidFill>
            <a:schemeClr val="bg1"/>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2400" dirty="0">
                <a:solidFill>
                  <a:srgbClr val="23384A"/>
                </a:solidFill>
                <a:latin typeface="Courier New" panose="02070309020205020404" pitchFamily="49" charset="0"/>
                <a:cs typeface="Courier New" panose="02070309020205020404" pitchFamily="49" charset="0"/>
              </a:rPr>
              <a:t>96eff78726d3a251cc49decb4048cd</a:t>
            </a:r>
            <a:endParaRPr kumimoji="1" lang="ja-JP" altLang="en-US" sz="2400" dirty="0">
              <a:solidFill>
                <a:srgbClr val="23384A"/>
              </a:solidFill>
              <a:latin typeface="Courier New" panose="02070309020205020404" pitchFamily="49" charset="0"/>
              <a:cs typeface="Courier New" panose="02070309020205020404" pitchFamily="49" charset="0"/>
            </a:endParaRPr>
          </a:p>
        </p:txBody>
      </p:sp>
      <p:sp>
        <p:nvSpPr>
          <p:cNvPr id="48" name="テキスト ボックス 47">
            <a:extLst>
              <a:ext uri="{FF2B5EF4-FFF2-40B4-BE49-F238E27FC236}">
                <a16:creationId xmlns:a16="http://schemas.microsoft.com/office/drawing/2014/main" id="{F738F495-7741-92F8-B653-4BC6CDE1BAB3}"/>
              </a:ext>
            </a:extLst>
          </p:cNvPr>
          <p:cNvSpPr txBox="1"/>
          <p:nvPr/>
        </p:nvSpPr>
        <p:spPr>
          <a:xfrm>
            <a:off x="26421732" y="12962359"/>
            <a:ext cx="2616226" cy="1077218"/>
          </a:xfrm>
          <a:prstGeom prst="rect">
            <a:avLst/>
          </a:prstGeom>
          <a:noFill/>
        </p:spPr>
        <p:txBody>
          <a:bodyPr wrap="square" rtlCol="0">
            <a:spAutoFit/>
          </a:bodyP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正規の</a:t>
            </a:r>
            <a:r>
              <a:rPr kumimoji="1" lang="en-US" altLang="ja-JP" sz="3200" dirty="0">
                <a:solidFill>
                  <a:srgbClr val="23384A"/>
                </a:solidFill>
                <a:latin typeface="Yu Gothic Medium" panose="020B0400000000000000" pitchFamily="34" charset="-128"/>
                <a:ea typeface="Yu Gothic Medium" panose="020B0400000000000000" pitchFamily="34" charset="-128"/>
              </a:rPr>
              <a:t>IDS</a:t>
            </a:r>
            <a:r>
              <a:rPr kumimoji="1" lang="ja-JP" altLang="en-US" sz="3200" dirty="0">
                <a:solidFill>
                  <a:srgbClr val="23384A"/>
                </a:solidFill>
                <a:latin typeface="Yu Gothic Medium" panose="020B0400000000000000" pitchFamily="34" charset="-128"/>
                <a:ea typeface="Yu Gothic Medium" panose="020B0400000000000000" pitchFamily="34" charset="-128"/>
              </a:rPr>
              <a:t>の</a:t>
            </a:r>
            <a:endParaRPr kumimoji="1" lang="en-US" altLang="ja-JP" sz="3200" dirty="0">
              <a:solidFill>
                <a:srgbClr val="23384A"/>
              </a:solidFill>
              <a:latin typeface="Yu Gothic Medium" panose="020B0400000000000000" pitchFamily="34" charset="-128"/>
              <a:ea typeface="Yu Gothic Medium" panose="020B0400000000000000" pitchFamily="34" charset="-128"/>
            </a:endParaRPr>
          </a:p>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ハッシュ値</a:t>
            </a:r>
          </a:p>
        </p:txBody>
      </p:sp>
      <p:cxnSp>
        <p:nvCxnSpPr>
          <p:cNvPr id="50" name="直線矢印コネクタ 49">
            <a:extLst>
              <a:ext uri="{FF2B5EF4-FFF2-40B4-BE49-F238E27FC236}">
                <a16:creationId xmlns:a16="http://schemas.microsoft.com/office/drawing/2014/main" id="{FA620F11-9824-0A68-4D22-EE0F59150231}"/>
              </a:ext>
            </a:extLst>
          </p:cNvPr>
          <p:cNvCxnSpPr>
            <a:cxnSpLocks/>
            <a:stCxn id="44" idx="3"/>
            <a:endCxn id="47" idx="1"/>
          </p:cNvCxnSpPr>
          <p:nvPr/>
        </p:nvCxnSpPr>
        <p:spPr>
          <a:xfrm>
            <a:off x="24469042" y="14729030"/>
            <a:ext cx="2217197" cy="0"/>
          </a:xfrm>
          <a:prstGeom prst="straightConnector1">
            <a:avLst/>
          </a:prstGeom>
          <a:ln w="76200">
            <a:solidFill>
              <a:srgbClr val="C00000"/>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54" name="テキスト ボックス 53">
            <a:extLst>
              <a:ext uri="{FF2B5EF4-FFF2-40B4-BE49-F238E27FC236}">
                <a16:creationId xmlns:a16="http://schemas.microsoft.com/office/drawing/2014/main" id="{669F65D1-BC21-ECA4-18C4-AA3273CDD25B}"/>
              </a:ext>
            </a:extLst>
          </p:cNvPr>
          <p:cNvSpPr txBox="1"/>
          <p:nvPr/>
        </p:nvSpPr>
        <p:spPr>
          <a:xfrm>
            <a:off x="24944380" y="14023625"/>
            <a:ext cx="1151412" cy="584775"/>
          </a:xfrm>
          <a:prstGeom prst="rect">
            <a:avLst/>
          </a:prstGeom>
          <a:noFill/>
        </p:spPr>
        <p:txBody>
          <a:bodyPr wrap="square" rtlCol="0">
            <a:spAutoFit/>
          </a:bodyPr>
          <a:lstStyle/>
          <a:p>
            <a:pPr algn="ctr"/>
            <a:r>
              <a:rPr kumimoji="1" lang="ja-JP" altLang="en-US" sz="3200" b="1" dirty="0">
                <a:solidFill>
                  <a:srgbClr val="C00000"/>
                </a:solidFill>
                <a:latin typeface="游ゴシック" panose="020B0400000000000000" pitchFamily="50" charset="-128"/>
                <a:ea typeface="游ゴシック" panose="020B0400000000000000" pitchFamily="50" charset="-128"/>
              </a:rPr>
              <a:t>比較</a:t>
            </a:r>
          </a:p>
        </p:txBody>
      </p:sp>
      <p:sp>
        <p:nvSpPr>
          <p:cNvPr id="55" name="テキスト ボックス 54">
            <a:extLst>
              <a:ext uri="{FF2B5EF4-FFF2-40B4-BE49-F238E27FC236}">
                <a16:creationId xmlns:a16="http://schemas.microsoft.com/office/drawing/2014/main" id="{665542A8-9961-11EB-5547-D2E61A037C04}"/>
              </a:ext>
            </a:extLst>
          </p:cNvPr>
          <p:cNvSpPr txBox="1"/>
          <p:nvPr/>
        </p:nvSpPr>
        <p:spPr>
          <a:xfrm>
            <a:off x="20312888" y="13544039"/>
            <a:ext cx="1151412" cy="584775"/>
          </a:xfrm>
          <a:prstGeom prst="rect">
            <a:avLst/>
          </a:prstGeom>
          <a:noFill/>
        </p:spPr>
        <p:txBody>
          <a:bodyPr wrap="square" rtlCol="0">
            <a:spAutoFit/>
          </a:bodyPr>
          <a:lstStyle/>
          <a:p>
            <a:pPr algn="ctr"/>
            <a:r>
              <a:rPr kumimoji="1" lang="ja-JP" altLang="en-US" sz="3200" b="1" dirty="0">
                <a:solidFill>
                  <a:srgbClr val="C00000"/>
                </a:solidFill>
                <a:latin typeface="游ゴシック" panose="020B0400000000000000" pitchFamily="50" charset="-128"/>
                <a:ea typeface="游ゴシック" panose="020B0400000000000000" pitchFamily="50" charset="-128"/>
              </a:rPr>
              <a:t>計算</a:t>
            </a:r>
          </a:p>
        </p:txBody>
      </p:sp>
      <p:sp>
        <p:nvSpPr>
          <p:cNvPr id="56" name="テキスト ボックス 55">
            <a:extLst>
              <a:ext uri="{FF2B5EF4-FFF2-40B4-BE49-F238E27FC236}">
                <a16:creationId xmlns:a16="http://schemas.microsoft.com/office/drawing/2014/main" id="{A71F81E1-6A16-56D9-15A2-3D9D7E6B5F04}"/>
              </a:ext>
            </a:extLst>
          </p:cNvPr>
          <p:cNvSpPr txBox="1"/>
          <p:nvPr/>
        </p:nvSpPr>
        <p:spPr>
          <a:xfrm>
            <a:off x="22820659" y="32514784"/>
            <a:ext cx="6337821" cy="584775"/>
          </a:xfrm>
          <a:prstGeom prst="rect">
            <a:avLst/>
          </a:prstGeom>
          <a:noFill/>
        </p:spPr>
        <p:txBody>
          <a:bodyPr wrap="square" rtlCol="0">
            <a:spAutoFit/>
          </a:bodyPr>
          <a:lstStyle/>
          <a:p>
            <a:pPr algn="ctr"/>
            <a:r>
              <a:rPr kumimoji="1" lang="ja-JP" altLang="en-US" sz="3200" b="1" u="sng" dirty="0">
                <a:solidFill>
                  <a:srgbClr val="23384A"/>
                </a:solidFill>
                <a:latin typeface="+mn-ea"/>
              </a:rPr>
              <a:t>従来手法における取得時間の内訳</a:t>
            </a:r>
          </a:p>
        </p:txBody>
      </p:sp>
      <p:sp>
        <p:nvSpPr>
          <p:cNvPr id="33" name="正方形/長方形 32">
            <a:extLst>
              <a:ext uri="{FF2B5EF4-FFF2-40B4-BE49-F238E27FC236}">
                <a16:creationId xmlns:a16="http://schemas.microsoft.com/office/drawing/2014/main" id="{094562A1-52C7-5B3B-9AFA-42920938B0CA}"/>
              </a:ext>
            </a:extLst>
          </p:cNvPr>
          <p:cNvSpPr/>
          <p:nvPr/>
        </p:nvSpPr>
        <p:spPr>
          <a:xfrm>
            <a:off x="1201791" y="18801495"/>
            <a:ext cx="3788954" cy="2721399"/>
          </a:xfrm>
          <a:prstGeom prst="rect">
            <a:avLst/>
          </a:prstGeom>
          <a:solidFill>
            <a:schemeClr val="bg1">
              <a:lumMod val="95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34" name="正方形/長方形 33">
            <a:extLst>
              <a:ext uri="{FF2B5EF4-FFF2-40B4-BE49-F238E27FC236}">
                <a16:creationId xmlns:a16="http://schemas.microsoft.com/office/drawing/2014/main" id="{6C2C59ED-8231-7AF0-943D-4B539F5A162E}"/>
              </a:ext>
            </a:extLst>
          </p:cNvPr>
          <p:cNvSpPr/>
          <p:nvPr/>
        </p:nvSpPr>
        <p:spPr>
          <a:xfrm>
            <a:off x="1481412" y="20719577"/>
            <a:ext cx="2942861" cy="571163"/>
          </a:xfrm>
          <a:prstGeom prst="rect">
            <a:avLst/>
          </a:prstGeom>
          <a:solidFill>
            <a:schemeClr val="tx2">
              <a:lumMod val="10000"/>
              <a:lumOff val="9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3200" dirty="0">
                <a:solidFill>
                  <a:srgbClr val="23384A"/>
                </a:solidFill>
                <a:latin typeface="Yu Gothic Medium" panose="020B0400000000000000" pitchFamily="34" charset="-128"/>
                <a:ea typeface="Yu Gothic Medium" panose="020B0400000000000000" pitchFamily="34" charset="-128"/>
              </a:rPr>
              <a:t>OS</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sp>
        <p:nvSpPr>
          <p:cNvPr id="45" name="正方形/長方形 44">
            <a:extLst>
              <a:ext uri="{FF2B5EF4-FFF2-40B4-BE49-F238E27FC236}">
                <a16:creationId xmlns:a16="http://schemas.microsoft.com/office/drawing/2014/main" id="{E138D444-3E70-727D-C88A-5C181EABC2B5}"/>
              </a:ext>
            </a:extLst>
          </p:cNvPr>
          <p:cNvSpPr/>
          <p:nvPr/>
        </p:nvSpPr>
        <p:spPr>
          <a:xfrm>
            <a:off x="1481411" y="19018287"/>
            <a:ext cx="2942861" cy="1492980"/>
          </a:xfrm>
          <a:prstGeom prst="rect">
            <a:avLst/>
          </a:prstGeom>
          <a:solidFill>
            <a:schemeClr val="accent6">
              <a:lumMod val="20000"/>
              <a:lumOff val="8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エンクレイヴ</a:t>
            </a:r>
          </a:p>
        </p:txBody>
      </p:sp>
      <p:sp>
        <p:nvSpPr>
          <p:cNvPr id="49" name="正方形/長方形 48">
            <a:extLst>
              <a:ext uri="{FF2B5EF4-FFF2-40B4-BE49-F238E27FC236}">
                <a16:creationId xmlns:a16="http://schemas.microsoft.com/office/drawing/2014/main" id="{B252512D-EC81-3C82-6E54-9CE8A5D757B2}"/>
              </a:ext>
            </a:extLst>
          </p:cNvPr>
          <p:cNvSpPr/>
          <p:nvPr/>
        </p:nvSpPr>
        <p:spPr>
          <a:xfrm>
            <a:off x="1908583" y="19718519"/>
            <a:ext cx="2055719" cy="569736"/>
          </a:xfrm>
          <a:prstGeom prst="rect">
            <a:avLst/>
          </a:prstGeom>
          <a:solidFill>
            <a:schemeClr val="accent5">
              <a:lumMod val="20000"/>
              <a:lumOff val="8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3200" dirty="0">
                <a:solidFill>
                  <a:srgbClr val="23384A"/>
                </a:solidFill>
                <a:latin typeface="Yu Gothic Medium" panose="020B0400000000000000" pitchFamily="34" charset="-128"/>
                <a:ea typeface="Yu Gothic Medium" panose="020B0400000000000000" pitchFamily="34" charset="-128"/>
              </a:rPr>
              <a:t>IDS</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sp>
        <p:nvSpPr>
          <p:cNvPr id="51" name="正方形/長方形 50">
            <a:extLst>
              <a:ext uri="{FF2B5EF4-FFF2-40B4-BE49-F238E27FC236}">
                <a16:creationId xmlns:a16="http://schemas.microsoft.com/office/drawing/2014/main" id="{6ABE6FAD-8477-20F1-AE4D-819842D234A1}"/>
              </a:ext>
            </a:extLst>
          </p:cNvPr>
          <p:cNvSpPr/>
          <p:nvPr/>
        </p:nvSpPr>
        <p:spPr>
          <a:xfrm>
            <a:off x="1214578" y="21787888"/>
            <a:ext cx="3788954" cy="569736"/>
          </a:xfrm>
          <a:prstGeom prst="rect">
            <a:avLst/>
          </a:prstGeom>
          <a:solidFill>
            <a:srgbClr val="C5D3FF"/>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sz="3200" dirty="0">
                <a:solidFill>
                  <a:srgbClr val="23384A"/>
                </a:solidFill>
                <a:latin typeface="Yu Gothic Medium" panose="020B0400000000000000" pitchFamily="34" charset="-128"/>
                <a:ea typeface="Yu Gothic Medium" panose="020B0400000000000000" pitchFamily="34" charset="-128"/>
              </a:rPr>
              <a:t>BIOS</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cxnSp>
        <p:nvCxnSpPr>
          <p:cNvPr id="53" name="コネクタ: カギ線 52">
            <a:extLst>
              <a:ext uri="{FF2B5EF4-FFF2-40B4-BE49-F238E27FC236}">
                <a16:creationId xmlns:a16="http://schemas.microsoft.com/office/drawing/2014/main" id="{1443459C-EB02-C118-9CB5-9FC58B43503B}"/>
              </a:ext>
            </a:extLst>
          </p:cNvPr>
          <p:cNvCxnSpPr>
            <a:cxnSpLocks/>
            <a:stCxn id="49" idx="3"/>
            <a:endCxn id="34" idx="2"/>
          </p:cNvCxnSpPr>
          <p:nvPr/>
        </p:nvCxnSpPr>
        <p:spPr>
          <a:xfrm flipH="1">
            <a:off x="2952843" y="20003387"/>
            <a:ext cx="1011459" cy="1287353"/>
          </a:xfrm>
          <a:prstGeom prst="bentConnector4">
            <a:avLst>
              <a:gd name="adj1" fmla="val -74857"/>
              <a:gd name="adj2" fmla="val 166886"/>
            </a:avLst>
          </a:prstGeom>
          <a:ln w="76200">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60" name="テキスト ボックス 59">
            <a:extLst>
              <a:ext uri="{FF2B5EF4-FFF2-40B4-BE49-F238E27FC236}">
                <a16:creationId xmlns:a16="http://schemas.microsoft.com/office/drawing/2014/main" id="{04CE8979-7056-3D83-8C9D-2CC3EBB6F4BF}"/>
              </a:ext>
            </a:extLst>
          </p:cNvPr>
          <p:cNvSpPr txBox="1"/>
          <p:nvPr/>
        </p:nvSpPr>
        <p:spPr>
          <a:xfrm>
            <a:off x="4883593" y="20793293"/>
            <a:ext cx="1151412" cy="584775"/>
          </a:xfrm>
          <a:prstGeom prst="rect">
            <a:avLst/>
          </a:prstGeom>
          <a:noFill/>
        </p:spPr>
        <p:txBody>
          <a:bodyPr wrap="square" rtlCol="0">
            <a:spAutoFit/>
          </a:bodyPr>
          <a:lstStyle/>
          <a:p>
            <a:pPr algn="ctr"/>
            <a:r>
              <a:rPr kumimoji="1" lang="ja-JP" altLang="en-US" sz="3200" b="1" dirty="0">
                <a:solidFill>
                  <a:srgbClr val="C00000"/>
                </a:solidFill>
                <a:latin typeface="游ゴシック" panose="020B0400000000000000" pitchFamily="50" charset="-128"/>
                <a:ea typeface="游ゴシック" panose="020B0400000000000000" pitchFamily="50" charset="-128"/>
              </a:rPr>
              <a:t>監視</a:t>
            </a:r>
          </a:p>
        </p:txBody>
      </p:sp>
      <p:sp>
        <p:nvSpPr>
          <p:cNvPr id="62" name="テキスト ボックス 61">
            <a:extLst>
              <a:ext uri="{FF2B5EF4-FFF2-40B4-BE49-F238E27FC236}">
                <a16:creationId xmlns:a16="http://schemas.microsoft.com/office/drawing/2014/main" id="{A152C8D1-E044-9D8B-52D0-34EFF1B064F5}"/>
              </a:ext>
            </a:extLst>
          </p:cNvPr>
          <p:cNvSpPr txBox="1"/>
          <p:nvPr/>
        </p:nvSpPr>
        <p:spPr>
          <a:xfrm>
            <a:off x="1201791" y="18198437"/>
            <a:ext cx="3788954" cy="584775"/>
          </a:xfrm>
          <a:prstGeom prst="rect">
            <a:avLst/>
          </a:prstGeom>
          <a:noFill/>
        </p:spPr>
        <p:txBody>
          <a:bodyPr wrap="square" rtlCol="0">
            <a:spAutoFit/>
          </a:bodyP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監視対象システム</a:t>
            </a:r>
          </a:p>
        </p:txBody>
      </p:sp>
      <p:cxnSp>
        <p:nvCxnSpPr>
          <p:cNvPr id="63" name="直線コネクタ 62">
            <a:extLst>
              <a:ext uri="{FF2B5EF4-FFF2-40B4-BE49-F238E27FC236}">
                <a16:creationId xmlns:a16="http://schemas.microsoft.com/office/drawing/2014/main" id="{14FB30E2-08B4-42FD-930D-79D8EC9BE152}"/>
              </a:ext>
            </a:extLst>
          </p:cNvPr>
          <p:cNvCxnSpPr>
            <a:cxnSpLocks/>
          </p:cNvCxnSpPr>
          <p:nvPr/>
        </p:nvCxnSpPr>
        <p:spPr>
          <a:xfrm>
            <a:off x="6160397" y="17522952"/>
            <a:ext cx="0" cy="4973491"/>
          </a:xfrm>
          <a:prstGeom prst="line">
            <a:avLst/>
          </a:prstGeom>
          <a:ln w="19050">
            <a:solidFill>
              <a:srgbClr val="23384A"/>
            </a:solidFill>
            <a:prstDash val="dash"/>
          </a:ln>
        </p:spPr>
        <p:style>
          <a:lnRef idx="1">
            <a:schemeClr val="accent1"/>
          </a:lnRef>
          <a:fillRef idx="0">
            <a:schemeClr val="accent1"/>
          </a:fillRef>
          <a:effectRef idx="0">
            <a:schemeClr val="accent1"/>
          </a:effectRef>
          <a:fontRef idx="minor">
            <a:schemeClr val="tx1"/>
          </a:fontRef>
        </p:style>
      </p:cxnSp>
      <p:sp>
        <p:nvSpPr>
          <p:cNvPr id="72" name="正方形/長方形 71">
            <a:extLst>
              <a:ext uri="{FF2B5EF4-FFF2-40B4-BE49-F238E27FC236}">
                <a16:creationId xmlns:a16="http://schemas.microsoft.com/office/drawing/2014/main" id="{2152595F-BF31-E002-64D8-05D8329938BD}"/>
              </a:ext>
            </a:extLst>
          </p:cNvPr>
          <p:cNvSpPr/>
          <p:nvPr/>
        </p:nvSpPr>
        <p:spPr>
          <a:xfrm>
            <a:off x="10777809" y="19326128"/>
            <a:ext cx="3788951" cy="1926000"/>
          </a:xfrm>
          <a:prstGeom prst="rect">
            <a:avLst/>
          </a:prstGeom>
          <a:solidFill>
            <a:schemeClr val="accent6">
              <a:lumMod val="20000"/>
              <a:lumOff val="8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73" name="テキスト ボックス 72">
            <a:extLst>
              <a:ext uri="{FF2B5EF4-FFF2-40B4-BE49-F238E27FC236}">
                <a16:creationId xmlns:a16="http://schemas.microsoft.com/office/drawing/2014/main" id="{7E03D6F8-1A40-9195-C70C-C6E0B7B1DEDD}"/>
              </a:ext>
            </a:extLst>
          </p:cNvPr>
          <p:cNvSpPr txBox="1"/>
          <p:nvPr/>
        </p:nvSpPr>
        <p:spPr>
          <a:xfrm>
            <a:off x="10796051" y="18542648"/>
            <a:ext cx="3770709" cy="584775"/>
          </a:xfrm>
          <a:prstGeom prst="rect">
            <a:avLst/>
          </a:prstGeom>
          <a:noFill/>
        </p:spPr>
        <p:txBody>
          <a:bodyPr wrap="square" rtlCol="0">
            <a:spAutoFit/>
          </a:bodyP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セキュアワールド</a:t>
            </a:r>
          </a:p>
        </p:txBody>
      </p:sp>
      <p:sp>
        <p:nvSpPr>
          <p:cNvPr id="74" name="正方形/長方形 73">
            <a:extLst>
              <a:ext uri="{FF2B5EF4-FFF2-40B4-BE49-F238E27FC236}">
                <a16:creationId xmlns:a16="http://schemas.microsoft.com/office/drawing/2014/main" id="{61E95F21-868F-8322-B4BB-74E244179D85}"/>
              </a:ext>
            </a:extLst>
          </p:cNvPr>
          <p:cNvSpPr/>
          <p:nvPr/>
        </p:nvSpPr>
        <p:spPr>
          <a:xfrm>
            <a:off x="6836648" y="19326129"/>
            <a:ext cx="2970292" cy="1920776"/>
          </a:xfrm>
          <a:prstGeom prst="rect">
            <a:avLst/>
          </a:prstGeom>
          <a:solidFill>
            <a:schemeClr val="bg1">
              <a:lumMod val="95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85" name="テキスト ボックス 84">
            <a:extLst>
              <a:ext uri="{FF2B5EF4-FFF2-40B4-BE49-F238E27FC236}">
                <a16:creationId xmlns:a16="http://schemas.microsoft.com/office/drawing/2014/main" id="{FE5CFAD6-0D91-EA50-0E86-F28D20E7DF4B}"/>
              </a:ext>
            </a:extLst>
          </p:cNvPr>
          <p:cNvSpPr txBox="1"/>
          <p:nvPr/>
        </p:nvSpPr>
        <p:spPr>
          <a:xfrm>
            <a:off x="6439425" y="18173125"/>
            <a:ext cx="3788954" cy="1077218"/>
          </a:xfrm>
          <a:prstGeom prst="rect">
            <a:avLst/>
          </a:prstGeom>
          <a:noFill/>
        </p:spPr>
        <p:txBody>
          <a:bodyPr wrap="square" rtlCol="0">
            <a:spAutoFit/>
          </a:bodyP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ノーマルワールド</a:t>
            </a:r>
            <a:endParaRPr kumimoji="1" lang="en-US" altLang="ja-JP" sz="3200" dirty="0">
              <a:solidFill>
                <a:srgbClr val="23384A"/>
              </a:solidFill>
              <a:latin typeface="Yu Gothic Medium" panose="020B0400000000000000" pitchFamily="34" charset="-128"/>
              <a:ea typeface="Yu Gothic Medium" panose="020B0400000000000000" pitchFamily="34" charset="-128"/>
            </a:endParaRPr>
          </a:p>
          <a:p>
            <a:pPr algn="ctr"/>
            <a:r>
              <a:rPr kumimoji="1" lang="en-US" altLang="ja-JP" sz="3200" dirty="0">
                <a:solidFill>
                  <a:srgbClr val="23384A"/>
                </a:solidFill>
                <a:latin typeface="Yu Gothic Medium" panose="020B0400000000000000" pitchFamily="34" charset="-128"/>
                <a:ea typeface="Yu Gothic Medium" panose="020B0400000000000000" pitchFamily="34" charset="-128"/>
              </a:rPr>
              <a:t>(</a:t>
            </a:r>
            <a:r>
              <a:rPr kumimoji="1" lang="ja-JP" altLang="en-US" sz="3200" dirty="0">
                <a:solidFill>
                  <a:srgbClr val="23384A"/>
                </a:solidFill>
                <a:latin typeface="Yu Gothic Medium" panose="020B0400000000000000" pitchFamily="34" charset="-128"/>
                <a:ea typeface="Yu Gothic Medium" panose="020B0400000000000000" pitchFamily="34" charset="-128"/>
              </a:rPr>
              <a:t>監視対象システム</a:t>
            </a:r>
            <a:r>
              <a:rPr kumimoji="1" lang="en-US" altLang="ja-JP" sz="3200" dirty="0">
                <a:solidFill>
                  <a:srgbClr val="23384A"/>
                </a:solidFill>
                <a:latin typeface="Yu Gothic Medium" panose="020B0400000000000000" pitchFamily="34" charset="-128"/>
                <a:ea typeface="Yu Gothic Medium" panose="020B0400000000000000" pitchFamily="34" charset="-128"/>
              </a:rPr>
              <a:t>)</a:t>
            </a:r>
          </a:p>
        </p:txBody>
      </p:sp>
      <p:sp>
        <p:nvSpPr>
          <p:cNvPr id="86" name="正方形/長方形 85">
            <a:extLst>
              <a:ext uri="{FF2B5EF4-FFF2-40B4-BE49-F238E27FC236}">
                <a16:creationId xmlns:a16="http://schemas.microsoft.com/office/drawing/2014/main" id="{3AECD529-9171-C966-4BF7-E88AF1294F33}"/>
              </a:ext>
            </a:extLst>
          </p:cNvPr>
          <p:cNvSpPr/>
          <p:nvPr/>
        </p:nvSpPr>
        <p:spPr>
          <a:xfrm>
            <a:off x="6850025" y="21785504"/>
            <a:ext cx="7727534" cy="569736"/>
          </a:xfrm>
          <a:prstGeom prst="rect">
            <a:avLst/>
          </a:prstGeom>
          <a:solidFill>
            <a:srgbClr val="C5D3FF"/>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セキュアモニタ</a:t>
            </a:r>
          </a:p>
        </p:txBody>
      </p:sp>
      <p:sp>
        <p:nvSpPr>
          <p:cNvPr id="91" name="正方形/長方形 90">
            <a:extLst>
              <a:ext uri="{FF2B5EF4-FFF2-40B4-BE49-F238E27FC236}">
                <a16:creationId xmlns:a16="http://schemas.microsoft.com/office/drawing/2014/main" id="{F9E72141-1AEE-9E48-C1FA-CF2A69574743}"/>
              </a:ext>
            </a:extLst>
          </p:cNvPr>
          <p:cNvSpPr/>
          <p:nvPr/>
        </p:nvSpPr>
        <p:spPr>
          <a:xfrm>
            <a:off x="7210990" y="20399082"/>
            <a:ext cx="2222818" cy="571163"/>
          </a:xfrm>
          <a:prstGeom prst="rect">
            <a:avLst/>
          </a:prstGeom>
          <a:solidFill>
            <a:schemeClr val="tx2">
              <a:lumMod val="10000"/>
              <a:lumOff val="9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3200" dirty="0">
                <a:solidFill>
                  <a:srgbClr val="23384A"/>
                </a:solidFill>
                <a:latin typeface="Yu Gothic Medium" panose="020B0400000000000000" pitchFamily="34" charset="-128"/>
                <a:ea typeface="Yu Gothic Medium" panose="020B0400000000000000" pitchFamily="34" charset="-128"/>
              </a:rPr>
              <a:t>OS</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sp>
        <p:nvSpPr>
          <p:cNvPr id="92" name="正方形/長方形 91">
            <a:extLst>
              <a:ext uri="{FF2B5EF4-FFF2-40B4-BE49-F238E27FC236}">
                <a16:creationId xmlns:a16="http://schemas.microsoft.com/office/drawing/2014/main" id="{D9704C42-AA76-C14F-B539-B6F080DD7ED3}"/>
              </a:ext>
            </a:extLst>
          </p:cNvPr>
          <p:cNvSpPr/>
          <p:nvPr/>
        </p:nvSpPr>
        <p:spPr>
          <a:xfrm>
            <a:off x="7224077" y="19592458"/>
            <a:ext cx="2219649" cy="569736"/>
          </a:xfrm>
          <a:prstGeom prst="rect">
            <a:avLst/>
          </a:prstGeom>
          <a:solidFill>
            <a:schemeClr val="bg1"/>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アプリ</a:t>
            </a:r>
          </a:p>
        </p:txBody>
      </p:sp>
      <p:sp>
        <p:nvSpPr>
          <p:cNvPr id="93" name="正方形/長方形 92">
            <a:extLst>
              <a:ext uri="{FF2B5EF4-FFF2-40B4-BE49-F238E27FC236}">
                <a16:creationId xmlns:a16="http://schemas.microsoft.com/office/drawing/2014/main" id="{48770B15-2F26-551E-399A-12D0844F09F1}"/>
              </a:ext>
            </a:extLst>
          </p:cNvPr>
          <p:cNvSpPr/>
          <p:nvPr/>
        </p:nvSpPr>
        <p:spPr>
          <a:xfrm>
            <a:off x="11119410" y="19591108"/>
            <a:ext cx="1155860" cy="569736"/>
          </a:xfrm>
          <a:prstGeom prst="rect">
            <a:avLst/>
          </a:prstGeom>
          <a:solidFill>
            <a:schemeClr val="accent5">
              <a:lumMod val="20000"/>
              <a:lumOff val="8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3200" dirty="0">
                <a:solidFill>
                  <a:srgbClr val="23384A"/>
                </a:solidFill>
                <a:latin typeface="Yu Gothic Medium" panose="020B0400000000000000" pitchFamily="34" charset="-128"/>
                <a:ea typeface="Yu Gothic Medium" panose="020B0400000000000000" pitchFamily="34" charset="-128"/>
              </a:rPr>
              <a:t>IDS</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sp>
        <p:nvSpPr>
          <p:cNvPr id="94" name="正方形/長方形 93">
            <a:extLst>
              <a:ext uri="{FF2B5EF4-FFF2-40B4-BE49-F238E27FC236}">
                <a16:creationId xmlns:a16="http://schemas.microsoft.com/office/drawing/2014/main" id="{3E3D191A-7995-3F76-4569-D7C9B289666F}"/>
              </a:ext>
            </a:extLst>
          </p:cNvPr>
          <p:cNvSpPr/>
          <p:nvPr/>
        </p:nvSpPr>
        <p:spPr>
          <a:xfrm>
            <a:off x="11103952" y="20417800"/>
            <a:ext cx="3224471" cy="571163"/>
          </a:xfrm>
          <a:prstGeom prst="rect">
            <a:avLst/>
          </a:prstGeom>
          <a:solidFill>
            <a:schemeClr val="tx2">
              <a:lumMod val="10000"/>
              <a:lumOff val="90000"/>
            </a:schemeClr>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3200" dirty="0">
                <a:solidFill>
                  <a:srgbClr val="23384A"/>
                </a:solidFill>
                <a:latin typeface="Yu Gothic Medium" panose="020B0400000000000000" pitchFamily="34" charset="-128"/>
                <a:ea typeface="Yu Gothic Medium" panose="020B0400000000000000" pitchFamily="34" charset="-128"/>
              </a:rPr>
              <a:t>Trusted OS</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sp>
        <p:nvSpPr>
          <p:cNvPr id="95" name="正方形/長方形 94">
            <a:extLst>
              <a:ext uri="{FF2B5EF4-FFF2-40B4-BE49-F238E27FC236}">
                <a16:creationId xmlns:a16="http://schemas.microsoft.com/office/drawing/2014/main" id="{07F40CB7-9B68-39BF-713A-5756FE4991D0}"/>
              </a:ext>
            </a:extLst>
          </p:cNvPr>
          <p:cNvSpPr/>
          <p:nvPr/>
        </p:nvSpPr>
        <p:spPr>
          <a:xfrm>
            <a:off x="12480258" y="19592458"/>
            <a:ext cx="818756" cy="569736"/>
          </a:xfrm>
          <a:prstGeom prst="rect">
            <a:avLst/>
          </a:prstGeom>
          <a:solidFill>
            <a:schemeClr val="bg1"/>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3200" dirty="0">
                <a:solidFill>
                  <a:srgbClr val="23384A"/>
                </a:solidFill>
                <a:latin typeface="Yu Gothic Medium" panose="020B0400000000000000" pitchFamily="34" charset="-128"/>
                <a:ea typeface="Yu Gothic Medium" panose="020B0400000000000000" pitchFamily="34" charset="-128"/>
              </a:rPr>
              <a:t>TA</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sp>
        <p:nvSpPr>
          <p:cNvPr id="96" name="正方形/長方形 95">
            <a:extLst>
              <a:ext uri="{FF2B5EF4-FFF2-40B4-BE49-F238E27FC236}">
                <a16:creationId xmlns:a16="http://schemas.microsoft.com/office/drawing/2014/main" id="{5A0745D6-1987-BAEB-66EF-37C5D0FD9F26}"/>
              </a:ext>
            </a:extLst>
          </p:cNvPr>
          <p:cNvSpPr/>
          <p:nvPr/>
        </p:nvSpPr>
        <p:spPr>
          <a:xfrm>
            <a:off x="13509667" y="19592458"/>
            <a:ext cx="818756" cy="569736"/>
          </a:xfrm>
          <a:prstGeom prst="rect">
            <a:avLst/>
          </a:prstGeom>
          <a:solidFill>
            <a:schemeClr val="bg1"/>
          </a:solid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3200" dirty="0">
                <a:solidFill>
                  <a:srgbClr val="23384A"/>
                </a:solidFill>
                <a:latin typeface="Yu Gothic Medium" panose="020B0400000000000000" pitchFamily="34" charset="-128"/>
                <a:ea typeface="Yu Gothic Medium" panose="020B0400000000000000" pitchFamily="34" charset="-128"/>
              </a:rPr>
              <a:t>TA</a:t>
            </a:r>
            <a:endParaRPr kumimoji="1" lang="ja-JP" altLang="en-US" sz="3200" dirty="0">
              <a:solidFill>
                <a:srgbClr val="23384A"/>
              </a:solidFill>
              <a:latin typeface="Yu Gothic Medium" panose="020B0400000000000000" pitchFamily="34" charset="-128"/>
              <a:ea typeface="Yu Gothic Medium" panose="020B0400000000000000" pitchFamily="34" charset="-128"/>
            </a:endParaRPr>
          </a:p>
        </p:txBody>
      </p:sp>
      <p:cxnSp>
        <p:nvCxnSpPr>
          <p:cNvPr id="97" name="直線矢印コネクタ 96">
            <a:extLst>
              <a:ext uri="{FF2B5EF4-FFF2-40B4-BE49-F238E27FC236}">
                <a16:creationId xmlns:a16="http://schemas.microsoft.com/office/drawing/2014/main" id="{4A4A0CF3-0362-A3D3-F4C7-EA4DE6522042}"/>
              </a:ext>
            </a:extLst>
          </p:cNvPr>
          <p:cNvCxnSpPr>
            <a:cxnSpLocks/>
            <a:stCxn id="93" idx="1"/>
            <a:endCxn id="91" idx="3"/>
          </p:cNvCxnSpPr>
          <p:nvPr/>
        </p:nvCxnSpPr>
        <p:spPr>
          <a:xfrm flipH="1">
            <a:off x="9433808" y="19875976"/>
            <a:ext cx="1685602" cy="808688"/>
          </a:xfrm>
          <a:prstGeom prst="straightConnector1">
            <a:avLst/>
          </a:prstGeom>
          <a:ln w="762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sp>
        <p:nvSpPr>
          <p:cNvPr id="101" name="テキスト ボックス 100">
            <a:extLst>
              <a:ext uri="{FF2B5EF4-FFF2-40B4-BE49-F238E27FC236}">
                <a16:creationId xmlns:a16="http://schemas.microsoft.com/office/drawing/2014/main" id="{E32079C5-E41C-20D3-9C94-B4BA89A28850}"/>
              </a:ext>
            </a:extLst>
          </p:cNvPr>
          <p:cNvSpPr txBox="1"/>
          <p:nvPr/>
        </p:nvSpPr>
        <p:spPr>
          <a:xfrm>
            <a:off x="1481411" y="17514383"/>
            <a:ext cx="4334559" cy="584775"/>
          </a:xfrm>
          <a:prstGeom prst="rect">
            <a:avLst/>
          </a:prstGeom>
          <a:noFill/>
        </p:spPr>
        <p:txBody>
          <a:bodyPr wrap="square" rtlCol="0">
            <a:spAutoFit/>
          </a:bodyPr>
          <a:lstStyle/>
          <a:p>
            <a:pPr algn="ctr"/>
            <a:r>
              <a:rPr kumimoji="1" lang="en-US" altLang="ja-JP" sz="3200" b="1" u="sng" dirty="0">
                <a:solidFill>
                  <a:srgbClr val="23384A"/>
                </a:solidFill>
                <a:latin typeface="+mn-ea"/>
              </a:rPr>
              <a:t>SGX</a:t>
            </a:r>
            <a:r>
              <a:rPr kumimoji="1" lang="ja-JP" altLang="en-US" sz="3200" b="1" u="sng" dirty="0">
                <a:solidFill>
                  <a:srgbClr val="23384A"/>
                </a:solidFill>
                <a:latin typeface="+mn-ea"/>
              </a:rPr>
              <a:t>を用いた</a:t>
            </a:r>
            <a:r>
              <a:rPr kumimoji="1" lang="en-US" altLang="ja-JP" sz="3200" b="1" u="sng" dirty="0">
                <a:solidFill>
                  <a:srgbClr val="23384A"/>
                </a:solidFill>
                <a:latin typeface="+mn-ea"/>
              </a:rPr>
              <a:t>IDS</a:t>
            </a:r>
            <a:endParaRPr kumimoji="1" lang="ja-JP" altLang="en-US" sz="3200" b="1" u="sng" dirty="0">
              <a:solidFill>
                <a:srgbClr val="23384A"/>
              </a:solidFill>
              <a:latin typeface="+mn-ea"/>
            </a:endParaRPr>
          </a:p>
        </p:txBody>
      </p:sp>
      <p:sp>
        <p:nvSpPr>
          <p:cNvPr id="102" name="テキスト ボックス 101">
            <a:extLst>
              <a:ext uri="{FF2B5EF4-FFF2-40B4-BE49-F238E27FC236}">
                <a16:creationId xmlns:a16="http://schemas.microsoft.com/office/drawing/2014/main" id="{80B05151-32EF-4F25-9CA4-68E467F82F8A}"/>
              </a:ext>
            </a:extLst>
          </p:cNvPr>
          <p:cNvSpPr txBox="1"/>
          <p:nvPr/>
        </p:nvSpPr>
        <p:spPr>
          <a:xfrm>
            <a:off x="6796655" y="17520534"/>
            <a:ext cx="7767026" cy="584775"/>
          </a:xfrm>
          <a:prstGeom prst="rect">
            <a:avLst/>
          </a:prstGeom>
          <a:noFill/>
        </p:spPr>
        <p:txBody>
          <a:bodyPr wrap="square" rtlCol="0">
            <a:spAutoFit/>
          </a:bodyPr>
          <a:lstStyle/>
          <a:p>
            <a:pPr algn="ctr"/>
            <a:r>
              <a:rPr kumimoji="1" lang="en-US" altLang="ja-JP" sz="3200" b="1" u="sng" dirty="0" err="1">
                <a:solidFill>
                  <a:srgbClr val="23384A"/>
                </a:solidFill>
                <a:latin typeface="+mn-ea"/>
              </a:rPr>
              <a:t>TrustZone</a:t>
            </a:r>
            <a:r>
              <a:rPr kumimoji="1" lang="ja-JP" altLang="en-US" sz="3200" b="1" u="sng" dirty="0">
                <a:solidFill>
                  <a:srgbClr val="23384A"/>
                </a:solidFill>
                <a:latin typeface="+mn-ea"/>
              </a:rPr>
              <a:t>を用いた</a:t>
            </a:r>
            <a:r>
              <a:rPr kumimoji="1" lang="en-US" altLang="ja-JP" sz="3200" b="1" u="sng" dirty="0">
                <a:solidFill>
                  <a:srgbClr val="23384A"/>
                </a:solidFill>
                <a:latin typeface="+mn-ea"/>
              </a:rPr>
              <a:t>IDS</a:t>
            </a:r>
          </a:p>
        </p:txBody>
      </p:sp>
      <p:sp>
        <p:nvSpPr>
          <p:cNvPr id="2" name="正方形/長方形 1">
            <a:extLst>
              <a:ext uri="{FF2B5EF4-FFF2-40B4-BE49-F238E27FC236}">
                <a16:creationId xmlns:a16="http://schemas.microsoft.com/office/drawing/2014/main" id="{382885BB-53AC-A386-5E2B-FBFA8ADE78D2}"/>
              </a:ext>
            </a:extLst>
          </p:cNvPr>
          <p:cNvSpPr/>
          <p:nvPr/>
        </p:nvSpPr>
        <p:spPr>
          <a:xfrm>
            <a:off x="17491925" y="37138856"/>
            <a:ext cx="407455" cy="40745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52" name="正方形/長方形 51">
            <a:extLst>
              <a:ext uri="{FF2B5EF4-FFF2-40B4-BE49-F238E27FC236}">
                <a16:creationId xmlns:a16="http://schemas.microsoft.com/office/drawing/2014/main" id="{C48685AA-711D-EB77-94CB-57C1E8B239CD}"/>
              </a:ext>
            </a:extLst>
          </p:cNvPr>
          <p:cNvSpPr/>
          <p:nvPr/>
        </p:nvSpPr>
        <p:spPr>
          <a:xfrm>
            <a:off x="17957586" y="37141552"/>
            <a:ext cx="1445654" cy="4207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ja-JP" altLang="en-US" sz="2400" dirty="0">
                <a:solidFill>
                  <a:srgbClr val="23384A"/>
                </a:solidFill>
                <a:latin typeface="Yu Gothic Medium" panose="020B0400000000000000" pitchFamily="34" charset="-128"/>
                <a:ea typeface="Yu Gothic Medium" panose="020B0400000000000000" pitchFamily="34" charset="-128"/>
              </a:rPr>
              <a:t>従来手法</a:t>
            </a:r>
            <a:endParaRPr kumimoji="1" lang="en-US" altLang="ja-JP" sz="2400" dirty="0">
              <a:solidFill>
                <a:srgbClr val="23384A"/>
              </a:solidFill>
              <a:latin typeface="Yu Gothic Medium" panose="020B0400000000000000" pitchFamily="34" charset="-128"/>
              <a:ea typeface="Yu Gothic Medium" panose="020B0400000000000000" pitchFamily="34" charset="-128"/>
            </a:endParaRPr>
          </a:p>
        </p:txBody>
      </p:sp>
      <p:sp>
        <p:nvSpPr>
          <p:cNvPr id="57" name="正方形/長方形 56">
            <a:extLst>
              <a:ext uri="{FF2B5EF4-FFF2-40B4-BE49-F238E27FC236}">
                <a16:creationId xmlns:a16="http://schemas.microsoft.com/office/drawing/2014/main" id="{D924C050-D42B-2010-93CB-B690D32137A6}"/>
              </a:ext>
            </a:extLst>
          </p:cNvPr>
          <p:cNvSpPr/>
          <p:nvPr/>
        </p:nvSpPr>
        <p:spPr>
          <a:xfrm>
            <a:off x="19497150" y="37147932"/>
            <a:ext cx="406800" cy="4068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58" name="正方形/長方形 57">
            <a:extLst>
              <a:ext uri="{FF2B5EF4-FFF2-40B4-BE49-F238E27FC236}">
                <a16:creationId xmlns:a16="http://schemas.microsoft.com/office/drawing/2014/main" id="{750D5B7E-46C4-7DC2-532D-BFC7B6538009}"/>
              </a:ext>
            </a:extLst>
          </p:cNvPr>
          <p:cNvSpPr/>
          <p:nvPr/>
        </p:nvSpPr>
        <p:spPr>
          <a:xfrm>
            <a:off x="19933067" y="37139199"/>
            <a:ext cx="1779812" cy="4207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tLang="ja-JP" sz="2400" dirty="0" err="1">
                <a:solidFill>
                  <a:srgbClr val="23384A"/>
                </a:solidFill>
                <a:latin typeface="Yu Gothic Medium" panose="020B0400000000000000" pitchFamily="34" charset="-128"/>
                <a:ea typeface="Yu Gothic Medium" panose="020B0400000000000000" pitchFamily="34" charset="-128"/>
              </a:rPr>
              <a:t>Keyspector</a:t>
            </a:r>
            <a:endParaRPr kumimoji="1" lang="en-US" altLang="ja-JP" sz="2400" dirty="0">
              <a:solidFill>
                <a:srgbClr val="23384A"/>
              </a:solidFill>
              <a:latin typeface="Yu Gothic Medium" panose="020B0400000000000000" pitchFamily="34" charset="-128"/>
              <a:ea typeface="Yu Gothic Medium" panose="020B0400000000000000" pitchFamily="34" charset="-128"/>
            </a:endParaRPr>
          </a:p>
        </p:txBody>
      </p:sp>
      <p:sp>
        <p:nvSpPr>
          <p:cNvPr id="59" name="正方形/長方形 58">
            <a:extLst>
              <a:ext uri="{FF2B5EF4-FFF2-40B4-BE49-F238E27FC236}">
                <a16:creationId xmlns:a16="http://schemas.microsoft.com/office/drawing/2014/main" id="{D8D0216F-2C96-B7CA-770F-55084F718E02}"/>
              </a:ext>
            </a:extLst>
          </p:cNvPr>
          <p:cNvSpPr/>
          <p:nvPr/>
        </p:nvSpPr>
        <p:spPr>
          <a:xfrm>
            <a:off x="17307618" y="37044686"/>
            <a:ext cx="4450983" cy="617979"/>
          </a:xfrm>
          <a:prstGeom prst="rect">
            <a:avLst/>
          </a:prstGeom>
          <a:no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rgbClr val="23384A"/>
              </a:solidFill>
            </a:endParaRPr>
          </a:p>
        </p:txBody>
      </p:sp>
      <p:sp>
        <p:nvSpPr>
          <p:cNvPr id="64" name="正方形/長方形 63">
            <a:extLst>
              <a:ext uri="{FF2B5EF4-FFF2-40B4-BE49-F238E27FC236}">
                <a16:creationId xmlns:a16="http://schemas.microsoft.com/office/drawing/2014/main" id="{A194C4E1-C3F7-60F8-9671-FE7E7F30D44B}"/>
              </a:ext>
            </a:extLst>
          </p:cNvPr>
          <p:cNvSpPr/>
          <p:nvPr/>
        </p:nvSpPr>
        <p:spPr>
          <a:xfrm>
            <a:off x="24260534" y="37157679"/>
            <a:ext cx="2639585" cy="4207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ja-JP" altLang="en-US" sz="2400" dirty="0">
                <a:solidFill>
                  <a:srgbClr val="23384A"/>
                </a:solidFill>
                <a:latin typeface="Yu Gothic Medium" panose="020B0400000000000000" pitchFamily="34" charset="-128"/>
                <a:ea typeface="Yu Gothic Medium" panose="020B0400000000000000" pitchFamily="34" charset="-128"/>
              </a:rPr>
              <a:t>ファイルアクセス</a:t>
            </a:r>
            <a:endParaRPr kumimoji="1" lang="en-US" altLang="ja-JP" sz="2400" dirty="0">
              <a:solidFill>
                <a:srgbClr val="23384A"/>
              </a:solidFill>
              <a:latin typeface="Yu Gothic Medium" panose="020B0400000000000000" pitchFamily="34" charset="-128"/>
              <a:ea typeface="Yu Gothic Medium" panose="020B0400000000000000" pitchFamily="34" charset="-128"/>
            </a:endParaRPr>
          </a:p>
        </p:txBody>
      </p:sp>
      <p:sp>
        <p:nvSpPr>
          <p:cNvPr id="65" name="正方形/長方形 64">
            <a:extLst>
              <a:ext uri="{FF2B5EF4-FFF2-40B4-BE49-F238E27FC236}">
                <a16:creationId xmlns:a16="http://schemas.microsoft.com/office/drawing/2014/main" id="{5BAF0D93-B479-E256-A854-615CEC35CA9A}"/>
              </a:ext>
            </a:extLst>
          </p:cNvPr>
          <p:cNvSpPr/>
          <p:nvPr/>
        </p:nvSpPr>
        <p:spPr>
          <a:xfrm>
            <a:off x="26974988" y="37152630"/>
            <a:ext cx="406800" cy="40680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66" name="正方形/長方形 65">
            <a:extLst>
              <a:ext uri="{FF2B5EF4-FFF2-40B4-BE49-F238E27FC236}">
                <a16:creationId xmlns:a16="http://schemas.microsoft.com/office/drawing/2014/main" id="{16A7DAB0-D96B-D570-3F8E-CB54805BAC78}"/>
              </a:ext>
            </a:extLst>
          </p:cNvPr>
          <p:cNvSpPr/>
          <p:nvPr/>
        </p:nvSpPr>
        <p:spPr>
          <a:xfrm>
            <a:off x="27384543" y="37143896"/>
            <a:ext cx="1473885" cy="4207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ja-JP" altLang="en-US" sz="2400" dirty="0">
                <a:solidFill>
                  <a:srgbClr val="23384A"/>
                </a:solidFill>
                <a:latin typeface="Yu Gothic Medium" panose="020B0400000000000000" pitchFamily="34" charset="-128"/>
                <a:ea typeface="Yu Gothic Medium" panose="020B0400000000000000" pitchFamily="34" charset="-128"/>
              </a:rPr>
              <a:t>情報収集</a:t>
            </a:r>
            <a:endParaRPr kumimoji="1" lang="en-US" altLang="ja-JP" sz="2400" dirty="0">
              <a:solidFill>
                <a:srgbClr val="23384A"/>
              </a:solidFill>
              <a:latin typeface="Yu Gothic Medium" panose="020B0400000000000000" pitchFamily="34" charset="-128"/>
              <a:ea typeface="Yu Gothic Medium" panose="020B0400000000000000" pitchFamily="34" charset="-128"/>
            </a:endParaRPr>
          </a:p>
        </p:txBody>
      </p:sp>
      <p:sp>
        <p:nvSpPr>
          <p:cNvPr id="67" name="正方形/長方形 66">
            <a:extLst>
              <a:ext uri="{FF2B5EF4-FFF2-40B4-BE49-F238E27FC236}">
                <a16:creationId xmlns:a16="http://schemas.microsoft.com/office/drawing/2014/main" id="{7CC34853-FCFB-DCF5-24C4-B6CD117D98F5}"/>
              </a:ext>
            </a:extLst>
          </p:cNvPr>
          <p:cNvSpPr/>
          <p:nvPr/>
        </p:nvSpPr>
        <p:spPr>
          <a:xfrm>
            <a:off x="23681802" y="37049383"/>
            <a:ext cx="5224753" cy="617979"/>
          </a:xfrm>
          <a:prstGeom prst="rect">
            <a:avLst/>
          </a:prstGeom>
          <a:noFill/>
          <a:ln>
            <a:solidFill>
              <a:srgbClr val="23384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rgbClr val="23384A"/>
              </a:solidFill>
            </a:endParaRPr>
          </a:p>
        </p:txBody>
      </p:sp>
      <p:sp>
        <p:nvSpPr>
          <p:cNvPr id="69" name="テキスト ボックス 68">
            <a:extLst>
              <a:ext uri="{FF2B5EF4-FFF2-40B4-BE49-F238E27FC236}">
                <a16:creationId xmlns:a16="http://schemas.microsoft.com/office/drawing/2014/main" id="{E652E6FB-42EA-1A9D-3F37-E845BD9E71F8}"/>
              </a:ext>
            </a:extLst>
          </p:cNvPr>
          <p:cNvSpPr txBox="1"/>
          <p:nvPr/>
        </p:nvSpPr>
        <p:spPr>
          <a:xfrm>
            <a:off x="15980917" y="17654092"/>
            <a:ext cx="13679483" cy="3041602"/>
          </a:xfrm>
          <a:prstGeom prst="rect">
            <a:avLst/>
          </a:prstGeom>
          <a:noFill/>
        </p:spPr>
        <p:txBody>
          <a:bodyPr wrap="square">
            <a:spAutoFit/>
          </a:bodyPr>
          <a:lstStyle/>
          <a:p>
            <a:pPr marR="0" lvl="0" algn="l" defTabSz="914400" rtl="0" eaLnBrk="1" fontAlgn="auto" latinLnBrk="0" hangingPunct="1">
              <a:lnSpc>
                <a:spcPct val="110000"/>
              </a:lnSpc>
              <a:spcBef>
                <a:spcPts val="1800"/>
              </a:spcBef>
              <a:spcAft>
                <a:spcPts val="0"/>
              </a:spcAft>
              <a:buClr>
                <a:srgbClr val="23384A"/>
              </a:buClr>
              <a:buSzTx/>
              <a:tabLst/>
              <a:defRPr/>
            </a:pPr>
            <a:r>
              <a:rPr kumimoji="1" lang="en-US" altLang="ja-JP" sz="4400" dirty="0" err="1">
                <a:solidFill>
                  <a:srgbClr val="23384A"/>
                </a:solidFill>
                <a:latin typeface="Yu Gothic Medium" panose="020B0400000000000000" pitchFamily="34" charset="-128"/>
                <a:ea typeface="Yu Gothic Medium" panose="020B0400000000000000" pitchFamily="34" charset="-128"/>
              </a:rPr>
              <a:t>Keyspector</a:t>
            </a:r>
            <a:r>
              <a:rPr kumimoji="1" lang="ja-JP" altLang="en-US" sz="4400" dirty="0">
                <a:solidFill>
                  <a:srgbClr val="23384A"/>
                </a:solidFill>
                <a:latin typeface="Yu Gothic Medium" panose="020B0400000000000000" pitchFamily="34" charset="-128"/>
                <a:ea typeface="Yu Gothic Medium" panose="020B0400000000000000" pitchFamily="34" charset="-128"/>
              </a:rPr>
              <a:t>を</a:t>
            </a:r>
            <a:r>
              <a:rPr kumimoji="1" lang="en-US" altLang="ja-JP" sz="4400" dirty="0">
                <a:solidFill>
                  <a:srgbClr val="23384A"/>
                </a:solidFill>
                <a:latin typeface="Yu Gothic Medium" panose="020B0400000000000000" pitchFamily="34" charset="-128"/>
                <a:ea typeface="Yu Gothic Medium" panose="020B0400000000000000" pitchFamily="34" charset="-128"/>
              </a:rPr>
              <a:t>Eyrie</a:t>
            </a:r>
            <a:r>
              <a:rPr kumimoji="1" lang="ja-JP" altLang="en-US" sz="4400" dirty="0">
                <a:solidFill>
                  <a:srgbClr val="23384A"/>
                </a:solidFill>
                <a:latin typeface="Yu Gothic Medium" panose="020B0400000000000000" pitchFamily="34" charset="-128"/>
                <a:ea typeface="Yu Gothic Medium" panose="020B0400000000000000" pitchFamily="34" charset="-128"/>
              </a:rPr>
              <a:t>ランタイムとセキュリティモニタに実装</a:t>
            </a:r>
            <a:endParaRPr kumimoji="1" lang="en-US" altLang="ja-JP" sz="4400" u="none" strike="noStrike" kern="1200" cap="none" spc="0" normalizeH="0" baseline="0" noProof="0" dirty="0">
              <a:ln>
                <a:noFill/>
              </a:ln>
              <a:solidFill>
                <a:srgbClr val="23384A"/>
              </a:solidFill>
              <a:effectLst/>
              <a:uLnTx/>
              <a:uFillTx/>
              <a:latin typeface="Yu Gothic Medium" panose="020B0400000000000000" pitchFamily="34" charset="-128"/>
              <a:ea typeface="Yu Gothic Medium" panose="020B0400000000000000" pitchFamily="34" charset="-128"/>
            </a:endParaRPr>
          </a:p>
          <a:p>
            <a:pPr marL="914400" marR="0" lvl="1" indent="-457200" algn="l" defTabSz="914400" rtl="0" eaLnBrk="1" fontAlgn="auto" latinLnBrk="0" hangingPunct="1">
              <a:lnSpc>
                <a:spcPct val="110000"/>
              </a:lnSpc>
              <a:spcBef>
                <a:spcPts val="0"/>
              </a:spcBef>
              <a:spcAft>
                <a:spcPts val="0"/>
              </a:spcAft>
              <a:buClr>
                <a:srgbClr val="23384A"/>
              </a:buClr>
              <a:buSzTx/>
              <a:buFont typeface="Arial" panose="020B0604020202020204" pitchFamily="34" charset="0"/>
              <a:buChar char="•"/>
              <a:tabLst/>
              <a:defRPr/>
            </a:pPr>
            <a:r>
              <a:rPr lang="en-US" altLang="ja-JP" sz="4400" dirty="0">
                <a:solidFill>
                  <a:srgbClr val="23384A"/>
                </a:solidFill>
                <a:latin typeface="Yu Gothic Medium" panose="020B0400000000000000" pitchFamily="34" charset="-128"/>
                <a:ea typeface="Yu Gothic Medium" panose="020B0400000000000000" pitchFamily="34" charset="-128"/>
              </a:rPr>
              <a:t>RISC-V</a:t>
            </a:r>
            <a:r>
              <a:rPr lang="ja-JP" altLang="en-US" sz="4400" dirty="0">
                <a:solidFill>
                  <a:srgbClr val="23384A"/>
                </a:solidFill>
                <a:latin typeface="Yu Gothic Medium" panose="020B0400000000000000" pitchFamily="34" charset="-128"/>
                <a:ea typeface="Yu Gothic Medium" panose="020B0400000000000000" pitchFamily="34" charset="-128"/>
              </a:rPr>
              <a:t>エミュレータと実機を用いて実験</a:t>
            </a:r>
            <a:endParaRPr lang="en-US" altLang="ja-JP" sz="4400" dirty="0">
              <a:solidFill>
                <a:srgbClr val="23384A"/>
              </a:solidFill>
              <a:latin typeface="Yu Gothic Medium" panose="020B0400000000000000" pitchFamily="34" charset="-128"/>
              <a:ea typeface="Yu Gothic Medium" panose="020B0400000000000000" pitchFamily="34" charset="-128"/>
            </a:endParaRPr>
          </a:p>
          <a:p>
            <a:pPr marL="1371600" lvl="2" indent="-457200" defTabSz="914400">
              <a:lnSpc>
                <a:spcPct val="110000"/>
              </a:lnSpc>
              <a:buClr>
                <a:srgbClr val="23384A"/>
              </a:buClr>
              <a:buFont typeface="Arial" panose="020B0604020202020204" pitchFamily="34" charset="0"/>
              <a:buChar char="•"/>
              <a:defRPr/>
            </a:pPr>
            <a:r>
              <a:rPr lang="ja-JP" altLang="en-US" sz="4400" dirty="0">
                <a:solidFill>
                  <a:srgbClr val="23384A"/>
                </a:solidFill>
                <a:latin typeface="Yu Gothic Medium" panose="020B0400000000000000" pitchFamily="34" charset="-128"/>
                <a:ea typeface="Yu Gothic Medium" panose="020B0400000000000000" pitchFamily="34" charset="-128"/>
              </a:rPr>
              <a:t>実機は</a:t>
            </a:r>
            <a:r>
              <a:rPr lang="en-US" altLang="ja-JP" sz="4400" dirty="0" err="1">
                <a:solidFill>
                  <a:srgbClr val="23384A"/>
                </a:solidFill>
                <a:latin typeface="Yu Gothic Medium" panose="020B0400000000000000" pitchFamily="34" charset="-128"/>
                <a:ea typeface="Yu Gothic Medium" panose="020B0400000000000000" pitchFamily="34" charset="-128"/>
              </a:rPr>
              <a:t>SiFive</a:t>
            </a:r>
            <a:r>
              <a:rPr lang="en-US" altLang="ja-JP" sz="4400" dirty="0">
                <a:solidFill>
                  <a:srgbClr val="23384A"/>
                </a:solidFill>
                <a:latin typeface="Yu Gothic Medium" panose="020B0400000000000000" pitchFamily="34" charset="-128"/>
                <a:ea typeface="Yu Gothic Medium" panose="020B0400000000000000" pitchFamily="34" charset="-128"/>
              </a:rPr>
              <a:t> </a:t>
            </a:r>
            <a:r>
              <a:rPr lang="en-US" altLang="ja-JP" sz="4400" dirty="0" err="1">
                <a:solidFill>
                  <a:srgbClr val="23384A"/>
                </a:solidFill>
                <a:latin typeface="Yu Gothic Medium" panose="020B0400000000000000" pitchFamily="34" charset="-128"/>
                <a:ea typeface="Yu Gothic Medium" panose="020B0400000000000000" pitchFamily="34" charset="-128"/>
              </a:rPr>
              <a:t>HiFive</a:t>
            </a:r>
            <a:r>
              <a:rPr lang="en-US" altLang="ja-JP" sz="4400" dirty="0">
                <a:solidFill>
                  <a:srgbClr val="23384A"/>
                </a:solidFill>
                <a:latin typeface="Yu Gothic Medium" panose="020B0400000000000000" pitchFamily="34" charset="-128"/>
                <a:ea typeface="Yu Gothic Medium" panose="020B0400000000000000" pitchFamily="34" charset="-128"/>
              </a:rPr>
              <a:t> Unmatched Rev B</a:t>
            </a:r>
            <a:r>
              <a:rPr lang="ja-JP" altLang="en-US" sz="4400" dirty="0">
                <a:solidFill>
                  <a:srgbClr val="23384A"/>
                </a:solidFill>
                <a:latin typeface="Yu Gothic Medium" panose="020B0400000000000000" pitchFamily="34" charset="-128"/>
                <a:ea typeface="Yu Gothic Medium" panose="020B0400000000000000" pitchFamily="34" charset="-128"/>
              </a:rPr>
              <a:t>を使用</a:t>
            </a:r>
            <a:endParaRPr lang="en-US" altLang="ja-JP" sz="4400" dirty="0">
              <a:solidFill>
                <a:srgbClr val="23384A"/>
              </a:solidFill>
              <a:latin typeface="Yu Gothic Medium" panose="020B0400000000000000" pitchFamily="34" charset="-128"/>
              <a:ea typeface="Yu Gothic Medium" panose="020B0400000000000000" pitchFamily="34" charset="-128"/>
            </a:endParaRPr>
          </a:p>
        </p:txBody>
      </p:sp>
      <p:sp>
        <p:nvSpPr>
          <p:cNvPr id="70" name="正方形/長方形 69">
            <a:extLst>
              <a:ext uri="{FF2B5EF4-FFF2-40B4-BE49-F238E27FC236}">
                <a16:creationId xmlns:a16="http://schemas.microsoft.com/office/drawing/2014/main" id="{C7E50EE8-A48E-FAE8-D221-8E4263EB8780}"/>
              </a:ext>
            </a:extLst>
          </p:cNvPr>
          <p:cNvSpPr/>
          <p:nvPr/>
        </p:nvSpPr>
        <p:spPr>
          <a:xfrm>
            <a:off x="23858571" y="37160507"/>
            <a:ext cx="406800" cy="4068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3200">
              <a:solidFill>
                <a:srgbClr val="23384A"/>
              </a:solidFill>
              <a:latin typeface="Yu Gothic Medium" panose="020B0400000000000000" pitchFamily="34" charset="-128"/>
              <a:ea typeface="Yu Gothic Medium" panose="020B0400000000000000" pitchFamily="34" charset="-128"/>
            </a:endParaRPr>
          </a:p>
        </p:txBody>
      </p:sp>
      <p:sp>
        <p:nvSpPr>
          <p:cNvPr id="68" name="テキスト ボックス 67">
            <a:extLst>
              <a:ext uri="{FF2B5EF4-FFF2-40B4-BE49-F238E27FC236}">
                <a16:creationId xmlns:a16="http://schemas.microsoft.com/office/drawing/2014/main" id="{77D1C792-4BA7-262E-1924-02487BB8E954}"/>
              </a:ext>
            </a:extLst>
          </p:cNvPr>
          <p:cNvSpPr txBox="1"/>
          <p:nvPr/>
        </p:nvSpPr>
        <p:spPr>
          <a:xfrm>
            <a:off x="22117322" y="12962359"/>
            <a:ext cx="2616226" cy="1077218"/>
          </a:xfrm>
          <a:prstGeom prst="rect">
            <a:avLst/>
          </a:prstGeom>
          <a:noFill/>
        </p:spPr>
        <p:txBody>
          <a:bodyPr wrap="square" rtlCol="0">
            <a:spAutoFit/>
          </a:bodyPr>
          <a:lstStyle/>
          <a:p>
            <a:pPr algn="ctr"/>
            <a:r>
              <a:rPr kumimoji="1" lang="ja-JP" altLang="en-US" sz="3200" dirty="0">
                <a:solidFill>
                  <a:srgbClr val="23384A"/>
                </a:solidFill>
                <a:latin typeface="Yu Gothic Medium" panose="020B0400000000000000" pitchFamily="34" charset="-128"/>
                <a:ea typeface="Yu Gothic Medium" panose="020B0400000000000000" pitchFamily="34" charset="-128"/>
              </a:rPr>
              <a:t>計算したハッシュ値</a:t>
            </a:r>
          </a:p>
        </p:txBody>
      </p:sp>
    </p:spTree>
    <p:extLst>
      <p:ext uri="{BB962C8B-B14F-4D97-AF65-F5344CB8AC3E}">
        <p14:creationId xmlns:p14="http://schemas.microsoft.com/office/powerpoint/2010/main" val="3003310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4" grpId="0" animBg="1"/>
      <p:bldP spid="47" grpId="0" animBg="1"/>
    </p:bldLst>
  </p:timing>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テーマ">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1343</TotalTime>
  <Words>577</Words>
  <Application>Microsoft Macintosh PowerPoint</Application>
  <PresentationFormat>ユーザー設定</PresentationFormat>
  <Paragraphs>117</Paragraphs>
  <Slides>1</Slides>
  <Notes>1</Notes>
  <HiddenSlides>0</HiddenSlides>
  <MMClips>0</MMClips>
  <ScaleCrop>false</ScaleCrop>
  <HeadingPairs>
    <vt:vector size="6" baseType="variant">
      <vt:variant>
        <vt:lpstr>使用されているフォント</vt:lpstr>
      </vt:variant>
      <vt:variant>
        <vt:i4>8</vt:i4>
      </vt:variant>
      <vt:variant>
        <vt:lpstr>テーマ</vt:lpstr>
      </vt:variant>
      <vt:variant>
        <vt:i4>1</vt:i4>
      </vt:variant>
      <vt:variant>
        <vt:lpstr>スライド タイトル</vt:lpstr>
      </vt:variant>
      <vt:variant>
        <vt:i4>1</vt:i4>
      </vt:variant>
    </vt:vector>
  </HeadingPairs>
  <TitlesOfParts>
    <vt:vector size="10" baseType="lpstr">
      <vt:lpstr>游ゴシック</vt:lpstr>
      <vt:lpstr>游ゴシック</vt:lpstr>
      <vt:lpstr>Yu Gothic Medium</vt:lpstr>
      <vt:lpstr>Yu Gothic Medium</vt:lpstr>
      <vt:lpstr>Aptos</vt:lpstr>
      <vt:lpstr>Aptos Display</vt:lpstr>
      <vt:lpstr>Arial</vt:lpstr>
      <vt:lpstr>Courier New</vt:lpstr>
      <vt:lpstr>Office テーマ</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IWANO Takahito</dc:creator>
  <cp:lastModifiedBy>IWANO Takahito</cp:lastModifiedBy>
  <cp:revision>79</cp:revision>
  <cp:lastPrinted>2025-11-25T01:40:38Z</cp:lastPrinted>
  <dcterms:created xsi:type="dcterms:W3CDTF">2025-11-19T06:38:45Z</dcterms:created>
  <dcterms:modified xsi:type="dcterms:W3CDTF">2025-11-25T08:44:23Z</dcterms:modified>
</cp:coreProperties>
</file>