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91" r:id="rId3"/>
    <p:sldId id="267" r:id="rId4"/>
    <p:sldId id="268" r:id="rId5"/>
    <p:sldId id="269" r:id="rId6"/>
    <p:sldId id="281" r:id="rId7"/>
    <p:sldId id="265" r:id="rId8"/>
    <p:sldId id="287" r:id="rId9"/>
    <p:sldId id="288" r:id="rId10"/>
    <p:sldId id="275" r:id="rId11"/>
    <p:sldId id="276" r:id="rId12"/>
    <p:sldId id="282" r:id="rId13"/>
    <p:sldId id="283" r:id="rId14"/>
    <p:sldId id="289" r:id="rId15"/>
    <p:sldId id="284" r:id="rId16"/>
    <p:sldId id="292" r:id="rId17"/>
    <p:sldId id="286" r:id="rId18"/>
    <p:sldId id="261" r:id="rId19"/>
    <p:sldId id="262" r:id="rId20"/>
    <p:sldId id="294" r:id="rId21"/>
    <p:sldId id="264" r:id="rId22"/>
    <p:sldId id="258" r:id="rId23"/>
    <p:sldId id="259" r:id="rId24"/>
    <p:sldId id="260" r:id="rId25"/>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9EDD"/>
    <a:srgbClr val="CAEEFB"/>
    <a:srgbClr val="F2CFEE"/>
    <a:srgbClr val="FBE3D6"/>
    <a:srgbClr val="84E291"/>
    <a:srgbClr val="47D45A"/>
    <a:srgbClr val="96DCF8"/>
    <a:srgbClr val="F6C6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00" autoAdjust="0"/>
    <p:restoredTop sz="82461"/>
  </p:normalViewPr>
  <p:slideViewPr>
    <p:cSldViewPr snapToGrid="0">
      <p:cViewPr>
        <p:scale>
          <a:sx n="110" d="100"/>
          <a:sy n="110" d="100"/>
        </p:scale>
        <p:origin x="1728" y="68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G:\&#12510;&#12452;&#12489;&#12521;&#12452;&#12502;\Kyutech\research\2024\&#21330;&#26989;&#35542;&#25991;\progress-report\graph.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iwano/Library/CloudStorage/GoogleDrive-iwataka369167.kuma@gmail.com/&#12510;&#12452;&#12488;&#12441;&#12521;&#12452;&#12501;&#12441;/Kyutech/research/sigos167/graph.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iwano/Library/CloudStorage/GoogleDrive-iwataka369167.kuma@gmail.com/&#12510;&#12452;&#12488;&#12441;&#12521;&#12452;&#12501;&#12441;/Kyutech/research/sigos167/graph.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Users\iwano\Library\CloudStorage\GoogleDrive-iwataka369167.kuma@gmail.com\&#12510;&#12452;&#12488;&#12441;&#12521;&#12452;&#12501;&#12441;\Kyutech\research\2024\&#21330;&#26989;&#35542;&#25991;\data\ksp-performance.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ja-JP" sz="1600" dirty="0"/>
              <a:t>サイバー攻撃の対象</a:t>
            </a:r>
            <a:r>
              <a:rPr lang="ja-JP" altLang="en-US" sz="1600" dirty="0"/>
              <a:t>の内訳</a:t>
            </a:r>
            <a:r>
              <a:rPr lang="ja-JP" sz="1600" dirty="0"/>
              <a:t> </a:t>
            </a:r>
            <a:r>
              <a:rPr lang="en-US" sz="1600" dirty="0"/>
              <a:t>(</a:t>
            </a:r>
            <a:r>
              <a:rPr lang="ja-JP" sz="1600" dirty="0"/>
              <a:t>出典：</a:t>
            </a:r>
            <a:r>
              <a:rPr lang="en-US" altLang="ja-JP" sz="1600" dirty="0"/>
              <a:t>NICT</a:t>
            </a:r>
            <a:r>
              <a:rPr lang="en-US" sz="1600" dirty="0"/>
              <a:t>)</a:t>
            </a:r>
            <a:endParaRPr lang="ja-JP" sz="1600" dirty="0"/>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ja-JP" altLang="en-US"/>
        </a:p>
      </c:txPr>
    </c:title>
    <c:autoTitleDeleted val="0"/>
    <c:plotArea>
      <c:layout/>
      <c:barChart>
        <c:barDir val="bar"/>
        <c:grouping val="percentStacked"/>
        <c:varyColors val="0"/>
        <c:ser>
          <c:idx val="0"/>
          <c:order val="0"/>
          <c:tx>
            <c:strRef>
              <c:f>'Sheet2 (3)'!$B$6</c:f>
              <c:strCache>
                <c:ptCount val="1"/>
                <c:pt idx="0">
                  <c:v>IoT機器</c:v>
                </c:pt>
              </c:strCache>
            </c:strRef>
          </c:tx>
          <c:spPr>
            <a:solidFill>
              <a:schemeClr val="accent2"/>
            </a:solidFill>
            <a:ln>
              <a:noFill/>
            </a:ln>
            <a:effectLst/>
          </c:spPr>
          <c:invertIfNegative val="0"/>
          <c:cat>
            <c:numRef>
              <c:f>'Sheet2 (3)'!$A$7:$A$9</c:f>
              <c:numCache>
                <c:formatCode>General</c:formatCode>
                <c:ptCount val="3"/>
                <c:pt idx="0">
                  <c:v>2024</c:v>
                </c:pt>
                <c:pt idx="1">
                  <c:v>2023</c:v>
                </c:pt>
                <c:pt idx="2">
                  <c:v>2022</c:v>
                </c:pt>
              </c:numCache>
            </c:numRef>
          </c:cat>
          <c:val>
            <c:numRef>
              <c:f>'Sheet2 (3)'!$B$7:$B$9</c:f>
              <c:numCache>
                <c:formatCode>General</c:formatCode>
                <c:ptCount val="3"/>
                <c:pt idx="0">
                  <c:v>31.3</c:v>
                </c:pt>
                <c:pt idx="1">
                  <c:v>36.6</c:v>
                </c:pt>
                <c:pt idx="2">
                  <c:v>31.5</c:v>
                </c:pt>
              </c:numCache>
            </c:numRef>
          </c:val>
          <c:extLst>
            <c:ext xmlns:c16="http://schemas.microsoft.com/office/drawing/2014/chart" uri="{C3380CC4-5D6E-409C-BE32-E72D297353CC}">
              <c16:uniqueId val="{00000000-247A-4A57-9586-A7C67797EE3C}"/>
            </c:ext>
          </c:extLst>
        </c:ser>
        <c:ser>
          <c:idx val="1"/>
          <c:order val="1"/>
          <c:tx>
            <c:strRef>
              <c:f>'Sheet2 (3)'!$C$6</c:f>
              <c:strCache>
                <c:ptCount val="1"/>
                <c:pt idx="0">
                  <c:v>Webサーバ</c:v>
                </c:pt>
              </c:strCache>
            </c:strRef>
          </c:tx>
          <c:spPr>
            <a:solidFill>
              <a:schemeClr val="accent6"/>
            </a:solidFill>
            <a:ln>
              <a:noFill/>
            </a:ln>
            <a:effectLst/>
          </c:spPr>
          <c:invertIfNegative val="0"/>
          <c:cat>
            <c:numRef>
              <c:f>'Sheet2 (3)'!$A$7:$A$9</c:f>
              <c:numCache>
                <c:formatCode>General</c:formatCode>
                <c:ptCount val="3"/>
                <c:pt idx="0">
                  <c:v>2024</c:v>
                </c:pt>
                <c:pt idx="1">
                  <c:v>2023</c:v>
                </c:pt>
                <c:pt idx="2">
                  <c:v>2022</c:v>
                </c:pt>
              </c:numCache>
            </c:numRef>
          </c:cat>
          <c:val>
            <c:numRef>
              <c:f>'Sheet2 (3)'!$C$7:$C$9</c:f>
              <c:numCache>
                <c:formatCode>General</c:formatCode>
                <c:ptCount val="3"/>
                <c:pt idx="0">
                  <c:v>4.3</c:v>
                </c:pt>
                <c:pt idx="1">
                  <c:v>4</c:v>
                </c:pt>
                <c:pt idx="2">
                  <c:v>4.5</c:v>
                </c:pt>
              </c:numCache>
            </c:numRef>
          </c:val>
          <c:extLst>
            <c:ext xmlns:c16="http://schemas.microsoft.com/office/drawing/2014/chart" uri="{C3380CC4-5D6E-409C-BE32-E72D297353CC}">
              <c16:uniqueId val="{00000001-247A-4A57-9586-A7C67797EE3C}"/>
            </c:ext>
          </c:extLst>
        </c:ser>
        <c:ser>
          <c:idx val="2"/>
          <c:order val="2"/>
          <c:tx>
            <c:strRef>
              <c:f>'Sheet2 (3)'!$D$6</c:f>
              <c:strCache>
                <c:ptCount val="1"/>
                <c:pt idx="0">
                  <c:v>Windows</c:v>
                </c:pt>
              </c:strCache>
            </c:strRef>
          </c:tx>
          <c:spPr>
            <a:solidFill>
              <a:schemeClr val="accent4"/>
            </a:solidFill>
            <a:ln>
              <a:noFill/>
            </a:ln>
            <a:effectLst/>
          </c:spPr>
          <c:invertIfNegative val="0"/>
          <c:cat>
            <c:numRef>
              <c:f>'Sheet2 (3)'!$A$7:$A$9</c:f>
              <c:numCache>
                <c:formatCode>General</c:formatCode>
                <c:ptCount val="3"/>
                <c:pt idx="0">
                  <c:v>2024</c:v>
                </c:pt>
                <c:pt idx="1">
                  <c:v>2023</c:v>
                </c:pt>
                <c:pt idx="2">
                  <c:v>2022</c:v>
                </c:pt>
              </c:numCache>
            </c:numRef>
          </c:cat>
          <c:val>
            <c:numRef>
              <c:f>'Sheet2 (3)'!$D$7:$D$9</c:f>
              <c:numCache>
                <c:formatCode>General</c:formatCode>
                <c:ptCount val="3"/>
                <c:pt idx="0">
                  <c:v>1.8</c:v>
                </c:pt>
                <c:pt idx="1">
                  <c:v>2.7</c:v>
                </c:pt>
                <c:pt idx="2">
                  <c:v>1.6</c:v>
                </c:pt>
              </c:numCache>
            </c:numRef>
          </c:val>
          <c:extLst>
            <c:ext xmlns:c16="http://schemas.microsoft.com/office/drawing/2014/chart" uri="{C3380CC4-5D6E-409C-BE32-E72D297353CC}">
              <c16:uniqueId val="{00000002-247A-4A57-9586-A7C67797EE3C}"/>
            </c:ext>
          </c:extLst>
        </c:ser>
        <c:ser>
          <c:idx val="3"/>
          <c:order val="3"/>
          <c:tx>
            <c:strRef>
              <c:f>'Sheet2 (3)'!$E$6</c:f>
              <c:strCache>
                <c:ptCount val="1"/>
                <c:pt idx="0">
                  <c:v>Redisなど</c:v>
                </c:pt>
              </c:strCache>
            </c:strRef>
          </c:tx>
          <c:spPr>
            <a:solidFill>
              <a:schemeClr val="accent5"/>
            </a:solidFill>
            <a:ln>
              <a:noFill/>
            </a:ln>
            <a:effectLst/>
          </c:spPr>
          <c:invertIfNegative val="0"/>
          <c:cat>
            <c:numRef>
              <c:f>'Sheet2 (3)'!$A$7:$A$9</c:f>
              <c:numCache>
                <c:formatCode>General</c:formatCode>
                <c:ptCount val="3"/>
                <c:pt idx="0">
                  <c:v>2024</c:v>
                </c:pt>
                <c:pt idx="1">
                  <c:v>2023</c:v>
                </c:pt>
                <c:pt idx="2">
                  <c:v>2022</c:v>
                </c:pt>
              </c:numCache>
            </c:numRef>
          </c:cat>
          <c:val>
            <c:numRef>
              <c:f>'Sheet2 (3)'!$E$7:$E$9</c:f>
              <c:numCache>
                <c:formatCode>General</c:formatCode>
                <c:ptCount val="3"/>
                <c:pt idx="1">
                  <c:v>0</c:v>
                </c:pt>
                <c:pt idx="2">
                  <c:v>5.3000000000000007</c:v>
                </c:pt>
              </c:numCache>
            </c:numRef>
          </c:val>
          <c:extLst>
            <c:ext xmlns:c16="http://schemas.microsoft.com/office/drawing/2014/chart" uri="{C3380CC4-5D6E-409C-BE32-E72D297353CC}">
              <c16:uniqueId val="{00000003-247A-4A57-9586-A7C67797EE3C}"/>
            </c:ext>
          </c:extLst>
        </c:ser>
        <c:ser>
          <c:idx val="4"/>
          <c:order val="4"/>
          <c:tx>
            <c:strRef>
              <c:f>'Sheet2 (3)'!$F$6</c:f>
              <c:strCache>
                <c:ptCount val="1"/>
                <c:pt idx="0">
                  <c:v>その他</c:v>
                </c:pt>
              </c:strCache>
            </c:strRef>
          </c:tx>
          <c:spPr>
            <a:solidFill>
              <a:schemeClr val="accent3"/>
            </a:solidFill>
            <a:ln>
              <a:noFill/>
            </a:ln>
            <a:effectLst/>
          </c:spPr>
          <c:invertIfNegative val="0"/>
          <c:cat>
            <c:numRef>
              <c:f>'Sheet2 (3)'!$A$7:$A$9</c:f>
              <c:numCache>
                <c:formatCode>General</c:formatCode>
                <c:ptCount val="3"/>
                <c:pt idx="0">
                  <c:v>2024</c:v>
                </c:pt>
                <c:pt idx="1">
                  <c:v>2023</c:v>
                </c:pt>
                <c:pt idx="2">
                  <c:v>2022</c:v>
                </c:pt>
              </c:numCache>
            </c:numRef>
          </c:cat>
          <c:val>
            <c:numRef>
              <c:f>'Sheet2 (3)'!$F$7:$F$9</c:f>
              <c:numCache>
                <c:formatCode>General</c:formatCode>
                <c:ptCount val="3"/>
                <c:pt idx="0">
                  <c:v>62.8</c:v>
                </c:pt>
                <c:pt idx="1">
                  <c:v>56.6</c:v>
                </c:pt>
                <c:pt idx="2">
                  <c:v>57.2</c:v>
                </c:pt>
              </c:numCache>
            </c:numRef>
          </c:val>
          <c:extLst>
            <c:ext xmlns:c16="http://schemas.microsoft.com/office/drawing/2014/chart" uri="{C3380CC4-5D6E-409C-BE32-E72D297353CC}">
              <c16:uniqueId val="{00000004-247A-4A57-9586-A7C67797EE3C}"/>
            </c:ext>
          </c:extLst>
        </c:ser>
        <c:dLbls>
          <c:showLegendKey val="0"/>
          <c:showVal val="0"/>
          <c:showCatName val="0"/>
          <c:showSerName val="0"/>
          <c:showPercent val="0"/>
          <c:showBubbleSize val="0"/>
        </c:dLbls>
        <c:gapWidth val="100"/>
        <c:overlap val="100"/>
        <c:axId val="608770336"/>
        <c:axId val="608772064"/>
      </c:barChart>
      <c:catAx>
        <c:axId val="60877033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ja-JP"/>
          </a:p>
        </c:txPr>
        <c:crossAx val="608772064"/>
        <c:crosses val="autoZero"/>
        <c:auto val="1"/>
        <c:lblAlgn val="ctr"/>
        <c:lblOffset val="100"/>
        <c:noMultiLvlLbl val="0"/>
      </c:catAx>
      <c:valAx>
        <c:axId val="608772064"/>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ja-JP"/>
          </a:p>
        </c:txPr>
        <c:crossAx val="608770336"/>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ja-JP"/>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solidFill>
            <a:schemeClr val="tx1"/>
          </a:solidFill>
        </a:defRPr>
      </a:pPr>
      <a:endParaRPr lang="ja-JP"/>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 (2)'!$A$10</c:f>
              <c:strCache>
                <c:ptCount val="1"/>
                <c:pt idx="0">
                  <c:v>従来</c:v>
                </c:pt>
              </c:strCache>
            </c:strRef>
          </c:tx>
          <c:spPr>
            <a:solidFill>
              <a:schemeClr val="accent6"/>
            </a:solidFill>
            <a:ln>
              <a:noFill/>
            </a:ln>
            <a:effectLst/>
          </c:spPr>
          <c:invertIfNegative val="0"/>
          <c:cat>
            <c:strRef>
              <c:f>'Sheet1 (2)'!$B$9:$G$9</c:f>
              <c:strCache>
                <c:ptCount val="6"/>
                <c:pt idx="0">
                  <c:v> meminfo</c:v>
                </c:pt>
                <c:pt idx="1">
                  <c:v>tcp</c:v>
                </c:pt>
                <c:pt idx="2">
                  <c:v>osrelease</c:v>
                </c:pt>
                <c:pt idx="3">
                  <c:v> uptime</c:v>
                </c:pt>
                <c:pt idx="4">
                  <c:v>&lt;PID&gt;/auxv</c:v>
                </c:pt>
                <c:pt idx="5">
                  <c:v>&lt;PID&gt;/status</c:v>
                </c:pt>
              </c:strCache>
            </c:strRef>
          </c:cat>
          <c:val>
            <c:numRef>
              <c:f>'Sheet1 (2)'!$B$10:$G$10</c:f>
              <c:numCache>
                <c:formatCode>General</c:formatCode>
                <c:ptCount val="6"/>
                <c:pt idx="0">
                  <c:v>2.0876599999999999E-3</c:v>
                </c:pt>
                <c:pt idx="1">
                  <c:v>2.51009E-3</c:v>
                </c:pt>
                <c:pt idx="2">
                  <c:v>1.91826E-3</c:v>
                </c:pt>
                <c:pt idx="3">
                  <c:v>1.9994800000000001E-3</c:v>
                </c:pt>
                <c:pt idx="4">
                  <c:v>9.4975300000000006E-3</c:v>
                </c:pt>
                <c:pt idx="5">
                  <c:v>1.4308410000000001E-2</c:v>
                </c:pt>
              </c:numCache>
            </c:numRef>
          </c:val>
          <c:extLst>
            <c:ext xmlns:c16="http://schemas.microsoft.com/office/drawing/2014/chart" uri="{C3380CC4-5D6E-409C-BE32-E72D297353CC}">
              <c16:uniqueId val="{00000000-1E5C-F84D-AE31-A9D7791CE02C}"/>
            </c:ext>
          </c:extLst>
        </c:ser>
        <c:ser>
          <c:idx val="1"/>
          <c:order val="1"/>
          <c:tx>
            <c:strRef>
              <c:f>'Sheet1 (2)'!$A$11</c:f>
              <c:strCache>
                <c:ptCount val="1"/>
                <c:pt idx="0">
                  <c:v>Keyspector</c:v>
                </c:pt>
              </c:strCache>
            </c:strRef>
          </c:tx>
          <c:spPr>
            <a:solidFill>
              <a:schemeClr val="accent2"/>
            </a:solidFill>
            <a:ln>
              <a:noFill/>
            </a:ln>
            <a:effectLst/>
          </c:spPr>
          <c:invertIfNegative val="0"/>
          <c:cat>
            <c:strRef>
              <c:f>'Sheet1 (2)'!$B$9:$G$9</c:f>
              <c:strCache>
                <c:ptCount val="6"/>
                <c:pt idx="0">
                  <c:v> meminfo</c:v>
                </c:pt>
                <c:pt idx="1">
                  <c:v>tcp</c:v>
                </c:pt>
                <c:pt idx="2">
                  <c:v>osrelease</c:v>
                </c:pt>
                <c:pt idx="3">
                  <c:v> uptime</c:v>
                </c:pt>
                <c:pt idx="4">
                  <c:v>&lt;PID&gt;/auxv</c:v>
                </c:pt>
                <c:pt idx="5">
                  <c:v>&lt;PID&gt;/status</c:v>
                </c:pt>
              </c:strCache>
            </c:strRef>
          </c:cat>
          <c:val>
            <c:numRef>
              <c:f>'Sheet1 (2)'!$B$11:$G$11</c:f>
              <c:numCache>
                <c:formatCode>General</c:formatCode>
                <c:ptCount val="6"/>
                <c:pt idx="0">
                  <c:v>3.6587400000000002E-3</c:v>
                </c:pt>
                <c:pt idx="1">
                  <c:v>1.7548830000000001E-2</c:v>
                </c:pt>
                <c:pt idx="2">
                  <c:v>9.8170000000000006E-4</c:v>
                </c:pt>
                <c:pt idx="3">
                  <c:v>2.4396800000000001E-3</c:v>
                </c:pt>
                <c:pt idx="4">
                  <c:v>9.4209000000000003E-4</c:v>
                </c:pt>
                <c:pt idx="5">
                  <c:v>3.1200550000000001E-2</c:v>
                </c:pt>
              </c:numCache>
            </c:numRef>
          </c:val>
          <c:extLst>
            <c:ext xmlns:c16="http://schemas.microsoft.com/office/drawing/2014/chart" uri="{C3380CC4-5D6E-409C-BE32-E72D297353CC}">
              <c16:uniqueId val="{00000001-1E5C-F84D-AE31-A9D7791CE02C}"/>
            </c:ext>
          </c:extLst>
        </c:ser>
        <c:dLbls>
          <c:showLegendKey val="0"/>
          <c:showVal val="0"/>
          <c:showCatName val="0"/>
          <c:showSerName val="0"/>
          <c:showPercent val="0"/>
          <c:showBubbleSize val="0"/>
        </c:dLbls>
        <c:gapWidth val="60"/>
        <c:axId val="751915920"/>
        <c:axId val="751917648"/>
      </c:barChart>
      <c:catAx>
        <c:axId val="7519159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crossAx val="751917648"/>
        <c:crosses val="autoZero"/>
        <c:auto val="1"/>
        <c:lblAlgn val="ctr"/>
        <c:lblOffset val="100"/>
        <c:noMultiLvlLbl val="0"/>
      </c:catAx>
      <c:valAx>
        <c:axId val="75191764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r>
                  <a:rPr lang="ja-JP"/>
                  <a:t>取得時間</a:t>
                </a:r>
                <a:r>
                  <a:rPr lang="en-US"/>
                  <a:t> (</a:t>
                </a:r>
                <a:r>
                  <a:rPr lang="ja-JP"/>
                  <a:t>ミリ秒</a:t>
                </a:r>
                <a:r>
                  <a:rPr lang="en-US"/>
                  <a:t>)</a:t>
                </a:r>
              </a:p>
            </c:rich>
          </c:tx>
          <c:overlay val="0"/>
          <c:spPr>
            <a:noFill/>
            <a:ln>
              <a:noFill/>
            </a:ln>
            <a:effectLst/>
          </c:spPr>
          <c:txPr>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crossAx val="751915920"/>
        <c:crosses val="autoZero"/>
        <c:crossBetween val="between"/>
        <c:dispUnits>
          <c:custUnit val="1E-3"/>
        </c:dispUnits>
      </c:valAx>
      <c:spPr>
        <a:noFill/>
        <a:ln>
          <a:noFill/>
        </a:ln>
        <a:effectLst/>
      </c:spPr>
    </c:plotArea>
    <c:legend>
      <c:legendPos val="tr"/>
      <c:layout>
        <c:manualLayout>
          <c:xMode val="edge"/>
          <c:yMode val="edge"/>
          <c:x val="0.21688190685299022"/>
          <c:y val="6.0146296151813543E-2"/>
          <c:w val="0.25827240485824837"/>
          <c:h val="0.172044156765645"/>
        </c:manualLayout>
      </c:layout>
      <c:overlay val="1"/>
      <c:spPr>
        <a:solidFill>
          <a:schemeClr val="bg1"/>
        </a:solidFill>
        <a:ln>
          <a:solidFill>
            <a:schemeClr val="tx1"/>
          </a:solid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legend>
    <c:plotVisOnly val="1"/>
    <c:dispBlanksAs val="gap"/>
    <c:showDLblsOverMax val="0"/>
  </c:chart>
  <c:spPr>
    <a:noFill/>
    <a:ln>
      <a:noFill/>
    </a:ln>
    <a:effectLst/>
  </c:spPr>
  <c:txPr>
    <a:bodyPr/>
    <a:lstStyle/>
    <a:p>
      <a:pPr>
        <a:defRPr sz="1600">
          <a:solidFill>
            <a:schemeClr val="tx1"/>
          </a:solidFill>
        </a:defRPr>
      </a:pPr>
      <a:endParaRPr lang="ja-JP"/>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 (2)'!$B$1:$G$1</c:f>
              <c:strCache>
                <c:ptCount val="6"/>
                <c:pt idx="0">
                  <c:v> meminfo</c:v>
                </c:pt>
                <c:pt idx="1">
                  <c:v>tcp</c:v>
                </c:pt>
                <c:pt idx="2">
                  <c:v>osrelease</c:v>
                </c:pt>
                <c:pt idx="3">
                  <c:v> uptime</c:v>
                </c:pt>
                <c:pt idx="4">
                  <c:v>&lt;PID&gt;/auxv</c:v>
                </c:pt>
                <c:pt idx="5">
                  <c:v>&lt;PID&gt;/status</c:v>
                </c:pt>
              </c:strCache>
            </c:strRef>
          </c:cat>
          <c:val>
            <c:numRef>
              <c:f>'Sheet2 (2)'!$B$2:$G$2</c:f>
              <c:numCache>
                <c:formatCode>General</c:formatCode>
                <c:ptCount val="6"/>
                <c:pt idx="0">
                  <c:v>198</c:v>
                </c:pt>
                <c:pt idx="1">
                  <c:v>85081</c:v>
                </c:pt>
                <c:pt idx="2">
                  <c:v>1</c:v>
                </c:pt>
                <c:pt idx="3">
                  <c:v>101</c:v>
                </c:pt>
                <c:pt idx="4">
                  <c:v>341</c:v>
                </c:pt>
                <c:pt idx="5">
                  <c:v>26665</c:v>
                </c:pt>
              </c:numCache>
            </c:numRef>
          </c:val>
          <c:extLst>
            <c:ext xmlns:c16="http://schemas.microsoft.com/office/drawing/2014/chart" uri="{C3380CC4-5D6E-409C-BE32-E72D297353CC}">
              <c16:uniqueId val="{00000000-7BAE-744A-9C97-49580331408D}"/>
            </c:ext>
          </c:extLst>
        </c:ser>
        <c:dLbls>
          <c:showLegendKey val="0"/>
          <c:showVal val="0"/>
          <c:showCatName val="0"/>
          <c:showSerName val="0"/>
          <c:showPercent val="0"/>
          <c:showBubbleSize val="0"/>
        </c:dLbls>
        <c:gapWidth val="60"/>
        <c:axId val="495191152"/>
        <c:axId val="495192880"/>
      </c:barChart>
      <c:catAx>
        <c:axId val="4951911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crossAx val="495192880"/>
        <c:crosses val="autoZero"/>
        <c:auto val="1"/>
        <c:lblAlgn val="ctr"/>
        <c:lblOffset val="100"/>
        <c:noMultiLvlLbl val="0"/>
      </c:catAx>
      <c:valAx>
        <c:axId val="4951928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r>
                  <a:rPr lang="ja-JP"/>
                  <a:t>アドレス変換の回数</a:t>
                </a:r>
              </a:p>
            </c:rich>
          </c:tx>
          <c:overlay val="0"/>
          <c:spPr>
            <a:noFill/>
            <a:ln>
              <a:noFill/>
            </a:ln>
            <a:effectLst/>
          </c:spPr>
          <c:txPr>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crossAx val="495191152"/>
        <c:crosses val="autoZero"/>
        <c:crossBetween val="between"/>
        <c:majorUnit val="15000"/>
      </c:valAx>
      <c:spPr>
        <a:noFill/>
        <a:ln>
          <a:noFill/>
        </a:ln>
        <a:effectLst/>
      </c:spPr>
    </c:plotArea>
    <c:plotVisOnly val="1"/>
    <c:dispBlanksAs val="gap"/>
    <c:showDLblsOverMax val="0"/>
  </c:chart>
  <c:spPr>
    <a:noFill/>
    <a:ln>
      <a:noFill/>
    </a:ln>
    <a:effectLst/>
  </c:spPr>
  <c:txPr>
    <a:bodyPr/>
    <a:lstStyle/>
    <a:p>
      <a:pPr>
        <a:defRPr sz="1600">
          <a:solidFill>
            <a:schemeClr val="tx1"/>
          </a:solidFill>
        </a:defRPr>
      </a:pPr>
      <a:endParaRPr lang="ja-JP"/>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a:ln>
              <a:noFill/>
            </a:ln>
            <a:effectLst/>
          </c:spPr>
          <c:invertIfNegative val="0"/>
          <c:dPt>
            <c:idx val="0"/>
            <c:invertIfNegative val="0"/>
            <c:bubble3D val="0"/>
            <c:spPr>
              <a:solidFill>
                <a:schemeClr val="accent6"/>
              </a:solidFill>
              <a:ln>
                <a:noFill/>
              </a:ln>
              <a:effectLst/>
            </c:spPr>
            <c:extLst>
              <c:ext xmlns:c16="http://schemas.microsoft.com/office/drawing/2014/chart" uri="{C3380CC4-5D6E-409C-BE32-E72D297353CC}">
                <c16:uniqueId val="{00000001-5947-8E48-8C3B-A4E834112C90}"/>
              </c:ext>
            </c:extLst>
          </c:dPt>
          <c:dPt>
            <c:idx val="1"/>
            <c:invertIfNegative val="0"/>
            <c:bubble3D val="0"/>
            <c:spPr>
              <a:solidFill>
                <a:schemeClr val="accent2"/>
              </a:solidFill>
              <a:ln>
                <a:noFill/>
              </a:ln>
              <a:effectLst/>
            </c:spPr>
            <c:extLst>
              <c:ext xmlns:c16="http://schemas.microsoft.com/office/drawing/2014/chart" uri="{C3380CC4-5D6E-409C-BE32-E72D297353CC}">
                <c16:uniqueId val="{00000002-5947-8E48-8C3B-A4E834112C90}"/>
              </c:ext>
            </c:extLst>
          </c:dPt>
          <c:cat>
            <c:strRef>
              <c:f>('20250428'!$C$1,'20250428'!$E$1)</c:f>
              <c:strCache>
                <c:ptCount val="2"/>
                <c:pt idx="0">
                  <c:v>監視なし</c:v>
                </c:pt>
                <c:pt idx="1">
                  <c:v>監視あり</c:v>
                </c:pt>
              </c:strCache>
            </c:strRef>
          </c:cat>
          <c:val>
            <c:numRef>
              <c:f>('20250428'!$C$12,'20250428'!$E$12)</c:f>
              <c:numCache>
                <c:formatCode>General</c:formatCode>
                <c:ptCount val="2"/>
                <c:pt idx="0">
                  <c:v>26753681.27</c:v>
                </c:pt>
                <c:pt idx="1">
                  <c:v>19794480.909999996</c:v>
                </c:pt>
              </c:numCache>
            </c:numRef>
          </c:val>
          <c:extLst>
            <c:ext xmlns:c16="http://schemas.microsoft.com/office/drawing/2014/chart" uri="{C3380CC4-5D6E-409C-BE32-E72D297353CC}">
              <c16:uniqueId val="{00000000-5947-8E48-8C3B-A4E834112C90}"/>
            </c:ext>
          </c:extLst>
        </c:ser>
        <c:dLbls>
          <c:showLegendKey val="0"/>
          <c:showVal val="0"/>
          <c:showCatName val="0"/>
          <c:showSerName val="0"/>
          <c:showPercent val="0"/>
          <c:showBubbleSize val="0"/>
        </c:dLbls>
        <c:gapWidth val="97"/>
        <c:overlap val="-58"/>
        <c:axId val="2039970976"/>
        <c:axId val="2040173360"/>
      </c:barChart>
      <c:catAx>
        <c:axId val="20399709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crossAx val="2040173360"/>
        <c:crosses val="autoZero"/>
        <c:auto val="1"/>
        <c:lblAlgn val="ctr"/>
        <c:lblOffset val="100"/>
        <c:noMultiLvlLbl val="0"/>
      </c:catAx>
      <c:valAx>
        <c:axId val="204017336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r>
                  <a:rPr lang="en-US"/>
                  <a:t>100000</a:t>
                </a:r>
                <a:r>
                  <a:rPr lang="ja-JP"/>
                  <a:t>ループ毎秒</a:t>
                </a:r>
              </a:p>
            </c:rich>
          </c:tx>
          <c:overlay val="0"/>
          <c:spPr>
            <a:noFill/>
            <a:ln>
              <a:noFill/>
            </a:ln>
            <a:effectLst/>
          </c:spPr>
          <c:txPr>
            <a:bodyPr rot="-54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ja-JP"/>
          </a:p>
        </c:txPr>
        <c:crossAx val="2039970976"/>
        <c:crosses val="autoZero"/>
        <c:crossBetween val="between"/>
        <c:dispUnits>
          <c:builtInUnit val="hundredThousands"/>
        </c:dispUnits>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1600">
          <a:solidFill>
            <a:schemeClr val="tx1"/>
          </a:solidFill>
        </a:defRPr>
      </a:pPr>
      <a:endParaRPr lang="ja-JP"/>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29224C-8B23-4317-88BF-2F87235C33D3}" type="datetimeFigureOut">
              <a:rPr kumimoji="1" lang="ja-JP" altLang="en-US" smtClean="0"/>
              <a:t>2025/5/21</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E1ECFC-BF20-4261-92DE-6EDA6A25A41B}" type="slidenum">
              <a:rPr kumimoji="1" lang="ja-JP" altLang="en-US" smtClean="0"/>
              <a:t>‹#›</a:t>
            </a:fld>
            <a:endParaRPr kumimoji="1" lang="ja-JP" altLang="en-US"/>
          </a:p>
        </p:txBody>
      </p:sp>
    </p:spTree>
    <p:extLst>
      <p:ext uri="{BB962C8B-B14F-4D97-AF65-F5344CB8AC3E}">
        <p14:creationId xmlns:p14="http://schemas.microsoft.com/office/powerpoint/2010/main" val="3263119047"/>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B296B-4C0A-7957-8374-33CEE0CCD377}"/>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E726C398-970C-D6B1-186D-CB007BE87CC2}"/>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4952955-832F-9283-E5CF-B4DB5EE7149F}"/>
              </a:ext>
            </a:extLst>
          </p:cNvPr>
          <p:cNvSpPr>
            <a:spLocks noGrp="1"/>
          </p:cNvSpPr>
          <p:nvPr>
            <p:ph type="body" idx="1"/>
          </p:nvPr>
        </p:nvSpPr>
        <p:spPr/>
        <p:txBody>
          <a:bodyPr/>
          <a:lstStyle/>
          <a:p>
            <a:r>
              <a:rPr kumimoji="1" lang="ja-JP" altLang="en-US" sz="1200" kern="1200">
                <a:solidFill>
                  <a:schemeClr val="tx1"/>
                </a:solidFill>
                <a:effectLst/>
                <a:latin typeface="+mn-lt"/>
                <a:ea typeface="+mn-ea"/>
                <a:cs typeface="+mn-cs"/>
              </a:rPr>
              <a:t>インターネット上で到達可能かつ未使用の</a:t>
            </a:r>
            <a:r>
              <a:rPr kumimoji="1" lang="en" altLang="ja-JP" sz="1200" kern="1200">
                <a:solidFill>
                  <a:schemeClr val="tx1"/>
                </a:solidFill>
                <a:effectLst/>
                <a:latin typeface="+mn-lt"/>
                <a:ea typeface="+mn-ea"/>
                <a:cs typeface="+mn-cs"/>
              </a:rPr>
              <a:t>IP</a:t>
            </a:r>
            <a:r>
              <a:rPr kumimoji="1" lang="ja-JP" altLang="en-US" sz="1200" kern="1200">
                <a:solidFill>
                  <a:schemeClr val="tx1"/>
                </a:solidFill>
                <a:effectLst/>
                <a:latin typeface="+mn-lt"/>
                <a:ea typeface="+mn-ea"/>
                <a:cs typeface="+mn-cs"/>
              </a:rPr>
              <a:t>アドレス空間であるダークネットで観測されたパケットのうち、</a:t>
            </a:r>
            <a:r>
              <a:rPr kumimoji="1" lang="en-US" altLang="ja-JP" sz="1200" kern="1200" dirty="0">
                <a:solidFill>
                  <a:schemeClr val="tx1"/>
                </a:solidFill>
                <a:effectLst/>
                <a:latin typeface="+mn-lt"/>
                <a:ea typeface="+mn-ea"/>
                <a:cs typeface="+mn-cs"/>
              </a:rPr>
              <a:t>30%</a:t>
            </a:r>
            <a:r>
              <a:rPr kumimoji="1" lang="ja-JP" altLang="en-US" sz="1200" kern="1200">
                <a:solidFill>
                  <a:schemeClr val="tx1"/>
                </a:solidFill>
                <a:effectLst/>
                <a:latin typeface="+mn-lt"/>
                <a:ea typeface="+mn-ea"/>
                <a:cs typeface="+mn-cs"/>
              </a:rPr>
              <a:t>以上が</a:t>
            </a:r>
            <a:r>
              <a:rPr kumimoji="1" lang="en" altLang="ja-JP" sz="1200" kern="1200" dirty="0">
                <a:solidFill>
                  <a:schemeClr val="tx1"/>
                </a:solidFill>
                <a:effectLst/>
                <a:latin typeface="+mn-lt"/>
                <a:ea typeface="+mn-ea"/>
                <a:cs typeface="+mn-cs"/>
              </a:rPr>
              <a:t>IoT</a:t>
            </a:r>
            <a:r>
              <a:rPr kumimoji="1" lang="ja-JP" altLang="en-US" sz="1200" kern="1200">
                <a:solidFill>
                  <a:schemeClr val="tx1"/>
                </a:solidFill>
                <a:effectLst/>
                <a:latin typeface="+mn-lt"/>
                <a:ea typeface="+mn-ea"/>
                <a:cs typeface="+mn-cs"/>
              </a:rPr>
              <a:t>機器に関連したサイバー攻撃関連の通信</a:t>
            </a:r>
          </a:p>
          <a:p>
            <a:endParaRPr kumimoji="1" lang="ja-JP" altLang="en-US" dirty="0"/>
          </a:p>
        </p:txBody>
      </p:sp>
      <p:sp>
        <p:nvSpPr>
          <p:cNvPr id="4" name="スライド番号プレースホルダー 3">
            <a:extLst>
              <a:ext uri="{FF2B5EF4-FFF2-40B4-BE49-F238E27FC236}">
                <a16:creationId xmlns:a16="http://schemas.microsoft.com/office/drawing/2014/main" id="{EEED8171-2EDE-E1F8-159D-28EF9361A8C3}"/>
              </a:ext>
            </a:extLst>
          </p:cNvPr>
          <p:cNvSpPr>
            <a:spLocks noGrp="1"/>
          </p:cNvSpPr>
          <p:nvPr>
            <p:ph type="sldNum" sz="quarter" idx="5"/>
          </p:nvPr>
        </p:nvSpPr>
        <p:spPr/>
        <p:txBody>
          <a:bodyPr/>
          <a:lstStyle/>
          <a:p>
            <a:fld id="{65E1ECFC-BF20-4261-92DE-6EDA6A25A41B}" type="slidenum">
              <a:rPr kumimoji="1" lang="ja-JP" altLang="en-US" smtClean="0"/>
              <a:t>2</a:t>
            </a:fld>
            <a:endParaRPr kumimoji="1" lang="ja-JP" altLang="en-US"/>
          </a:p>
        </p:txBody>
      </p:sp>
    </p:spTree>
    <p:extLst>
      <p:ext uri="{BB962C8B-B14F-4D97-AF65-F5344CB8AC3E}">
        <p14:creationId xmlns:p14="http://schemas.microsoft.com/office/powerpoint/2010/main" val="9069691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3</a:t>
            </a:fld>
            <a:endParaRPr kumimoji="1" lang="ja-JP" altLang="en-US"/>
          </a:p>
        </p:txBody>
      </p:sp>
    </p:spTree>
    <p:extLst>
      <p:ext uri="{BB962C8B-B14F-4D97-AF65-F5344CB8AC3E}">
        <p14:creationId xmlns:p14="http://schemas.microsoft.com/office/powerpoint/2010/main" val="2190092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4</a:t>
            </a:fld>
            <a:endParaRPr kumimoji="1" lang="ja-JP" altLang="en-US"/>
          </a:p>
        </p:txBody>
      </p:sp>
    </p:spTree>
    <p:extLst>
      <p:ext uri="{BB962C8B-B14F-4D97-AF65-F5344CB8AC3E}">
        <p14:creationId xmlns:p14="http://schemas.microsoft.com/office/powerpoint/2010/main" val="619660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5</a:t>
            </a:fld>
            <a:endParaRPr kumimoji="1" lang="ja-JP" altLang="en-US"/>
          </a:p>
        </p:txBody>
      </p:sp>
    </p:spTree>
    <p:extLst>
      <p:ext uri="{BB962C8B-B14F-4D97-AF65-F5344CB8AC3E}">
        <p14:creationId xmlns:p14="http://schemas.microsoft.com/office/powerpoint/2010/main" val="2202743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6</a:t>
            </a:fld>
            <a:endParaRPr kumimoji="1" lang="ja-JP" altLang="en-US"/>
          </a:p>
        </p:txBody>
      </p:sp>
    </p:spTree>
    <p:extLst>
      <p:ext uri="{BB962C8B-B14F-4D97-AF65-F5344CB8AC3E}">
        <p14:creationId xmlns:p14="http://schemas.microsoft.com/office/powerpoint/2010/main" val="799547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sz="1200" kern="1200">
                <a:solidFill>
                  <a:schemeClr val="tx1"/>
                </a:solidFill>
                <a:effectLst/>
                <a:latin typeface="+mn-lt"/>
                <a:ea typeface="+mn-ea"/>
                <a:cs typeface="+mn-cs"/>
              </a:rPr>
              <a:t>ハードウェアおよびセキュリティモニタを信頼できるものとし、脆弱性はないものとする</a:t>
            </a:r>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7</a:t>
            </a:fld>
            <a:endParaRPr kumimoji="1" lang="ja-JP" altLang="en-US"/>
          </a:p>
        </p:txBody>
      </p:sp>
    </p:spTree>
    <p:extLst>
      <p:ext uri="{BB962C8B-B14F-4D97-AF65-F5344CB8AC3E}">
        <p14:creationId xmlns:p14="http://schemas.microsoft.com/office/powerpoint/2010/main" val="2486563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システムが止まることもない</a:t>
            </a:r>
            <a:endParaRPr kumimoji="1" lang="en-US" altLang="ja-JP" dirty="0"/>
          </a:p>
          <a:p>
            <a:endParaRPr kumimoji="1" lang="en-US" altLang="ja-JP" dirty="0"/>
          </a:p>
          <a:p>
            <a:r>
              <a:rPr kumimoji="1" lang="en-US" altLang="ja-JP" dirty="0" err="1"/>
              <a:t>TrustZone</a:t>
            </a:r>
            <a:r>
              <a:rPr kumimoji="1" lang="ja-JP" altLang="en-US"/>
              <a:t>と違い他のアプリと同じ</a:t>
            </a:r>
            <a:r>
              <a:rPr kumimoji="1" lang="en-US" altLang="ja-JP" dirty="0"/>
              <a:t>OS</a:t>
            </a:r>
            <a:r>
              <a:rPr kumimoji="1" lang="ja-JP" altLang="en-US"/>
              <a:t>上で動作</a:t>
            </a:r>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8</a:t>
            </a:fld>
            <a:endParaRPr kumimoji="1" lang="ja-JP" altLang="en-US"/>
          </a:p>
        </p:txBody>
      </p:sp>
    </p:spTree>
    <p:extLst>
      <p:ext uri="{BB962C8B-B14F-4D97-AF65-F5344CB8AC3E}">
        <p14:creationId xmlns:p14="http://schemas.microsoft.com/office/powerpoint/2010/main" val="26982016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9</a:t>
            </a:fld>
            <a:endParaRPr kumimoji="1" lang="ja-JP" altLang="en-US"/>
          </a:p>
        </p:txBody>
      </p:sp>
    </p:spTree>
    <p:extLst>
      <p:ext uri="{BB962C8B-B14F-4D97-AF65-F5344CB8AC3E}">
        <p14:creationId xmlns:p14="http://schemas.microsoft.com/office/powerpoint/2010/main" val="18117570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11</a:t>
            </a:fld>
            <a:endParaRPr kumimoji="1" lang="ja-JP" altLang="en-US"/>
          </a:p>
        </p:txBody>
      </p:sp>
    </p:spTree>
    <p:extLst>
      <p:ext uri="{BB962C8B-B14F-4D97-AF65-F5344CB8AC3E}">
        <p14:creationId xmlns:p14="http://schemas.microsoft.com/office/powerpoint/2010/main" val="39837471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セキュリティモニタの肥大化を防げるか</a:t>
            </a:r>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13</a:t>
            </a:fld>
            <a:endParaRPr kumimoji="1" lang="ja-JP" altLang="en-US"/>
          </a:p>
        </p:txBody>
      </p:sp>
    </p:spTree>
    <p:extLst>
      <p:ext uri="{BB962C8B-B14F-4D97-AF65-F5344CB8AC3E}">
        <p14:creationId xmlns:p14="http://schemas.microsoft.com/office/powerpoint/2010/main" val="39236386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RISC-V</a:t>
            </a:r>
            <a:r>
              <a:rPr kumimoji="1" lang="ja-JP" altLang="en-US"/>
              <a:t>ではページテーブルのアドレスが</a:t>
            </a:r>
            <a:r>
              <a:rPr kumimoji="1" lang="en-US" altLang="ja-JP" dirty="0" err="1"/>
              <a:t>satp</a:t>
            </a:r>
            <a:r>
              <a:rPr kumimoji="1" lang="ja-JP" altLang="en-US"/>
              <a:t>レジスタに入っている</a:t>
            </a:r>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15</a:t>
            </a:fld>
            <a:endParaRPr kumimoji="1" lang="ja-JP" altLang="en-US"/>
          </a:p>
        </p:txBody>
      </p:sp>
    </p:spTree>
    <p:extLst>
      <p:ext uri="{BB962C8B-B14F-4D97-AF65-F5344CB8AC3E}">
        <p14:creationId xmlns:p14="http://schemas.microsoft.com/office/powerpoint/2010/main" val="32976703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16</a:t>
            </a:fld>
            <a:endParaRPr kumimoji="1" lang="ja-JP" altLang="en-US"/>
          </a:p>
        </p:txBody>
      </p:sp>
    </p:spTree>
    <p:extLst>
      <p:ext uri="{BB962C8B-B14F-4D97-AF65-F5344CB8AC3E}">
        <p14:creationId xmlns:p14="http://schemas.microsoft.com/office/powerpoint/2010/main" val="22839781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sz="1200" kern="1200">
                <a:solidFill>
                  <a:schemeClr val="tx1"/>
                </a:solidFill>
                <a:effectLst/>
                <a:latin typeface="+mn-lt"/>
                <a:ea typeface="+mn-ea"/>
                <a:cs typeface="+mn-cs"/>
              </a:rPr>
              <a:t>カーネルのメモリから情報を集めるコード</a:t>
            </a:r>
            <a:endParaRPr kumimoji="1" lang="en" altLang="ja-JP" sz="1200" kern="1200" dirty="0">
              <a:solidFill>
                <a:schemeClr val="tx1"/>
              </a:solidFill>
              <a:effectLst/>
              <a:latin typeface="+mn-lt"/>
              <a:ea typeface="+mn-ea"/>
              <a:cs typeface="+mn-cs"/>
            </a:endParaRPr>
          </a:p>
          <a:p>
            <a:endParaRPr kumimoji="1" lang="en" altLang="ja-JP" sz="1200" kern="1200" dirty="0">
              <a:solidFill>
                <a:schemeClr val="tx1"/>
              </a:solidFill>
              <a:effectLst/>
              <a:latin typeface="+mn-lt"/>
              <a:ea typeface="+mn-ea"/>
              <a:cs typeface="+mn-cs"/>
            </a:endParaRPr>
          </a:p>
          <a:p>
            <a:r>
              <a:rPr kumimoji="1" lang="en" altLang="ja-JP" sz="1200" kern="1200" dirty="0">
                <a:solidFill>
                  <a:schemeClr val="tx1"/>
                </a:solidFill>
                <a:effectLst/>
                <a:latin typeface="+mn-lt"/>
                <a:ea typeface="+mn-ea"/>
                <a:cs typeface="+mn-cs"/>
              </a:rPr>
              <a:t>CPU</a:t>
            </a:r>
            <a:r>
              <a:rPr kumimoji="1" lang="ja-JP" altLang="en-US" sz="1200" kern="1200">
                <a:solidFill>
                  <a:schemeClr val="tx1"/>
                </a:solidFill>
                <a:effectLst/>
                <a:latin typeface="+mn-lt"/>
                <a:ea typeface="+mn-ea"/>
                <a:cs typeface="+mn-cs"/>
              </a:rPr>
              <a:t>ごとの統計情報を取得するプログラム</a:t>
            </a:r>
            <a:endParaRPr kumimoji="1" lang="en-US" altLang="ja-JP" sz="1200" kern="1200" dirty="0">
              <a:solidFill>
                <a:schemeClr val="tx1"/>
              </a:solidFill>
              <a:effectLst/>
              <a:latin typeface="+mn-lt"/>
              <a:ea typeface="+mn-ea"/>
              <a:cs typeface="+mn-cs"/>
            </a:endParaRPr>
          </a:p>
          <a:p>
            <a:r>
              <a:rPr kumimoji="1" lang="en" altLang="ja-JP" sz="1200" kern="1200" dirty="0" err="1">
                <a:solidFill>
                  <a:schemeClr val="tx1"/>
                </a:solidFill>
                <a:effectLst/>
                <a:latin typeface="+mn-lt"/>
                <a:ea typeface="+mn-ea"/>
                <a:cs typeface="+mn-cs"/>
              </a:rPr>
              <a:t>for_each_online_cpu</a:t>
            </a:r>
            <a:r>
              <a:rPr kumimoji="1" lang="ja-JP" altLang="en-US" sz="1200" kern="1200">
                <a:solidFill>
                  <a:schemeClr val="tx1"/>
                </a:solidFill>
                <a:effectLst/>
                <a:latin typeface="+mn-lt"/>
                <a:ea typeface="+mn-ea"/>
                <a:cs typeface="+mn-cs"/>
              </a:rPr>
              <a:t>：マクロ</a:t>
            </a:r>
            <a:endParaRPr kumimoji="1" lang="en" altLang="ja-JP" sz="1200" kern="1200" dirty="0">
              <a:solidFill>
                <a:schemeClr val="tx1"/>
              </a:solidFill>
              <a:effectLst/>
              <a:latin typeface="+mn-lt"/>
              <a:ea typeface="+mn-ea"/>
              <a:cs typeface="+mn-cs"/>
            </a:endParaRPr>
          </a:p>
          <a:p>
            <a:r>
              <a:rPr kumimoji="1" lang="en" altLang="ja-JP" sz="1200" kern="1200" dirty="0" err="1">
                <a:solidFill>
                  <a:schemeClr val="tx1"/>
                </a:solidFill>
                <a:effectLst/>
                <a:latin typeface="+mn-lt"/>
                <a:ea typeface="+mn-ea"/>
                <a:cs typeface="+mn-cs"/>
              </a:rPr>
              <a:t>kernel_cpustat</a:t>
            </a:r>
            <a:r>
              <a:rPr kumimoji="1" lang="ja-JP" altLang="en-US" sz="1200" kern="1200">
                <a:solidFill>
                  <a:schemeClr val="tx1"/>
                </a:solidFill>
                <a:effectLst/>
                <a:latin typeface="+mn-lt"/>
                <a:ea typeface="+mn-ea"/>
                <a:cs typeface="+mn-cs"/>
              </a:rPr>
              <a:t>：構造体</a:t>
            </a:r>
          </a:p>
          <a:p>
            <a:endParaRPr kumimoji="1" lang="ja-JP" altLang="en-US"/>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17</a:t>
            </a:fld>
            <a:endParaRPr kumimoji="1" lang="ja-JP" altLang="en-US"/>
          </a:p>
        </p:txBody>
      </p:sp>
    </p:spTree>
    <p:extLst>
      <p:ext uri="{BB962C8B-B14F-4D97-AF65-F5344CB8AC3E}">
        <p14:creationId xmlns:p14="http://schemas.microsoft.com/office/powerpoint/2010/main" val="42473104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18</a:t>
            </a:fld>
            <a:endParaRPr kumimoji="1" lang="ja-JP" altLang="en-US"/>
          </a:p>
        </p:txBody>
      </p:sp>
    </p:spTree>
    <p:extLst>
      <p:ext uri="{BB962C8B-B14F-4D97-AF65-F5344CB8AC3E}">
        <p14:creationId xmlns:p14="http://schemas.microsoft.com/office/powerpoint/2010/main" val="16522725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err="1"/>
              <a:t>umask</a:t>
            </a:r>
            <a:r>
              <a:rPr kumimoji="1" lang="ja-JP" altLang="en-US"/>
              <a:t>：パーミッション</a:t>
            </a:r>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19</a:t>
            </a:fld>
            <a:endParaRPr kumimoji="1" lang="ja-JP" altLang="en-US"/>
          </a:p>
        </p:txBody>
      </p:sp>
    </p:spTree>
    <p:extLst>
      <p:ext uri="{BB962C8B-B14F-4D97-AF65-F5344CB8AC3E}">
        <p14:creationId xmlns:p14="http://schemas.microsoft.com/office/powerpoint/2010/main" val="41124287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2471D-63AA-4FE6-8EAD-A3E548E5CA99}"/>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DF4F5386-6693-9120-0773-76BECBF03353}"/>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10C88ED1-9D2C-88CD-3A52-2495EE18B5E3}"/>
              </a:ext>
            </a:extLst>
          </p:cNvPr>
          <p:cNvSpPr>
            <a:spLocks noGrp="1"/>
          </p:cNvSpPr>
          <p:nvPr>
            <p:ph type="body" idx="1"/>
          </p:nvPr>
        </p:nvSpPr>
        <p:spPr/>
        <p:txBody>
          <a:bodyPr/>
          <a:lstStyle/>
          <a:p>
            <a:r>
              <a:rPr kumimoji="1" lang="ja-JP" altLang="en-US"/>
              <a:t>結果を抜粋してグラフにしたものを示す、アドレス変換の回数も</a:t>
            </a:r>
            <a:endParaRPr kumimoji="1" lang="en-US" altLang="ja-JP" dirty="0"/>
          </a:p>
          <a:p>
            <a:r>
              <a:rPr kumimoji="1" lang="en-US" altLang="ja-JP" dirty="0"/>
              <a:t>PID</a:t>
            </a:r>
            <a:r>
              <a:rPr kumimoji="1" lang="ja-JP" altLang="en-US"/>
              <a:t>の説明</a:t>
            </a:r>
            <a:endParaRPr kumimoji="1" lang="en-US" altLang="ja-JP" dirty="0"/>
          </a:p>
          <a:p>
            <a:endParaRPr kumimoji="1" lang="en-US" altLang="ja-JP" dirty="0"/>
          </a:p>
          <a:p>
            <a:r>
              <a:rPr kumimoji="1" lang="ja-JP" altLang="en-US"/>
              <a:t>カーネルスレッドも含んだプロセスの数は</a:t>
            </a:r>
            <a:r>
              <a:rPr kumimoji="1" lang="en-US" altLang="ja-JP" dirty="0"/>
              <a:t>63</a:t>
            </a:r>
            <a:r>
              <a:rPr kumimoji="1" lang="ja-JP" altLang="en-US"/>
              <a:t>個</a:t>
            </a:r>
            <a:endParaRPr kumimoji="1" lang="en-US" altLang="ja-JP" dirty="0"/>
          </a:p>
          <a:p>
            <a:endParaRPr kumimoji="1" lang="en-US" altLang="ja-JP" dirty="0"/>
          </a:p>
          <a:p>
            <a:r>
              <a:rPr kumimoji="1" lang="ja-JP" altLang="en-US"/>
              <a:t>取得する情報が少ない</a:t>
            </a:r>
          </a:p>
        </p:txBody>
      </p:sp>
      <p:sp>
        <p:nvSpPr>
          <p:cNvPr id="4" name="スライド番号プレースホルダー 3">
            <a:extLst>
              <a:ext uri="{FF2B5EF4-FFF2-40B4-BE49-F238E27FC236}">
                <a16:creationId xmlns:a16="http://schemas.microsoft.com/office/drawing/2014/main" id="{DF97AE0F-3A62-52B2-2CBC-80AE1C694B57}"/>
              </a:ext>
            </a:extLst>
          </p:cNvPr>
          <p:cNvSpPr>
            <a:spLocks noGrp="1"/>
          </p:cNvSpPr>
          <p:nvPr>
            <p:ph type="sldNum" sz="quarter" idx="5"/>
          </p:nvPr>
        </p:nvSpPr>
        <p:spPr/>
        <p:txBody>
          <a:bodyPr/>
          <a:lstStyle/>
          <a:p>
            <a:fld id="{65E1ECFC-BF20-4261-92DE-6EDA6A25A41B}" type="slidenum">
              <a:rPr kumimoji="1" lang="ja-JP" altLang="en-US" smtClean="0"/>
              <a:t>20</a:t>
            </a:fld>
            <a:endParaRPr kumimoji="1" lang="ja-JP" altLang="en-US"/>
          </a:p>
        </p:txBody>
      </p:sp>
    </p:spTree>
    <p:extLst>
      <p:ext uri="{BB962C8B-B14F-4D97-AF65-F5344CB8AC3E}">
        <p14:creationId xmlns:p14="http://schemas.microsoft.com/office/powerpoint/2010/main" val="7482014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50</a:t>
            </a:r>
            <a:r>
              <a:rPr kumimoji="1" lang="ja-JP" altLang="en-US"/>
              <a:t>ミリ秒間隔：</a:t>
            </a:r>
            <a:r>
              <a:rPr kumimoji="1" lang="en-US" altLang="ja-JP" dirty="0"/>
              <a:t>19%</a:t>
            </a:r>
            <a:endParaRPr kumimoji="1" lang="ja-JP" altLang="en-US"/>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21</a:t>
            </a:fld>
            <a:endParaRPr kumimoji="1" lang="ja-JP" altLang="en-US"/>
          </a:p>
        </p:txBody>
      </p:sp>
    </p:spTree>
    <p:extLst>
      <p:ext uri="{BB962C8B-B14F-4D97-AF65-F5344CB8AC3E}">
        <p14:creationId xmlns:p14="http://schemas.microsoft.com/office/powerpoint/2010/main" val="6660724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err="1"/>
              <a:t>SSdetector</a:t>
            </a:r>
            <a:r>
              <a:rPr kumimoji="1" lang="ja-JP" altLang="en-US"/>
              <a:t>との違い：</a:t>
            </a:r>
            <a:r>
              <a:rPr kumimoji="1" lang="en-US" altLang="ja-JP" dirty="0"/>
              <a:t>SM</a:t>
            </a:r>
            <a:r>
              <a:rPr kumimoji="1" lang="ja-JP" altLang="en-US"/>
              <a:t>がエンクレイヴの動作を確認</a:t>
            </a:r>
            <a:endParaRPr kumimoji="1" lang="en-US" altLang="ja-JP" dirty="0"/>
          </a:p>
          <a:p>
            <a:r>
              <a:rPr kumimoji="1" lang="en-US" altLang="ja-JP" dirty="0"/>
              <a:t>ITZ</a:t>
            </a:r>
            <a:r>
              <a:rPr kumimoji="1" lang="ja-JP" altLang="en-US"/>
              <a:t>との違い：ランタイムが動作</a:t>
            </a:r>
            <a:endParaRPr kumimoji="1" lang="en-US" altLang="ja-JP" dirty="0"/>
          </a:p>
          <a:p>
            <a:endParaRPr kumimoji="1" lang="en-US" altLang="ja-JP" dirty="0"/>
          </a:p>
          <a:p>
            <a:r>
              <a:rPr kumimoji="1" lang="en-US" altLang="ja-JP" dirty="0" err="1"/>
              <a:t>LibVMI</a:t>
            </a:r>
            <a:r>
              <a:rPr kumimoji="1" lang="ja-JP" altLang="en-US"/>
              <a:t>：</a:t>
            </a:r>
            <a:r>
              <a:rPr kumimoji="1" lang="en-US" altLang="ja-JP" dirty="0"/>
              <a:t>VM</a:t>
            </a:r>
            <a:r>
              <a:rPr kumimoji="1" lang="ja-JP" altLang="en-US"/>
              <a:t>監視ライブラリ</a:t>
            </a:r>
          </a:p>
        </p:txBody>
      </p:sp>
      <p:sp>
        <p:nvSpPr>
          <p:cNvPr id="4" name="スライド番号プレースホルダー 3"/>
          <p:cNvSpPr>
            <a:spLocks noGrp="1"/>
          </p:cNvSpPr>
          <p:nvPr>
            <p:ph type="sldNum" sz="quarter" idx="5"/>
          </p:nvPr>
        </p:nvSpPr>
        <p:spPr/>
        <p:txBody>
          <a:bodyPr/>
          <a:lstStyle/>
          <a:p>
            <a:fld id="{65E1ECFC-BF20-4261-92DE-6EDA6A25A41B}" type="slidenum">
              <a:rPr kumimoji="1" lang="ja-JP" altLang="en-US" smtClean="0"/>
              <a:t>22</a:t>
            </a:fld>
            <a:endParaRPr kumimoji="1" lang="ja-JP" altLang="en-US"/>
          </a:p>
        </p:txBody>
      </p:sp>
    </p:spTree>
    <p:extLst>
      <p:ext uri="{BB962C8B-B14F-4D97-AF65-F5344CB8AC3E}">
        <p14:creationId xmlns:p14="http://schemas.microsoft.com/office/powerpoint/2010/main" val="3188766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F4A3654-E3C8-E362-3454-3D4504C6CA68}"/>
              </a:ext>
            </a:extLst>
          </p:cNvPr>
          <p:cNvSpPr>
            <a:spLocks noGrp="1"/>
          </p:cNvSpPr>
          <p:nvPr>
            <p:ph type="ctrTitle"/>
          </p:nvPr>
        </p:nvSpPr>
        <p:spPr>
          <a:xfrm>
            <a:off x="1524000" y="1122363"/>
            <a:ext cx="9144000" cy="2387600"/>
          </a:xfrm>
        </p:spPr>
        <p:txBody>
          <a:bodyPr anchor="b">
            <a:normAutofit/>
          </a:bodyPr>
          <a:lstStyle>
            <a:lvl1pPr algn="ctr">
              <a:defRPr sz="5400" b="0"/>
            </a:lvl1pPr>
          </a:lstStyle>
          <a:p>
            <a:r>
              <a:rPr kumimoji="1" lang="ja-JP" altLang="en-US"/>
              <a:t>マスター タイトルの書式設定</a:t>
            </a:r>
          </a:p>
        </p:txBody>
      </p:sp>
      <p:sp>
        <p:nvSpPr>
          <p:cNvPr id="3" name="字幕 2">
            <a:extLst>
              <a:ext uri="{FF2B5EF4-FFF2-40B4-BE49-F238E27FC236}">
                <a16:creationId xmlns:a16="http://schemas.microsoft.com/office/drawing/2014/main" id="{A7ACF41F-FC54-D1E4-0ADA-32B93905E847}"/>
              </a:ext>
            </a:extLst>
          </p:cNvPr>
          <p:cNvSpPr>
            <a:spLocks noGrp="1"/>
          </p:cNvSpPr>
          <p:nvPr>
            <p:ph type="subTitle" idx="1"/>
          </p:nvPr>
        </p:nvSpPr>
        <p:spPr>
          <a:xfrm>
            <a:off x="1524000" y="3602038"/>
            <a:ext cx="9144000" cy="1655762"/>
          </a:xfrm>
        </p:spPr>
        <p:txBody>
          <a:bodyPr anchor="t"/>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E09916DF-F445-BA1F-4181-7E6F13F911B9}"/>
              </a:ext>
            </a:extLst>
          </p:cNvPr>
          <p:cNvSpPr>
            <a:spLocks noGrp="1"/>
          </p:cNvSpPr>
          <p:nvPr>
            <p:ph type="dt" sz="half" idx="10"/>
          </p:nvPr>
        </p:nvSpPr>
        <p:spPr/>
        <p:txBody>
          <a:bodyPr/>
          <a:lstStyle/>
          <a:p>
            <a:fld id="{9D897999-8B39-41EB-A125-4C15210023A1}" type="datetime1">
              <a:rPr kumimoji="1" lang="ja-JP" altLang="en-US" smtClean="0"/>
              <a:t>2025/5/21</a:t>
            </a:fld>
            <a:endParaRPr kumimoji="1" lang="ja-JP" altLang="en-US"/>
          </a:p>
        </p:txBody>
      </p:sp>
      <p:sp>
        <p:nvSpPr>
          <p:cNvPr id="5" name="フッター プレースホルダー 4">
            <a:extLst>
              <a:ext uri="{FF2B5EF4-FFF2-40B4-BE49-F238E27FC236}">
                <a16:creationId xmlns:a16="http://schemas.microsoft.com/office/drawing/2014/main" id="{DDDCFED1-A522-6207-D4CB-2029E914DC7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E42274A4-EB91-BAAA-6F44-B2B5A1855553}"/>
              </a:ext>
            </a:extLst>
          </p:cNvPr>
          <p:cNvSpPr>
            <a:spLocks noGrp="1"/>
          </p:cNvSpPr>
          <p:nvPr>
            <p:ph type="sldNum" sz="quarter" idx="12"/>
          </p:nvPr>
        </p:nvSpPr>
        <p:spPr/>
        <p:txBody>
          <a:bodyPr/>
          <a:lstStyle>
            <a:lvl1pPr>
              <a:defRPr>
                <a:solidFill>
                  <a:schemeClr val="bg1"/>
                </a:solidFill>
              </a:defRPr>
            </a:lvl1pPr>
          </a:lstStyle>
          <a:p>
            <a:fld id="{F0EA15DB-5BBC-4252-B2FC-64AEF2568759}" type="slidenum">
              <a:rPr lang="ja-JP" altLang="en-US" smtClean="0"/>
              <a:pPr/>
              <a:t>‹#›</a:t>
            </a:fld>
            <a:endParaRPr lang="ja-JP" altLang="en-US"/>
          </a:p>
        </p:txBody>
      </p:sp>
    </p:spTree>
    <p:extLst>
      <p:ext uri="{BB962C8B-B14F-4D97-AF65-F5344CB8AC3E}">
        <p14:creationId xmlns:p14="http://schemas.microsoft.com/office/powerpoint/2010/main" val="3995950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46D0782-2768-914C-09A8-6E0437391F37}"/>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5346B8C7-A66E-6486-F769-5D2A3C91ACF1}"/>
              </a:ext>
            </a:extLst>
          </p:cNvPr>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3929FD6A-4254-E781-0433-D2EE1B3747D3}"/>
              </a:ext>
            </a:extLst>
          </p:cNvPr>
          <p:cNvSpPr>
            <a:spLocks noGrp="1"/>
          </p:cNvSpPr>
          <p:nvPr>
            <p:ph type="dt" sz="half" idx="10"/>
          </p:nvPr>
        </p:nvSpPr>
        <p:spPr/>
        <p:txBody>
          <a:bodyPr/>
          <a:lstStyle/>
          <a:p>
            <a:fld id="{2A3258EC-E7EC-4EE4-AAA3-77AA7EFFBAB0}" type="datetime1">
              <a:rPr kumimoji="1" lang="ja-JP" altLang="en-US" smtClean="0"/>
              <a:t>2025/5/21</a:t>
            </a:fld>
            <a:endParaRPr kumimoji="1" lang="ja-JP" altLang="en-US"/>
          </a:p>
        </p:txBody>
      </p:sp>
      <p:sp>
        <p:nvSpPr>
          <p:cNvPr id="5" name="フッター プレースホルダー 4">
            <a:extLst>
              <a:ext uri="{FF2B5EF4-FFF2-40B4-BE49-F238E27FC236}">
                <a16:creationId xmlns:a16="http://schemas.microsoft.com/office/drawing/2014/main" id="{C955CA00-622D-14C5-8733-FB462DCD01D5}"/>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2A55BFE3-AB60-8223-5E1A-FA6F0F08423C}"/>
              </a:ext>
            </a:extLst>
          </p:cNvPr>
          <p:cNvSpPr>
            <a:spLocks noGrp="1"/>
          </p:cNvSpPr>
          <p:nvPr>
            <p:ph type="sldNum" sz="quarter" idx="12"/>
          </p:nvPr>
        </p:nvSpPr>
        <p:spPr/>
        <p:txBody>
          <a:bodyPr/>
          <a:lstStyle/>
          <a:p>
            <a:fld id="{F0EA15DB-5BBC-4252-B2FC-64AEF2568759}" type="slidenum">
              <a:rPr kumimoji="1" lang="ja-JP" altLang="en-US" smtClean="0"/>
              <a:t>‹#›</a:t>
            </a:fld>
            <a:endParaRPr kumimoji="1" lang="ja-JP" altLang="en-US"/>
          </a:p>
        </p:txBody>
      </p:sp>
      <p:cxnSp>
        <p:nvCxnSpPr>
          <p:cNvPr id="7" name="直線コネクタ 6">
            <a:extLst>
              <a:ext uri="{FF2B5EF4-FFF2-40B4-BE49-F238E27FC236}">
                <a16:creationId xmlns:a16="http://schemas.microsoft.com/office/drawing/2014/main" id="{9949E65D-CEE9-D103-3D9F-79FFF0CD7F42}"/>
              </a:ext>
            </a:extLst>
          </p:cNvPr>
          <p:cNvCxnSpPr>
            <a:cxnSpLocks/>
          </p:cNvCxnSpPr>
          <p:nvPr userDrawn="1"/>
        </p:nvCxnSpPr>
        <p:spPr>
          <a:xfrm>
            <a:off x="426346" y="1161359"/>
            <a:ext cx="11309388" cy="0"/>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2934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36E651B-988A-D45F-5575-FC440E034E54}"/>
              </a:ext>
            </a:extLst>
          </p:cNvPr>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7A3B0739-ED4B-CC67-6C21-F234DBCDA26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E520CBAA-C8C9-8663-49EC-0D750147295D}"/>
              </a:ext>
            </a:extLst>
          </p:cNvPr>
          <p:cNvSpPr>
            <a:spLocks noGrp="1"/>
          </p:cNvSpPr>
          <p:nvPr>
            <p:ph type="dt" sz="half" idx="10"/>
          </p:nvPr>
        </p:nvSpPr>
        <p:spPr/>
        <p:txBody>
          <a:bodyPr/>
          <a:lstStyle/>
          <a:p>
            <a:fld id="{616D2854-592B-46FF-978D-CE87B6407479}" type="datetime1">
              <a:rPr kumimoji="1" lang="ja-JP" altLang="en-US" smtClean="0"/>
              <a:t>2025/5/21</a:t>
            </a:fld>
            <a:endParaRPr kumimoji="1" lang="ja-JP" altLang="en-US"/>
          </a:p>
        </p:txBody>
      </p:sp>
      <p:sp>
        <p:nvSpPr>
          <p:cNvPr id="5" name="フッター プレースホルダー 4">
            <a:extLst>
              <a:ext uri="{FF2B5EF4-FFF2-40B4-BE49-F238E27FC236}">
                <a16:creationId xmlns:a16="http://schemas.microsoft.com/office/drawing/2014/main" id="{E8937700-821A-281F-606C-0242BEE96D71}"/>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EC40BB5D-617A-29DF-E95E-93EB115185D7}"/>
              </a:ext>
            </a:extLst>
          </p:cNvPr>
          <p:cNvSpPr>
            <a:spLocks noGrp="1"/>
          </p:cNvSpPr>
          <p:nvPr>
            <p:ph type="sldNum" sz="quarter" idx="12"/>
          </p:nvPr>
        </p:nvSpPr>
        <p:spPr/>
        <p:txBody>
          <a:bodyPr/>
          <a:lstStyle/>
          <a:p>
            <a:fld id="{F0EA15DB-5BBC-4252-B2FC-64AEF2568759}" type="slidenum">
              <a:rPr kumimoji="1" lang="ja-JP" altLang="en-US" smtClean="0"/>
              <a:t>‹#›</a:t>
            </a:fld>
            <a:endParaRPr kumimoji="1" lang="ja-JP" altLang="en-US"/>
          </a:p>
        </p:txBody>
      </p:sp>
    </p:spTree>
    <p:extLst>
      <p:ext uri="{BB962C8B-B14F-4D97-AF65-F5344CB8AC3E}">
        <p14:creationId xmlns:p14="http://schemas.microsoft.com/office/powerpoint/2010/main" val="3689753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961EBC8-77CA-EE89-38E1-DA46754256B8}"/>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97D96738-36B3-F517-5CA3-1C43CBEBED2D}"/>
              </a:ext>
            </a:extLst>
          </p:cNvPr>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F0576200-7C98-521B-5239-4FEA37400D83}"/>
              </a:ext>
            </a:extLst>
          </p:cNvPr>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40ED8BEC-28D1-C5AB-AE0A-19DCBA3E92A0}"/>
              </a:ext>
            </a:extLst>
          </p:cNvPr>
          <p:cNvSpPr>
            <a:spLocks noGrp="1"/>
          </p:cNvSpPr>
          <p:nvPr>
            <p:ph type="dt" sz="half" idx="10"/>
          </p:nvPr>
        </p:nvSpPr>
        <p:spPr/>
        <p:txBody>
          <a:bodyPr/>
          <a:lstStyle/>
          <a:p>
            <a:fld id="{6427CA66-A6B0-4AC3-837D-4E78B5713AEC}" type="datetime1">
              <a:rPr kumimoji="1" lang="ja-JP" altLang="en-US" smtClean="0"/>
              <a:t>2025/5/21</a:t>
            </a:fld>
            <a:endParaRPr kumimoji="1" lang="ja-JP" altLang="en-US"/>
          </a:p>
        </p:txBody>
      </p:sp>
      <p:sp>
        <p:nvSpPr>
          <p:cNvPr id="6" name="フッター プレースホルダー 5">
            <a:extLst>
              <a:ext uri="{FF2B5EF4-FFF2-40B4-BE49-F238E27FC236}">
                <a16:creationId xmlns:a16="http://schemas.microsoft.com/office/drawing/2014/main" id="{0366AA01-C7D0-1901-0116-EC60D0DD57AF}"/>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A9124BD8-D695-81DA-5F93-CDA677E203E7}"/>
              </a:ext>
            </a:extLst>
          </p:cNvPr>
          <p:cNvSpPr>
            <a:spLocks noGrp="1"/>
          </p:cNvSpPr>
          <p:nvPr>
            <p:ph type="sldNum" sz="quarter" idx="12"/>
          </p:nvPr>
        </p:nvSpPr>
        <p:spPr/>
        <p:txBody>
          <a:bodyPr/>
          <a:lstStyle/>
          <a:p>
            <a:fld id="{F0EA15DB-5BBC-4252-B2FC-64AEF2568759}" type="slidenum">
              <a:rPr kumimoji="1" lang="ja-JP" altLang="en-US" smtClean="0"/>
              <a:t>‹#›</a:t>
            </a:fld>
            <a:endParaRPr kumimoji="1" lang="ja-JP" altLang="en-US"/>
          </a:p>
        </p:txBody>
      </p:sp>
    </p:spTree>
    <p:extLst>
      <p:ext uri="{BB962C8B-B14F-4D97-AF65-F5344CB8AC3E}">
        <p14:creationId xmlns:p14="http://schemas.microsoft.com/office/powerpoint/2010/main" val="304346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A2B939B-B92A-AB18-D5AA-C89849FC8AA0}"/>
              </a:ext>
            </a:extLst>
          </p:cNvPr>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09E59C27-59AA-6BC2-D950-2CD900AD78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2D81D8D3-548A-B903-7B5B-99C1F5DB1E88}"/>
              </a:ext>
            </a:extLst>
          </p:cNvPr>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83CD99BF-9651-CAB2-9029-2ADD22D46F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E26FC504-027C-94FB-0331-2B559503BC5B}"/>
              </a:ext>
            </a:extLst>
          </p:cNvPr>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D7FA8F2D-B84D-7DD9-C6AF-60721B87B671}"/>
              </a:ext>
            </a:extLst>
          </p:cNvPr>
          <p:cNvSpPr>
            <a:spLocks noGrp="1"/>
          </p:cNvSpPr>
          <p:nvPr>
            <p:ph type="dt" sz="half" idx="10"/>
          </p:nvPr>
        </p:nvSpPr>
        <p:spPr/>
        <p:txBody>
          <a:bodyPr/>
          <a:lstStyle/>
          <a:p>
            <a:fld id="{AC9AF19B-6660-4455-BFD5-FC908A48A9F2}" type="datetime1">
              <a:rPr kumimoji="1" lang="ja-JP" altLang="en-US" smtClean="0"/>
              <a:t>2025/5/21</a:t>
            </a:fld>
            <a:endParaRPr kumimoji="1" lang="ja-JP" altLang="en-US"/>
          </a:p>
        </p:txBody>
      </p:sp>
      <p:sp>
        <p:nvSpPr>
          <p:cNvPr id="8" name="フッター プレースホルダー 7">
            <a:extLst>
              <a:ext uri="{FF2B5EF4-FFF2-40B4-BE49-F238E27FC236}">
                <a16:creationId xmlns:a16="http://schemas.microsoft.com/office/drawing/2014/main" id="{B064AFBF-3462-6759-5873-B455DB8F0146}"/>
              </a:ext>
            </a:extLst>
          </p:cNvPr>
          <p:cNvSpPr>
            <a:spLocks noGrp="1"/>
          </p:cNvSpPr>
          <p:nvPr>
            <p:ph type="ftr" sz="quarter" idx="11"/>
          </p:nvPr>
        </p:nvSpPr>
        <p:spPr/>
        <p:txBody>
          <a:bodyPr/>
          <a:lstStyle/>
          <a:p>
            <a:endParaRPr kumimoji="1" lang="ja-JP" altLang="en-US"/>
          </a:p>
        </p:txBody>
      </p:sp>
      <p:sp>
        <p:nvSpPr>
          <p:cNvPr id="9" name="スライド番号プレースホルダー 8">
            <a:extLst>
              <a:ext uri="{FF2B5EF4-FFF2-40B4-BE49-F238E27FC236}">
                <a16:creationId xmlns:a16="http://schemas.microsoft.com/office/drawing/2014/main" id="{55839720-DF21-F99D-36F6-887C0A1AC912}"/>
              </a:ext>
            </a:extLst>
          </p:cNvPr>
          <p:cNvSpPr>
            <a:spLocks noGrp="1"/>
          </p:cNvSpPr>
          <p:nvPr>
            <p:ph type="sldNum" sz="quarter" idx="12"/>
          </p:nvPr>
        </p:nvSpPr>
        <p:spPr/>
        <p:txBody>
          <a:bodyPr/>
          <a:lstStyle/>
          <a:p>
            <a:fld id="{F0EA15DB-5BBC-4252-B2FC-64AEF2568759}" type="slidenum">
              <a:rPr kumimoji="1" lang="ja-JP" altLang="en-US" smtClean="0"/>
              <a:t>‹#›</a:t>
            </a:fld>
            <a:endParaRPr kumimoji="1" lang="ja-JP" altLang="en-US"/>
          </a:p>
        </p:txBody>
      </p:sp>
    </p:spTree>
    <p:extLst>
      <p:ext uri="{BB962C8B-B14F-4D97-AF65-F5344CB8AC3E}">
        <p14:creationId xmlns:p14="http://schemas.microsoft.com/office/powerpoint/2010/main" val="2535151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360634C-ADC4-9C68-F7AE-7568610B155C}"/>
              </a:ext>
            </a:extLst>
          </p:cNvPr>
          <p:cNvSpPr>
            <a:spLocks noGrp="1"/>
          </p:cNvSpPr>
          <p:nvPr>
            <p:ph type="title"/>
          </p:nvPr>
        </p:nvSpPr>
        <p:spPr/>
        <p:txBody>
          <a:body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0A34EA71-860A-2A87-F3D1-2B0E873665A2}"/>
              </a:ext>
            </a:extLst>
          </p:cNvPr>
          <p:cNvSpPr>
            <a:spLocks noGrp="1"/>
          </p:cNvSpPr>
          <p:nvPr>
            <p:ph type="dt" sz="half" idx="10"/>
          </p:nvPr>
        </p:nvSpPr>
        <p:spPr/>
        <p:txBody>
          <a:bodyPr/>
          <a:lstStyle/>
          <a:p>
            <a:fld id="{E0A69B42-59BB-464C-8C6C-8A99063AE43E}" type="datetime1">
              <a:rPr kumimoji="1" lang="ja-JP" altLang="en-US" smtClean="0"/>
              <a:t>2025/5/21</a:t>
            </a:fld>
            <a:endParaRPr kumimoji="1" lang="ja-JP" altLang="en-US"/>
          </a:p>
        </p:txBody>
      </p:sp>
      <p:sp>
        <p:nvSpPr>
          <p:cNvPr id="4" name="フッター プレースホルダー 3">
            <a:extLst>
              <a:ext uri="{FF2B5EF4-FFF2-40B4-BE49-F238E27FC236}">
                <a16:creationId xmlns:a16="http://schemas.microsoft.com/office/drawing/2014/main" id="{B78B6220-1CD8-87AB-530F-075951B9B9E4}"/>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8D55DD12-EDC0-B9E3-0244-62E97A999E5F}"/>
              </a:ext>
            </a:extLst>
          </p:cNvPr>
          <p:cNvSpPr>
            <a:spLocks noGrp="1"/>
          </p:cNvSpPr>
          <p:nvPr>
            <p:ph type="sldNum" sz="quarter" idx="12"/>
          </p:nvPr>
        </p:nvSpPr>
        <p:spPr/>
        <p:txBody>
          <a:bodyPr/>
          <a:lstStyle/>
          <a:p>
            <a:fld id="{F0EA15DB-5BBC-4252-B2FC-64AEF2568759}" type="slidenum">
              <a:rPr kumimoji="1" lang="ja-JP" altLang="en-US" smtClean="0"/>
              <a:t>‹#›</a:t>
            </a:fld>
            <a:endParaRPr kumimoji="1" lang="ja-JP" altLang="en-US"/>
          </a:p>
        </p:txBody>
      </p:sp>
    </p:spTree>
    <p:extLst>
      <p:ext uri="{BB962C8B-B14F-4D97-AF65-F5344CB8AC3E}">
        <p14:creationId xmlns:p14="http://schemas.microsoft.com/office/powerpoint/2010/main" val="1908290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B311BCFF-896D-8EC1-58C5-8907D4506472}"/>
              </a:ext>
            </a:extLst>
          </p:cNvPr>
          <p:cNvSpPr>
            <a:spLocks noGrp="1"/>
          </p:cNvSpPr>
          <p:nvPr>
            <p:ph type="dt" sz="half" idx="10"/>
          </p:nvPr>
        </p:nvSpPr>
        <p:spPr/>
        <p:txBody>
          <a:bodyPr/>
          <a:lstStyle/>
          <a:p>
            <a:fld id="{309DB41A-BD97-41C0-AAA5-788D4B1D98EE}" type="datetime1">
              <a:rPr kumimoji="1" lang="ja-JP" altLang="en-US" smtClean="0"/>
              <a:t>2025/5/21</a:t>
            </a:fld>
            <a:endParaRPr kumimoji="1" lang="ja-JP" altLang="en-US"/>
          </a:p>
        </p:txBody>
      </p:sp>
      <p:sp>
        <p:nvSpPr>
          <p:cNvPr id="3" name="フッター プレースホルダー 2">
            <a:extLst>
              <a:ext uri="{FF2B5EF4-FFF2-40B4-BE49-F238E27FC236}">
                <a16:creationId xmlns:a16="http://schemas.microsoft.com/office/drawing/2014/main" id="{F8AA9D28-CE4F-E604-9F7A-D12332FCF80B}"/>
              </a:ext>
            </a:extLst>
          </p:cNvPr>
          <p:cNvSpPr>
            <a:spLocks noGrp="1"/>
          </p:cNvSpPr>
          <p:nvPr>
            <p:ph type="ftr" sz="quarter" idx="1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2131479E-B4D6-818A-D24F-C4FE1284E85C}"/>
              </a:ext>
            </a:extLst>
          </p:cNvPr>
          <p:cNvSpPr>
            <a:spLocks noGrp="1"/>
          </p:cNvSpPr>
          <p:nvPr>
            <p:ph type="sldNum" sz="quarter" idx="12"/>
          </p:nvPr>
        </p:nvSpPr>
        <p:spPr/>
        <p:txBody>
          <a:bodyPr/>
          <a:lstStyle/>
          <a:p>
            <a:fld id="{F0EA15DB-5BBC-4252-B2FC-64AEF2568759}" type="slidenum">
              <a:rPr kumimoji="1" lang="ja-JP" altLang="en-US" smtClean="0"/>
              <a:t>‹#›</a:t>
            </a:fld>
            <a:endParaRPr kumimoji="1" lang="ja-JP" altLang="en-US"/>
          </a:p>
        </p:txBody>
      </p:sp>
    </p:spTree>
    <p:extLst>
      <p:ext uri="{BB962C8B-B14F-4D97-AF65-F5344CB8AC3E}">
        <p14:creationId xmlns:p14="http://schemas.microsoft.com/office/powerpoint/2010/main" val="1814504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EAA6E9A-94E6-639F-494E-3301454BBF8C}"/>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CE85B2D9-0769-A6AB-4B26-8F2D0362D5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E95853D6-E745-B64D-D0B2-501516900F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F1ECD7AE-0D29-7788-A521-CB68DA147759}"/>
              </a:ext>
            </a:extLst>
          </p:cNvPr>
          <p:cNvSpPr>
            <a:spLocks noGrp="1"/>
          </p:cNvSpPr>
          <p:nvPr>
            <p:ph type="dt" sz="half" idx="10"/>
          </p:nvPr>
        </p:nvSpPr>
        <p:spPr/>
        <p:txBody>
          <a:bodyPr/>
          <a:lstStyle/>
          <a:p>
            <a:fld id="{E34F2CB5-1CE5-4088-B81E-B656014B7F09}" type="datetime1">
              <a:rPr kumimoji="1" lang="ja-JP" altLang="en-US" smtClean="0"/>
              <a:t>2025/5/21</a:t>
            </a:fld>
            <a:endParaRPr kumimoji="1" lang="ja-JP" altLang="en-US"/>
          </a:p>
        </p:txBody>
      </p:sp>
      <p:sp>
        <p:nvSpPr>
          <p:cNvPr id="6" name="フッター プレースホルダー 5">
            <a:extLst>
              <a:ext uri="{FF2B5EF4-FFF2-40B4-BE49-F238E27FC236}">
                <a16:creationId xmlns:a16="http://schemas.microsoft.com/office/drawing/2014/main" id="{92D6D73D-1FFC-E7CC-AC58-0D2ABFD15567}"/>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2C353CF6-D561-8974-8B5D-B9A68A77615F}"/>
              </a:ext>
            </a:extLst>
          </p:cNvPr>
          <p:cNvSpPr>
            <a:spLocks noGrp="1"/>
          </p:cNvSpPr>
          <p:nvPr>
            <p:ph type="sldNum" sz="quarter" idx="12"/>
          </p:nvPr>
        </p:nvSpPr>
        <p:spPr/>
        <p:txBody>
          <a:bodyPr/>
          <a:lstStyle/>
          <a:p>
            <a:fld id="{F0EA15DB-5BBC-4252-B2FC-64AEF2568759}" type="slidenum">
              <a:rPr kumimoji="1" lang="ja-JP" altLang="en-US" smtClean="0"/>
              <a:t>‹#›</a:t>
            </a:fld>
            <a:endParaRPr kumimoji="1" lang="ja-JP" altLang="en-US"/>
          </a:p>
        </p:txBody>
      </p:sp>
    </p:spTree>
    <p:extLst>
      <p:ext uri="{BB962C8B-B14F-4D97-AF65-F5344CB8AC3E}">
        <p14:creationId xmlns:p14="http://schemas.microsoft.com/office/powerpoint/2010/main" val="2933358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67259AF-92CC-0A7C-4D23-A4C96F221522}"/>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28D27D50-12ED-C7AA-BD35-EED0DAFD0C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a:extLst>
              <a:ext uri="{FF2B5EF4-FFF2-40B4-BE49-F238E27FC236}">
                <a16:creationId xmlns:a16="http://schemas.microsoft.com/office/drawing/2014/main" id="{334D945D-2A8A-5299-7D00-019F4CF818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15930B27-791D-36E3-6641-2343B0482604}"/>
              </a:ext>
            </a:extLst>
          </p:cNvPr>
          <p:cNvSpPr>
            <a:spLocks noGrp="1"/>
          </p:cNvSpPr>
          <p:nvPr>
            <p:ph type="dt" sz="half" idx="10"/>
          </p:nvPr>
        </p:nvSpPr>
        <p:spPr/>
        <p:txBody>
          <a:bodyPr/>
          <a:lstStyle/>
          <a:p>
            <a:fld id="{9A227B00-0EDB-48DB-A1F4-2621C193EB3B}" type="datetime1">
              <a:rPr kumimoji="1" lang="ja-JP" altLang="en-US" smtClean="0"/>
              <a:t>2025/5/21</a:t>
            </a:fld>
            <a:endParaRPr kumimoji="1" lang="ja-JP" altLang="en-US"/>
          </a:p>
        </p:txBody>
      </p:sp>
      <p:sp>
        <p:nvSpPr>
          <p:cNvPr id="6" name="フッター プレースホルダー 5">
            <a:extLst>
              <a:ext uri="{FF2B5EF4-FFF2-40B4-BE49-F238E27FC236}">
                <a16:creationId xmlns:a16="http://schemas.microsoft.com/office/drawing/2014/main" id="{A224F4B1-C77A-6228-72C0-5E62622660E7}"/>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F3BE30F9-458C-0DE3-5CEE-EFBA270B9B22}"/>
              </a:ext>
            </a:extLst>
          </p:cNvPr>
          <p:cNvSpPr>
            <a:spLocks noGrp="1"/>
          </p:cNvSpPr>
          <p:nvPr>
            <p:ph type="sldNum" sz="quarter" idx="12"/>
          </p:nvPr>
        </p:nvSpPr>
        <p:spPr/>
        <p:txBody>
          <a:bodyPr/>
          <a:lstStyle/>
          <a:p>
            <a:fld id="{F0EA15DB-5BBC-4252-B2FC-64AEF2568759}" type="slidenum">
              <a:rPr kumimoji="1" lang="ja-JP" altLang="en-US" smtClean="0"/>
              <a:t>‹#›</a:t>
            </a:fld>
            <a:endParaRPr kumimoji="1" lang="ja-JP" altLang="en-US"/>
          </a:p>
        </p:txBody>
      </p:sp>
    </p:spTree>
    <p:extLst>
      <p:ext uri="{BB962C8B-B14F-4D97-AF65-F5344CB8AC3E}">
        <p14:creationId xmlns:p14="http://schemas.microsoft.com/office/powerpoint/2010/main" val="3960612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565307E-7E1A-389F-212A-CFD23B5E8EC8}"/>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44033C02-9479-6B9A-55F7-5AFE88875541}"/>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686C3B14-6AFF-1AF6-69B5-7EF47D48C34C}"/>
              </a:ext>
            </a:extLst>
          </p:cNvPr>
          <p:cNvSpPr>
            <a:spLocks noGrp="1"/>
          </p:cNvSpPr>
          <p:nvPr>
            <p:ph type="dt" sz="half" idx="10"/>
          </p:nvPr>
        </p:nvSpPr>
        <p:spPr/>
        <p:txBody>
          <a:bodyPr/>
          <a:lstStyle/>
          <a:p>
            <a:fld id="{A0A3838B-688A-4573-99B0-66E7CFC5B428}" type="datetime1">
              <a:rPr kumimoji="1" lang="ja-JP" altLang="en-US" smtClean="0"/>
              <a:t>2025/5/21</a:t>
            </a:fld>
            <a:endParaRPr kumimoji="1" lang="ja-JP" altLang="en-US"/>
          </a:p>
        </p:txBody>
      </p:sp>
      <p:sp>
        <p:nvSpPr>
          <p:cNvPr id="5" name="フッター プレースホルダー 4">
            <a:extLst>
              <a:ext uri="{FF2B5EF4-FFF2-40B4-BE49-F238E27FC236}">
                <a16:creationId xmlns:a16="http://schemas.microsoft.com/office/drawing/2014/main" id="{7C0AB518-52F6-68DC-F784-0565AA078AC2}"/>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59BC4204-C99F-EB7B-646C-AB2D2DFF47F4}"/>
              </a:ext>
            </a:extLst>
          </p:cNvPr>
          <p:cNvSpPr>
            <a:spLocks noGrp="1"/>
          </p:cNvSpPr>
          <p:nvPr>
            <p:ph type="sldNum" sz="quarter" idx="12"/>
          </p:nvPr>
        </p:nvSpPr>
        <p:spPr/>
        <p:txBody>
          <a:bodyPr/>
          <a:lstStyle/>
          <a:p>
            <a:fld id="{F0EA15DB-5BBC-4252-B2FC-64AEF2568759}" type="slidenum">
              <a:rPr kumimoji="1" lang="ja-JP" altLang="en-US" smtClean="0"/>
              <a:t>‹#›</a:t>
            </a:fld>
            <a:endParaRPr kumimoji="1" lang="ja-JP" altLang="en-US"/>
          </a:p>
        </p:txBody>
      </p:sp>
    </p:spTree>
    <p:extLst>
      <p:ext uri="{BB962C8B-B14F-4D97-AF65-F5344CB8AC3E}">
        <p14:creationId xmlns:p14="http://schemas.microsoft.com/office/powerpoint/2010/main" val="2265344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FC25E90F-E619-142C-4D80-1101A493CAAD}"/>
              </a:ext>
            </a:extLst>
          </p:cNvPr>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998DD4E9-4B26-11EB-7567-7F4BD81EDDD7}"/>
              </a:ext>
            </a:extLst>
          </p:cNvPr>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B2E11AE5-582C-5A77-7AC2-A9AC5BD602CC}"/>
              </a:ext>
            </a:extLst>
          </p:cNvPr>
          <p:cNvSpPr>
            <a:spLocks noGrp="1"/>
          </p:cNvSpPr>
          <p:nvPr>
            <p:ph type="dt" sz="half" idx="10"/>
          </p:nvPr>
        </p:nvSpPr>
        <p:spPr/>
        <p:txBody>
          <a:bodyPr/>
          <a:lstStyle/>
          <a:p>
            <a:fld id="{4A254B68-659B-4B06-87DE-90058F5AFFFA}" type="datetime1">
              <a:rPr kumimoji="1" lang="ja-JP" altLang="en-US" smtClean="0"/>
              <a:t>2025/5/21</a:t>
            </a:fld>
            <a:endParaRPr kumimoji="1" lang="ja-JP" altLang="en-US"/>
          </a:p>
        </p:txBody>
      </p:sp>
      <p:sp>
        <p:nvSpPr>
          <p:cNvPr id="5" name="フッター プレースホルダー 4">
            <a:extLst>
              <a:ext uri="{FF2B5EF4-FFF2-40B4-BE49-F238E27FC236}">
                <a16:creationId xmlns:a16="http://schemas.microsoft.com/office/drawing/2014/main" id="{78459B4F-9D3D-CADD-FFD3-5BCDD8A8F942}"/>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8E72769-D7F3-E3AE-A7E4-D2C594EB56A6}"/>
              </a:ext>
            </a:extLst>
          </p:cNvPr>
          <p:cNvSpPr>
            <a:spLocks noGrp="1"/>
          </p:cNvSpPr>
          <p:nvPr>
            <p:ph type="sldNum" sz="quarter" idx="12"/>
          </p:nvPr>
        </p:nvSpPr>
        <p:spPr/>
        <p:txBody>
          <a:bodyPr/>
          <a:lstStyle/>
          <a:p>
            <a:fld id="{F0EA15DB-5BBC-4252-B2FC-64AEF2568759}" type="slidenum">
              <a:rPr kumimoji="1" lang="ja-JP" altLang="en-US" smtClean="0"/>
              <a:t>‹#›</a:t>
            </a:fld>
            <a:endParaRPr kumimoji="1" lang="ja-JP" altLang="en-US"/>
          </a:p>
        </p:txBody>
      </p:sp>
    </p:spTree>
    <p:extLst>
      <p:ext uri="{BB962C8B-B14F-4D97-AF65-F5344CB8AC3E}">
        <p14:creationId xmlns:p14="http://schemas.microsoft.com/office/powerpoint/2010/main" val="1189462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09C7216E-97A2-0107-151D-CD4E8EF276C4}"/>
              </a:ext>
            </a:extLst>
          </p:cNvPr>
          <p:cNvSpPr>
            <a:spLocks noGrp="1"/>
          </p:cNvSpPr>
          <p:nvPr>
            <p:ph type="title"/>
          </p:nvPr>
        </p:nvSpPr>
        <p:spPr>
          <a:xfrm>
            <a:off x="426346" y="365125"/>
            <a:ext cx="11309389" cy="885991"/>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9951B0E2-BA00-0AC2-BD22-221D0F057AC8}"/>
              </a:ext>
            </a:extLst>
          </p:cNvPr>
          <p:cNvSpPr>
            <a:spLocks noGrp="1"/>
          </p:cNvSpPr>
          <p:nvPr>
            <p:ph type="body" idx="1"/>
          </p:nvPr>
        </p:nvSpPr>
        <p:spPr>
          <a:xfrm>
            <a:off x="426347" y="1346356"/>
            <a:ext cx="11309388" cy="4830607"/>
          </a:xfrm>
          <a:prstGeom prst="rect">
            <a:avLst/>
          </a:prstGeom>
        </p:spPr>
        <p:txBody>
          <a:bodyPr vert="horz" lIns="91440" tIns="45720" rIns="91440" bIns="45720" rtlCol="0">
            <a:normAutofit/>
          </a:bodyPr>
          <a:lstStyle/>
          <a:p>
            <a:pPr lvl="0"/>
            <a:r>
              <a:rPr kumimoji="1" lang="ja-JP" altLang="en-US" dirty="0"/>
              <a:t>マスター テキストの書式設定</a:t>
            </a:r>
          </a:p>
          <a:p>
            <a:pPr lvl="1"/>
            <a:r>
              <a:rPr kumimoji="1" lang="ja-JP" altLang="en-US" dirty="0"/>
              <a:t>第 </a:t>
            </a:r>
            <a:r>
              <a:rPr kumimoji="1" lang="en-US" altLang="ja-JP" dirty="0"/>
              <a:t>2 </a:t>
            </a:r>
            <a:r>
              <a:rPr kumimoji="1" lang="ja-JP" altLang="en-US" dirty="0"/>
              <a:t>レベル</a:t>
            </a:r>
          </a:p>
          <a:p>
            <a:pPr lvl="2"/>
            <a:r>
              <a:rPr kumimoji="1" lang="ja-JP" altLang="en-US" dirty="0"/>
              <a:t>第 </a:t>
            </a:r>
            <a:r>
              <a:rPr kumimoji="1" lang="en-US" altLang="ja-JP" dirty="0"/>
              <a:t>3 </a:t>
            </a:r>
            <a:r>
              <a:rPr kumimoji="1" lang="ja-JP" altLang="en-US" dirty="0"/>
              <a:t>レベル</a:t>
            </a:r>
          </a:p>
          <a:p>
            <a:pPr lvl="3"/>
            <a:r>
              <a:rPr kumimoji="1" lang="ja-JP" altLang="en-US" dirty="0"/>
              <a:t>第 </a:t>
            </a:r>
            <a:r>
              <a:rPr kumimoji="1" lang="en-US" altLang="ja-JP" dirty="0"/>
              <a:t>4 </a:t>
            </a:r>
            <a:r>
              <a:rPr kumimoji="1" lang="ja-JP" altLang="en-US" dirty="0"/>
              <a:t>レベル</a:t>
            </a:r>
          </a:p>
          <a:p>
            <a:pPr lvl="4"/>
            <a:r>
              <a:rPr kumimoji="1" lang="ja-JP" altLang="en-US" dirty="0"/>
              <a:t>第 </a:t>
            </a:r>
            <a:r>
              <a:rPr kumimoji="1" lang="en-US" altLang="ja-JP" dirty="0"/>
              <a:t>5 </a:t>
            </a:r>
            <a:r>
              <a:rPr kumimoji="1" lang="ja-JP" altLang="en-US" dirty="0"/>
              <a:t>レベル</a:t>
            </a:r>
          </a:p>
        </p:txBody>
      </p:sp>
      <p:sp>
        <p:nvSpPr>
          <p:cNvPr id="4" name="日付プレースホルダー 3">
            <a:extLst>
              <a:ext uri="{FF2B5EF4-FFF2-40B4-BE49-F238E27FC236}">
                <a16:creationId xmlns:a16="http://schemas.microsoft.com/office/drawing/2014/main" id="{E00872A0-7786-6FA9-71A1-B42F2DBE1C0F}"/>
              </a:ext>
            </a:extLst>
          </p:cNvPr>
          <p:cNvSpPr>
            <a:spLocks noGrp="1"/>
          </p:cNvSpPr>
          <p:nvPr>
            <p:ph type="dt" sz="half" idx="2"/>
          </p:nvPr>
        </p:nvSpPr>
        <p:spPr>
          <a:xfrm>
            <a:off x="456266"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D16476E-8B78-4FF4-B275-C16D12E33EB6}" type="datetime1">
              <a:rPr kumimoji="1" lang="ja-JP" altLang="en-US" smtClean="0"/>
              <a:t>2025/5/21</a:t>
            </a:fld>
            <a:endParaRPr kumimoji="1" lang="ja-JP" altLang="en-US"/>
          </a:p>
        </p:txBody>
      </p:sp>
      <p:sp>
        <p:nvSpPr>
          <p:cNvPr id="5" name="フッター プレースホルダー 4">
            <a:extLst>
              <a:ext uri="{FF2B5EF4-FFF2-40B4-BE49-F238E27FC236}">
                <a16:creationId xmlns:a16="http://schemas.microsoft.com/office/drawing/2014/main" id="{AE15ECE4-21AE-E92B-A912-27E39CA519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C64C5CF8-42A3-34A0-FCEC-BD868FB24471}"/>
              </a:ext>
            </a:extLst>
          </p:cNvPr>
          <p:cNvSpPr>
            <a:spLocks noGrp="1"/>
          </p:cNvSpPr>
          <p:nvPr>
            <p:ph type="sldNum" sz="quarter" idx="4"/>
          </p:nvPr>
        </p:nvSpPr>
        <p:spPr>
          <a:xfrm>
            <a:off x="8992534" y="6356350"/>
            <a:ext cx="2743200" cy="365125"/>
          </a:xfrm>
          <a:prstGeom prst="rect">
            <a:avLst/>
          </a:prstGeom>
        </p:spPr>
        <p:txBody>
          <a:bodyPr vert="horz" lIns="91440" tIns="45720" rIns="91440" bIns="45720" rtlCol="0" anchor="ctr"/>
          <a:lstStyle>
            <a:lvl1pPr algn="r">
              <a:defRPr sz="1600">
                <a:solidFill>
                  <a:schemeClr val="tx1">
                    <a:tint val="82000"/>
                  </a:schemeClr>
                </a:solidFill>
              </a:defRPr>
            </a:lvl1pPr>
          </a:lstStyle>
          <a:p>
            <a:fld id="{F0EA15DB-5BBC-4252-B2FC-64AEF2568759}" type="slidenum">
              <a:rPr lang="ja-JP" altLang="en-US" smtClean="0"/>
              <a:pPr/>
              <a:t>‹#›</a:t>
            </a:fld>
            <a:endParaRPr lang="ja-JP" altLang="en-US" dirty="0"/>
          </a:p>
        </p:txBody>
      </p:sp>
    </p:spTree>
    <p:extLst>
      <p:ext uri="{BB962C8B-B14F-4D97-AF65-F5344CB8AC3E}">
        <p14:creationId xmlns:p14="http://schemas.microsoft.com/office/powerpoint/2010/main" val="146952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kumimoji="1" sz="40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52078C5-5CCA-BD4E-3C30-9DD307A6D5B1}"/>
              </a:ext>
            </a:extLst>
          </p:cNvPr>
          <p:cNvSpPr>
            <a:spLocks noGrp="1"/>
          </p:cNvSpPr>
          <p:nvPr>
            <p:ph type="ctrTitle"/>
          </p:nvPr>
        </p:nvSpPr>
        <p:spPr/>
        <p:txBody>
          <a:bodyPr/>
          <a:lstStyle/>
          <a:p>
            <a:r>
              <a:rPr lang="en-US" altLang="ja-JP" dirty="0"/>
              <a:t>RISC-V Keystone</a:t>
            </a:r>
            <a:r>
              <a:rPr lang="ja-JP" altLang="en-US" dirty="0"/>
              <a:t>を用いた</a:t>
            </a:r>
            <a:br>
              <a:rPr lang="en-US" altLang="ja-JP" sz="4000" dirty="0"/>
            </a:br>
            <a:r>
              <a:rPr lang="en-US" altLang="ja-JP" dirty="0"/>
              <a:t>IoT</a:t>
            </a:r>
            <a:r>
              <a:rPr lang="ja-JP" altLang="en-US" dirty="0"/>
              <a:t>機器の安全な監視</a:t>
            </a:r>
            <a:endParaRPr kumimoji="1" lang="ja-JP" altLang="en-US" dirty="0"/>
          </a:p>
        </p:txBody>
      </p:sp>
      <p:sp>
        <p:nvSpPr>
          <p:cNvPr id="3" name="字幕 2">
            <a:extLst>
              <a:ext uri="{FF2B5EF4-FFF2-40B4-BE49-F238E27FC236}">
                <a16:creationId xmlns:a16="http://schemas.microsoft.com/office/drawing/2014/main" id="{27A72ADA-05CE-CF03-B264-0722F7552BA2}"/>
              </a:ext>
            </a:extLst>
          </p:cNvPr>
          <p:cNvSpPr>
            <a:spLocks noGrp="1"/>
          </p:cNvSpPr>
          <p:nvPr>
            <p:ph type="subTitle" idx="1"/>
          </p:nvPr>
        </p:nvSpPr>
        <p:spPr/>
        <p:txBody>
          <a:bodyPr anchor="ctr"/>
          <a:lstStyle/>
          <a:p>
            <a:r>
              <a:rPr kumimoji="1" lang="ja-JP" altLang="en-US" dirty="0"/>
              <a:t>九州工業大学</a:t>
            </a:r>
            <a:endParaRPr kumimoji="1" lang="en-US" altLang="ja-JP" dirty="0"/>
          </a:p>
          <a:p>
            <a:r>
              <a:rPr lang="ja-JP" altLang="en-US" dirty="0"/>
              <a:t>岩野空仁　光来健一</a:t>
            </a:r>
            <a:endParaRPr kumimoji="1" lang="ja-JP" altLang="en-US" dirty="0"/>
          </a:p>
        </p:txBody>
      </p:sp>
      <p:sp>
        <p:nvSpPr>
          <p:cNvPr id="4" name="スライド番号プレースホルダー 3">
            <a:extLst>
              <a:ext uri="{FF2B5EF4-FFF2-40B4-BE49-F238E27FC236}">
                <a16:creationId xmlns:a16="http://schemas.microsoft.com/office/drawing/2014/main" id="{80D56297-C0E2-CA5D-44AF-6CD0EB2F8779}"/>
              </a:ext>
            </a:extLst>
          </p:cNvPr>
          <p:cNvSpPr>
            <a:spLocks noGrp="1"/>
          </p:cNvSpPr>
          <p:nvPr>
            <p:ph type="sldNum" sz="quarter" idx="12"/>
          </p:nvPr>
        </p:nvSpPr>
        <p:spPr/>
        <p:txBody>
          <a:bodyPr/>
          <a:lstStyle/>
          <a:p>
            <a:fld id="{F0EA15DB-5BBC-4252-B2FC-64AEF2568759}" type="slidenum">
              <a:rPr kumimoji="1" lang="ja-JP" altLang="en-US" smtClean="0"/>
              <a:t>1</a:t>
            </a:fld>
            <a:endParaRPr kumimoji="1" lang="ja-JP" altLang="en-US" dirty="0"/>
          </a:p>
        </p:txBody>
      </p:sp>
    </p:spTree>
    <p:extLst>
      <p:ext uri="{BB962C8B-B14F-4D97-AF65-F5344CB8AC3E}">
        <p14:creationId xmlns:p14="http://schemas.microsoft.com/office/powerpoint/2010/main" val="596763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AC9BA-2E31-9941-28E1-1F7CF69BBF60}"/>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C5F8A836-DA00-CB3A-DACA-9AD0DB175475}"/>
              </a:ext>
            </a:extLst>
          </p:cNvPr>
          <p:cNvSpPr>
            <a:spLocks noGrp="1"/>
          </p:cNvSpPr>
          <p:nvPr>
            <p:ph type="title"/>
          </p:nvPr>
        </p:nvSpPr>
        <p:spPr/>
        <p:txBody>
          <a:bodyPr/>
          <a:lstStyle/>
          <a:p>
            <a:r>
              <a:rPr kumimoji="1" lang="en-US" altLang="ja-JP" dirty="0"/>
              <a:t>IoT</a:t>
            </a:r>
            <a:r>
              <a:rPr kumimoji="1" lang="ja-JP" altLang="en-US"/>
              <a:t>機器における侵入検知</a:t>
            </a:r>
          </a:p>
        </p:txBody>
      </p:sp>
      <p:sp>
        <p:nvSpPr>
          <p:cNvPr id="3" name="コンテンツ プレースホルダー 2">
            <a:extLst>
              <a:ext uri="{FF2B5EF4-FFF2-40B4-BE49-F238E27FC236}">
                <a16:creationId xmlns:a16="http://schemas.microsoft.com/office/drawing/2014/main" id="{20B996AF-7CAB-9E7C-2EC9-9E1ED8EFC1E7}"/>
              </a:ext>
            </a:extLst>
          </p:cNvPr>
          <p:cNvSpPr>
            <a:spLocks noGrp="1"/>
          </p:cNvSpPr>
          <p:nvPr>
            <p:ph idx="1"/>
          </p:nvPr>
        </p:nvSpPr>
        <p:spPr/>
        <p:txBody>
          <a:bodyPr/>
          <a:lstStyle/>
          <a:p>
            <a:r>
              <a:rPr kumimoji="1" lang="en-US" altLang="ja-JP" dirty="0"/>
              <a:t>IoT</a:t>
            </a:r>
            <a:r>
              <a:rPr kumimoji="1" lang="ja-JP" altLang="en-US" dirty="0"/>
              <a:t>機器の普及が進んでおり、今後も増加が予想されている</a:t>
            </a:r>
            <a:endParaRPr kumimoji="1" lang="en-US" altLang="ja-JP" dirty="0"/>
          </a:p>
          <a:p>
            <a:pPr lvl="1"/>
            <a:r>
              <a:rPr lang="ja-JP" altLang="en-US" dirty="0"/>
              <a:t>サイバー攻撃関連の通信において</a:t>
            </a:r>
            <a:r>
              <a:rPr lang="en-US" altLang="ja-JP" dirty="0"/>
              <a:t>IoT</a:t>
            </a:r>
            <a:r>
              <a:rPr lang="ja-JP" altLang="en-US" dirty="0"/>
              <a:t>機器に対する攻撃の割合が高い</a:t>
            </a:r>
            <a:endParaRPr lang="en-US" altLang="ja-JP" dirty="0"/>
          </a:p>
          <a:p>
            <a:pPr lvl="1"/>
            <a:r>
              <a:rPr kumimoji="1" lang="en-US" altLang="ja-JP" dirty="0"/>
              <a:t>DDoS</a:t>
            </a:r>
            <a:r>
              <a:rPr kumimoji="1" lang="ja-JP" altLang="en-US" dirty="0"/>
              <a:t>攻撃への利用や機器内のプログラムの改ざんなどの事例が発生</a:t>
            </a:r>
            <a:endParaRPr kumimoji="1" lang="en-US" altLang="ja-JP" dirty="0"/>
          </a:p>
          <a:p>
            <a:r>
              <a:rPr lang="ja-JP" altLang="en-US" dirty="0"/>
              <a:t>侵入検知システム</a:t>
            </a:r>
            <a:r>
              <a:rPr lang="en-US" altLang="ja-JP" dirty="0"/>
              <a:t> (IDS) </a:t>
            </a:r>
            <a:r>
              <a:rPr lang="ja-JP" altLang="en-US" dirty="0"/>
              <a:t>を用いて攻撃を検知する必要</a:t>
            </a:r>
            <a:endParaRPr kumimoji="1" lang="en-US" altLang="ja-JP" dirty="0"/>
          </a:p>
          <a:p>
            <a:pPr lvl="1"/>
            <a:r>
              <a:rPr kumimoji="1" lang="ja-JP" altLang="en-US" dirty="0"/>
              <a:t>監視対象システム内で</a:t>
            </a:r>
            <a:r>
              <a:rPr kumimoji="1" lang="en-US" altLang="ja-JP" dirty="0"/>
              <a:t>IDS</a:t>
            </a:r>
            <a:r>
              <a:rPr kumimoji="1" lang="ja-JP" altLang="en-US" dirty="0"/>
              <a:t>を安全に実行するのは難しい</a:t>
            </a:r>
            <a:endParaRPr kumimoji="1" lang="en-US" altLang="ja-JP" dirty="0"/>
          </a:p>
          <a:p>
            <a:pPr lvl="1"/>
            <a:r>
              <a:rPr kumimoji="1" lang="ja-JP" altLang="en-US" dirty="0"/>
              <a:t>システム内に侵入されると</a:t>
            </a:r>
            <a:r>
              <a:rPr lang="en-US" altLang="ja-JP" dirty="0"/>
              <a:t>IDS</a:t>
            </a:r>
            <a:r>
              <a:rPr lang="ja-JP" altLang="en-US" dirty="0"/>
              <a:t>を無効化される恐れ</a:t>
            </a:r>
            <a:endParaRPr lang="en-US" altLang="ja-JP" dirty="0"/>
          </a:p>
        </p:txBody>
      </p:sp>
      <p:sp>
        <p:nvSpPr>
          <p:cNvPr id="4" name="スライド番号プレースホルダー 3">
            <a:extLst>
              <a:ext uri="{FF2B5EF4-FFF2-40B4-BE49-F238E27FC236}">
                <a16:creationId xmlns:a16="http://schemas.microsoft.com/office/drawing/2014/main" id="{637B6449-F647-CEFD-857D-18EE8DF04CCF}"/>
              </a:ext>
            </a:extLst>
          </p:cNvPr>
          <p:cNvSpPr>
            <a:spLocks noGrp="1"/>
          </p:cNvSpPr>
          <p:nvPr>
            <p:ph type="sldNum" sz="quarter" idx="12"/>
          </p:nvPr>
        </p:nvSpPr>
        <p:spPr/>
        <p:txBody>
          <a:bodyPr/>
          <a:lstStyle/>
          <a:p>
            <a:fld id="{F0EA15DB-5BBC-4252-B2FC-64AEF2568759}" type="slidenum">
              <a:rPr kumimoji="1" lang="ja-JP" altLang="en-US" smtClean="0"/>
              <a:t>2</a:t>
            </a:fld>
            <a:endParaRPr kumimoji="1" lang="ja-JP" altLang="en-US"/>
          </a:p>
        </p:txBody>
      </p:sp>
      <p:pic>
        <p:nvPicPr>
          <p:cNvPr id="6" name="図 5" descr="記号, コンピュータ が含まれている画像&#10;&#10;自動的に生成された説明">
            <a:extLst>
              <a:ext uri="{FF2B5EF4-FFF2-40B4-BE49-F238E27FC236}">
                <a16:creationId xmlns:a16="http://schemas.microsoft.com/office/drawing/2014/main" id="{1DB5215D-FDC2-852A-EBBB-7D5F75BD3A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7502" y="4777937"/>
            <a:ext cx="1406564" cy="1406564"/>
          </a:xfrm>
          <a:prstGeom prst="rect">
            <a:avLst/>
          </a:prstGeom>
        </p:spPr>
      </p:pic>
      <p:sp>
        <p:nvSpPr>
          <p:cNvPr id="9" name="テキスト ボックス 8">
            <a:extLst>
              <a:ext uri="{FF2B5EF4-FFF2-40B4-BE49-F238E27FC236}">
                <a16:creationId xmlns:a16="http://schemas.microsoft.com/office/drawing/2014/main" id="{944DDCB5-FFAF-7271-8AD2-2465EC56EFB0}"/>
              </a:ext>
            </a:extLst>
          </p:cNvPr>
          <p:cNvSpPr txBox="1"/>
          <p:nvPr/>
        </p:nvSpPr>
        <p:spPr>
          <a:xfrm>
            <a:off x="6965038" y="6200358"/>
            <a:ext cx="800219" cy="338554"/>
          </a:xfrm>
          <a:prstGeom prst="rect">
            <a:avLst/>
          </a:prstGeom>
          <a:noFill/>
        </p:spPr>
        <p:txBody>
          <a:bodyPr wrap="none" rtlCol="0">
            <a:spAutoFit/>
          </a:bodyPr>
          <a:lstStyle/>
          <a:p>
            <a:r>
              <a:rPr kumimoji="1" lang="ja-JP" altLang="en-US" sz="1600" dirty="0"/>
              <a:t>侵入者</a:t>
            </a:r>
          </a:p>
        </p:txBody>
      </p:sp>
      <p:sp>
        <p:nvSpPr>
          <p:cNvPr id="16" name="正方形/長方形 15">
            <a:extLst>
              <a:ext uri="{FF2B5EF4-FFF2-40B4-BE49-F238E27FC236}">
                <a16:creationId xmlns:a16="http://schemas.microsoft.com/office/drawing/2014/main" id="{1B103B7D-4395-06BE-0A8F-9D1BA4ADF065}"/>
              </a:ext>
            </a:extLst>
          </p:cNvPr>
          <p:cNvSpPr/>
          <p:nvPr/>
        </p:nvSpPr>
        <p:spPr>
          <a:xfrm>
            <a:off x="9082478" y="4687901"/>
            <a:ext cx="1930034" cy="1761959"/>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正方形/長方形 17">
            <a:extLst>
              <a:ext uri="{FF2B5EF4-FFF2-40B4-BE49-F238E27FC236}">
                <a16:creationId xmlns:a16="http://schemas.microsoft.com/office/drawing/2014/main" id="{CC1F49F2-FA59-C9F0-8545-DC27FC7F8658}"/>
              </a:ext>
            </a:extLst>
          </p:cNvPr>
          <p:cNvSpPr/>
          <p:nvPr/>
        </p:nvSpPr>
        <p:spPr>
          <a:xfrm>
            <a:off x="9218296" y="5395762"/>
            <a:ext cx="1645920" cy="917574"/>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en-US" altLang="ja-JP" sz="1600" dirty="0">
                <a:solidFill>
                  <a:schemeClr val="tx1"/>
                </a:solidFill>
              </a:rPr>
              <a:t>OS</a:t>
            </a:r>
            <a:endParaRPr kumimoji="1" lang="ja-JP" altLang="en-US" sz="1600">
              <a:solidFill>
                <a:schemeClr val="tx1"/>
              </a:solidFill>
            </a:endParaRPr>
          </a:p>
        </p:txBody>
      </p:sp>
      <p:sp>
        <p:nvSpPr>
          <p:cNvPr id="19" name="正方形/長方形 18">
            <a:extLst>
              <a:ext uri="{FF2B5EF4-FFF2-40B4-BE49-F238E27FC236}">
                <a16:creationId xmlns:a16="http://schemas.microsoft.com/office/drawing/2014/main" id="{F9AA99C5-AF50-FA43-585C-D62AC06795D1}"/>
              </a:ext>
            </a:extLst>
          </p:cNvPr>
          <p:cNvSpPr/>
          <p:nvPr/>
        </p:nvSpPr>
        <p:spPr>
          <a:xfrm>
            <a:off x="9417825" y="5780153"/>
            <a:ext cx="1259339" cy="416930"/>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chemeClr val="tx1"/>
                </a:solidFill>
              </a:rPr>
              <a:t>IDS</a:t>
            </a:r>
            <a:endParaRPr kumimoji="1" lang="ja-JP" altLang="en-US" sz="1600" dirty="0">
              <a:solidFill>
                <a:schemeClr val="tx1"/>
              </a:solidFill>
            </a:endParaRPr>
          </a:p>
        </p:txBody>
      </p:sp>
      <p:sp>
        <p:nvSpPr>
          <p:cNvPr id="21" name="正方形/長方形 20">
            <a:extLst>
              <a:ext uri="{FF2B5EF4-FFF2-40B4-BE49-F238E27FC236}">
                <a16:creationId xmlns:a16="http://schemas.microsoft.com/office/drawing/2014/main" id="{3A4E31F6-9DD8-99BF-C272-757B45C077F0}"/>
              </a:ext>
            </a:extLst>
          </p:cNvPr>
          <p:cNvSpPr/>
          <p:nvPr/>
        </p:nvSpPr>
        <p:spPr>
          <a:xfrm>
            <a:off x="9033261" y="4305792"/>
            <a:ext cx="2025538" cy="338555"/>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dirty="0">
                <a:solidFill>
                  <a:schemeClr val="tx1"/>
                </a:solidFill>
              </a:rPr>
              <a:t>監視対象システム</a:t>
            </a:r>
          </a:p>
        </p:txBody>
      </p:sp>
      <p:sp>
        <p:nvSpPr>
          <p:cNvPr id="13" name="乗算記号 12">
            <a:extLst>
              <a:ext uri="{FF2B5EF4-FFF2-40B4-BE49-F238E27FC236}">
                <a16:creationId xmlns:a16="http://schemas.microsoft.com/office/drawing/2014/main" id="{2AF7317D-C752-C0FC-6296-57530C1408AA}"/>
              </a:ext>
            </a:extLst>
          </p:cNvPr>
          <p:cNvSpPr/>
          <p:nvPr/>
        </p:nvSpPr>
        <p:spPr>
          <a:xfrm>
            <a:off x="8941192" y="5481219"/>
            <a:ext cx="2200128" cy="997732"/>
          </a:xfrm>
          <a:prstGeom prst="mathMultiply">
            <a:avLst>
              <a:gd name="adj1" fmla="val 13264"/>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正方形/長方形 22">
            <a:extLst>
              <a:ext uri="{FF2B5EF4-FFF2-40B4-BE49-F238E27FC236}">
                <a16:creationId xmlns:a16="http://schemas.microsoft.com/office/drawing/2014/main" id="{D34B3972-1B4D-8A33-9264-9EAADA33E61B}"/>
              </a:ext>
            </a:extLst>
          </p:cNvPr>
          <p:cNvSpPr/>
          <p:nvPr/>
        </p:nvSpPr>
        <p:spPr>
          <a:xfrm>
            <a:off x="9417825" y="4841739"/>
            <a:ext cx="1259339" cy="416930"/>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chemeClr val="tx1"/>
                </a:solidFill>
              </a:rPr>
              <a:t>IDS</a:t>
            </a:r>
            <a:endParaRPr kumimoji="1" lang="ja-JP" altLang="en-US" sz="1600" dirty="0">
              <a:solidFill>
                <a:schemeClr val="tx1"/>
              </a:solidFill>
            </a:endParaRPr>
          </a:p>
        </p:txBody>
      </p:sp>
      <p:sp>
        <p:nvSpPr>
          <p:cNvPr id="10" name="乗算記号 9">
            <a:extLst>
              <a:ext uri="{FF2B5EF4-FFF2-40B4-BE49-F238E27FC236}">
                <a16:creationId xmlns:a16="http://schemas.microsoft.com/office/drawing/2014/main" id="{BD97DCC3-A4E1-40E4-7E4E-60ECFC50B88B}"/>
              </a:ext>
            </a:extLst>
          </p:cNvPr>
          <p:cNvSpPr/>
          <p:nvPr/>
        </p:nvSpPr>
        <p:spPr>
          <a:xfrm>
            <a:off x="8941192" y="4542966"/>
            <a:ext cx="2200128" cy="997732"/>
          </a:xfrm>
          <a:prstGeom prst="mathMultiply">
            <a:avLst>
              <a:gd name="adj1" fmla="val 13264"/>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右矢印 6">
            <a:extLst>
              <a:ext uri="{FF2B5EF4-FFF2-40B4-BE49-F238E27FC236}">
                <a16:creationId xmlns:a16="http://schemas.microsoft.com/office/drawing/2014/main" id="{1DA6D8B5-F4FF-197B-AC79-6E13DB231B57}"/>
              </a:ext>
            </a:extLst>
          </p:cNvPr>
          <p:cNvSpPr/>
          <p:nvPr/>
        </p:nvSpPr>
        <p:spPr>
          <a:xfrm>
            <a:off x="8087595" y="5133107"/>
            <a:ext cx="801251" cy="696223"/>
          </a:xfrm>
          <a:prstGeom prst="right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dirty="0"/>
              <a:t>侵入</a:t>
            </a:r>
            <a:endParaRPr kumimoji="1" lang="ja-JP" altLang="en-US" b="1" dirty="0"/>
          </a:p>
        </p:txBody>
      </p:sp>
      <p:graphicFrame>
        <p:nvGraphicFramePr>
          <p:cNvPr id="7" name="グラフ 6">
            <a:extLst>
              <a:ext uri="{FF2B5EF4-FFF2-40B4-BE49-F238E27FC236}">
                <a16:creationId xmlns:a16="http://schemas.microsoft.com/office/drawing/2014/main" id="{6F086AAC-58B5-4966-951A-9E9F5927B51C}"/>
              </a:ext>
            </a:extLst>
          </p:cNvPr>
          <p:cNvGraphicFramePr>
            <a:graphicFrameLocks/>
          </p:cNvGraphicFramePr>
          <p:nvPr>
            <p:extLst>
              <p:ext uri="{D42A27DB-BD31-4B8C-83A1-F6EECF244321}">
                <p14:modId xmlns:p14="http://schemas.microsoft.com/office/powerpoint/2010/main" val="3913027732"/>
              </p:ext>
            </p:extLst>
          </p:nvPr>
        </p:nvGraphicFramePr>
        <p:xfrm>
          <a:off x="764877" y="4149879"/>
          <a:ext cx="5504232" cy="249176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123191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88437DC-CB6C-0EE3-AB43-83F25C077340}"/>
              </a:ext>
            </a:extLst>
          </p:cNvPr>
          <p:cNvSpPr>
            <a:spLocks noGrp="1"/>
          </p:cNvSpPr>
          <p:nvPr>
            <p:ph type="title"/>
          </p:nvPr>
        </p:nvSpPr>
        <p:spPr/>
        <p:txBody>
          <a:bodyPr/>
          <a:lstStyle/>
          <a:p>
            <a:r>
              <a:rPr kumimoji="1" lang="en-US" altLang="ja-JP" dirty="0"/>
              <a:t>Intel SGX</a:t>
            </a:r>
            <a:r>
              <a:rPr kumimoji="1" lang="ja-JP" altLang="en-US"/>
              <a:t>を用いた</a:t>
            </a:r>
            <a:r>
              <a:rPr kumimoji="1" lang="en-US" altLang="ja-JP" dirty="0"/>
              <a:t>IDS</a:t>
            </a:r>
            <a:r>
              <a:rPr kumimoji="1" lang="ja-JP" altLang="en-US"/>
              <a:t>の保護</a:t>
            </a:r>
          </a:p>
        </p:txBody>
      </p:sp>
      <p:sp>
        <p:nvSpPr>
          <p:cNvPr id="3" name="コンテンツ プレースホルダー 2">
            <a:extLst>
              <a:ext uri="{FF2B5EF4-FFF2-40B4-BE49-F238E27FC236}">
                <a16:creationId xmlns:a16="http://schemas.microsoft.com/office/drawing/2014/main" id="{18412590-9C57-7483-82AA-506AC31FE2F6}"/>
              </a:ext>
            </a:extLst>
          </p:cNvPr>
          <p:cNvSpPr>
            <a:spLocks noGrp="1"/>
          </p:cNvSpPr>
          <p:nvPr>
            <p:ph idx="1"/>
          </p:nvPr>
        </p:nvSpPr>
        <p:spPr/>
        <p:txBody>
          <a:bodyPr/>
          <a:lstStyle/>
          <a:p>
            <a:r>
              <a:rPr kumimoji="1" lang="en-US" altLang="ja-JP" dirty="0"/>
              <a:t>SGX</a:t>
            </a:r>
            <a:r>
              <a:rPr kumimoji="1" lang="ja-JP" altLang="en-US" dirty="0"/>
              <a:t>を用い</a:t>
            </a:r>
            <a:r>
              <a:rPr lang="ja-JP" altLang="en-US" dirty="0"/>
              <a:t>て</a:t>
            </a:r>
            <a:r>
              <a:rPr kumimoji="1" lang="en-US" altLang="ja-JP" dirty="0"/>
              <a:t>IDS</a:t>
            </a:r>
            <a:r>
              <a:rPr lang="ja-JP" altLang="en-US" dirty="0"/>
              <a:t>を</a:t>
            </a:r>
            <a:r>
              <a:rPr kumimoji="1" lang="ja-JP" altLang="en-US" dirty="0"/>
              <a:t>安全</a:t>
            </a:r>
            <a:r>
              <a:rPr lang="ja-JP" altLang="en-US" dirty="0"/>
              <a:t>に</a:t>
            </a:r>
            <a:r>
              <a:rPr kumimoji="1" lang="ja-JP" altLang="en-US" dirty="0"/>
              <a:t>実行する手法が提案</a:t>
            </a:r>
            <a:r>
              <a:rPr kumimoji="1" lang="en-US" altLang="ja-JP" dirty="0"/>
              <a:t> </a:t>
            </a:r>
            <a:r>
              <a:rPr kumimoji="1" lang="en-US" altLang="ja-JP" sz="2400" dirty="0"/>
              <a:t>[Shih+, SDN-NFV’16]...</a:t>
            </a:r>
            <a:endParaRPr kumimoji="1" lang="en-US" altLang="ja-JP" dirty="0"/>
          </a:p>
          <a:p>
            <a:pPr lvl="1"/>
            <a:r>
              <a:rPr lang="en-US" altLang="ja-JP" dirty="0"/>
              <a:t>SGX</a:t>
            </a:r>
            <a:r>
              <a:rPr lang="ja-JP" altLang="en-US"/>
              <a:t>はプロセッサによって提供されている隔離</a:t>
            </a:r>
            <a:r>
              <a:rPr lang="ja-JP" altLang="en-US" dirty="0"/>
              <a:t>実行環境 </a:t>
            </a:r>
            <a:r>
              <a:rPr lang="en-US" altLang="ja-JP" dirty="0"/>
              <a:t>(TEE) </a:t>
            </a:r>
            <a:r>
              <a:rPr lang="ja-JP" altLang="en-US"/>
              <a:t>の一つ</a:t>
            </a:r>
            <a:endParaRPr lang="en-US" altLang="ja-JP" dirty="0"/>
          </a:p>
          <a:p>
            <a:pPr lvl="1"/>
            <a:r>
              <a:rPr lang="ja-JP" altLang="en-US" dirty="0"/>
              <a:t>アプリケーション内の保護領域</a:t>
            </a:r>
            <a:r>
              <a:rPr lang="en-US" altLang="ja-JP" dirty="0"/>
              <a:t> (</a:t>
            </a:r>
            <a:r>
              <a:rPr lang="ja-JP" altLang="en-US" dirty="0"/>
              <a:t>エンクレイヴ</a:t>
            </a:r>
            <a:r>
              <a:rPr lang="en-US" altLang="ja-JP" dirty="0"/>
              <a:t>)</a:t>
            </a:r>
            <a:r>
              <a:rPr lang="ja-JP" altLang="en-US" dirty="0"/>
              <a:t> で</a:t>
            </a:r>
            <a:r>
              <a:rPr lang="en-US" altLang="ja-JP" dirty="0"/>
              <a:t>IDS</a:t>
            </a:r>
            <a:r>
              <a:rPr lang="ja-JP" altLang="en-US" dirty="0"/>
              <a:t>を安全に実行</a:t>
            </a:r>
            <a:endParaRPr lang="en-US" altLang="ja-JP" dirty="0"/>
          </a:p>
          <a:p>
            <a:r>
              <a:rPr lang="ja-JP" altLang="en-US" dirty="0"/>
              <a:t>監視対象システムのメモリデータを解析して監視 </a:t>
            </a:r>
            <a:r>
              <a:rPr lang="en-US" altLang="ja-JP" sz="2400" dirty="0"/>
              <a:t>[Koga+, TrustCom’23]</a:t>
            </a:r>
            <a:endParaRPr lang="en-US" altLang="ja-JP" dirty="0"/>
          </a:p>
          <a:p>
            <a:pPr lvl="1"/>
            <a:r>
              <a:rPr lang="en-US" altLang="ja-JP" dirty="0"/>
              <a:t>SGX</a:t>
            </a:r>
            <a:r>
              <a:rPr lang="ja-JP" altLang="en-US" dirty="0"/>
              <a:t>のエンクレイヴ内からはシステムメモリ全体に直接アクセスできない</a:t>
            </a:r>
            <a:endParaRPr lang="en-US" altLang="ja-JP" dirty="0"/>
          </a:p>
          <a:p>
            <a:pPr lvl="1"/>
            <a:r>
              <a:rPr kumimoji="1" lang="en-US" altLang="ja-JP" dirty="0"/>
              <a:t>BIOS</a:t>
            </a:r>
            <a:r>
              <a:rPr lang="ja-JP" altLang="en-US" dirty="0"/>
              <a:t>を</a:t>
            </a:r>
            <a:r>
              <a:rPr kumimoji="1" lang="ja-JP" altLang="en-US" dirty="0"/>
              <a:t>呼び出してシステム管理モード </a:t>
            </a:r>
            <a:r>
              <a:rPr kumimoji="1" lang="en-US" altLang="ja-JP" dirty="0"/>
              <a:t>(SMM)</a:t>
            </a:r>
            <a:r>
              <a:rPr kumimoji="1" lang="ja-JP" altLang="en-US" dirty="0"/>
              <a:t> でメモリデータを安全に取得</a:t>
            </a:r>
          </a:p>
        </p:txBody>
      </p:sp>
      <p:sp>
        <p:nvSpPr>
          <p:cNvPr id="4" name="スライド番号プレースホルダー 3">
            <a:extLst>
              <a:ext uri="{FF2B5EF4-FFF2-40B4-BE49-F238E27FC236}">
                <a16:creationId xmlns:a16="http://schemas.microsoft.com/office/drawing/2014/main" id="{C87EB7F4-8D54-6E5F-7A8B-217B4E16E8F6}"/>
              </a:ext>
            </a:extLst>
          </p:cNvPr>
          <p:cNvSpPr>
            <a:spLocks noGrp="1"/>
          </p:cNvSpPr>
          <p:nvPr>
            <p:ph type="sldNum" sz="quarter" idx="12"/>
          </p:nvPr>
        </p:nvSpPr>
        <p:spPr/>
        <p:txBody>
          <a:bodyPr/>
          <a:lstStyle/>
          <a:p>
            <a:fld id="{F0EA15DB-5BBC-4252-B2FC-64AEF2568759}" type="slidenum">
              <a:rPr kumimoji="1" lang="ja-JP" altLang="en-US" smtClean="0"/>
              <a:t>3</a:t>
            </a:fld>
            <a:endParaRPr kumimoji="1" lang="ja-JP" altLang="en-US"/>
          </a:p>
        </p:txBody>
      </p:sp>
      <p:sp>
        <p:nvSpPr>
          <p:cNvPr id="5" name="正方形/長方形 4">
            <a:extLst>
              <a:ext uri="{FF2B5EF4-FFF2-40B4-BE49-F238E27FC236}">
                <a16:creationId xmlns:a16="http://schemas.microsoft.com/office/drawing/2014/main" id="{774DEC28-A764-37CC-C59C-82F58370DF7F}"/>
              </a:ext>
            </a:extLst>
          </p:cNvPr>
          <p:cNvSpPr/>
          <p:nvPr/>
        </p:nvSpPr>
        <p:spPr>
          <a:xfrm>
            <a:off x="4164642" y="6341271"/>
            <a:ext cx="3452297" cy="401614"/>
          </a:xfrm>
          <a:prstGeom prst="rect">
            <a:avLst/>
          </a:prstGeom>
          <a:solidFill>
            <a:schemeClr val="bg2">
              <a:lumMod val="9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dirty="0">
                <a:solidFill>
                  <a:schemeClr val="tx1"/>
                </a:solidFill>
              </a:rPr>
              <a:t>BIOS</a:t>
            </a:r>
            <a:endParaRPr kumimoji="1" lang="ja-JP" altLang="en-US">
              <a:solidFill>
                <a:schemeClr val="tx1"/>
              </a:solidFill>
            </a:endParaRPr>
          </a:p>
        </p:txBody>
      </p:sp>
      <p:sp>
        <p:nvSpPr>
          <p:cNvPr id="6" name="正方形/長方形 5">
            <a:extLst>
              <a:ext uri="{FF2B5EF4-FFF2-40B4-BE49-F238E27FC236}">
                <a16:creationId xmlns:a16="http://schemas.microsoft.com/office/drawing/2014/main" id="{3F50E5FA-FE2F-109B-E891-2E14C09D7EC6}"/>
              </a:ext>
            </a:extLst>
          </p:cNvPr>
          <p:cNvSpPr/>
          <p:nvPr/>
        </p:nvSpPr>
        <p:spPr>
          <a:xfrm>
            <a:off x="4817204" y="4231432"/>
            <a:ext cx="212738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監視対象システム</a:t>
            </a:r>
          </a:p>
        </p:txBody>
      </p:sp>
      <p:sp>
        <p:nvSpPr>
          <p:cNvPr id="7" name="正方形/長方形 6">
            <a:extLst>
              <a:ext uri="{FF2B5EF4-FFF2-40B4-BE49-F238E27FC236}">
                <a16:creationId xmlns:a16="http://schemas.microsoft.com/office/drawing/2014/main" id="{DE69B8E8-D0F0-FEB8-C199-47C7E7F61898}"/>
              </a:ext>
            </a:extLst>
          </p:cNvPr>
          <p:cNvSpPr/>
          <p:nvPr/>
        </p:nvSpPr>
        <p:spPr>
          <a:xfrm>
            <a:off x="4164643" y="4582478"/>
            <a:ext cx="3452297" cy="1604311"/>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1030B686-A058-C5E5-B50E-FD09A9A57F9C}"/>
              </a:ext>
            </a:extLst>
          </p:cNvPr>
          <p:cNvSpPr/>
          <p:nvPr/>
        </p:nvSpPr>
        <p:spPr>
          <a:xfrm>
            <a:off x="4595100" y="5681883"/>
            <a:ext cx="2571590" cy="362438"/>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OS</a:t>
            </a:r>
            <a:endParaRPr kumimoji="1" lang="ja-JP" altLang="en-US">
              <a:solidFill>
                <a:schemeClr val="tx1"/>
              </a:solidFill>
            </a:endParaRPr>
          </a:p>
        </p:txBody>
      </p:sp>
      <p:sp>
        <p:nvSpPr>
          <p:cNvPr id="9" name="正方形/長方形 8">
            <a:extLst>
              <a:ext uri="{FF2B5EF4-FFF2-40B4-BE49-F238E27FC236}">
                <a16:creationId xmlns:a16="http://schemas.microsoft.com/office/drawing/2014/main" id="{A958974B-16EF-524B-DBEA-6DFB41665EBB}"/>
              </a:ext>
            </a:extLst>
          </p:cNvPr>
          <p:cNvSpPr/>
          <p:nvPr/>
        </p:nvSpPr>
        <p:spPr>
          <a:xfrm>
            <a:off x="4595100" y="4736960"/>
            <a:ext cx="2571590" cy="824117"/>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ja-JP" altLang="en-US" dirty="0">
                <a:solidFill>
                  <a:schemeClr val="tx1"/>
                </a:solidFill>
              </a:rPr>
              <a:t>エンクレイヴ</a:t>
            </a:r>
            <a:endParaRPr kumimoji="1" lang="ja-JP" altLang="en-US" dirty="0">
              <a:solidFill>
                <a:schemeClr val="tx1"/>
              </a:solidFill>
            </a:endParaRPr>
          </a:p>
        </p:txBody>
      </p:sp>
      <p:sp>
        <p:nvSpPr>
          <p:cNvPr id="10" name="正方形/長方形 9">
            <a:extLst>
              <a:ext uri="{FF2B5EF4-FFF2-40B4-BE49-F238E27FC236}">
                <a16:creationId xmlns:a16="http://schemas.microsoft.com/office/drawing/2014/main" id="{109E11DB-2465-A4F9-3B59-F858FE4E349A}"/>
              </a:ext>
            </a:extLst>
          </p:cNvPr>
          <p:cNvSpPr/>
          <p:nvPr/>
        </p:nvSpPr>
        <p:spPr>
          <a:xfrm>
            <a:off x="4807663" y="5113008"/>
            <a:ext cx="2146463" cy="338025"/>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IDS</a:t>
            </a:r>
            <a:endParaRPr kumimoji="1" lang="ja-JP" altLang="en-US">
              <a:solidFill>
                <a:schemeClr val="tx1"/>
              </a:solidFill>
            </a:endParaRPr>
          </a:p>
        </p:txBody>
      </p:sp>
      <p:cxnSp>
        <p:nvCxnSpPr>
          <p:cNvPr id="11" name="直線矢印コネクタ 6">
            <a:extLst>
              <a:ext uri="{FF2B5EF4-FFF2-40B4-BE49-F238E27FC236}">
                <a16:creationId xmlns:a16="http://schemas.microsoft.com/office/drawing/2014/main" id="{19DE7569-EFEF-BFBD-5BDB-C1880D3E3D1D}"/>
              </a:ext>
            </a:extLst>
          </p:cNvPr>
          <p:cNvCxnSpPr>
            <a:cxnSpLocks/>
            <a:stCxn id="10" idx="3"/>
            <a:endCxn id="8" idx="2"/>
          </p:cNvCxnSpPr>
          <p:nvPr/>
        </p:nvCxnSpPr>
        <p:spPr>
          <a:xfrm flipH="1">
            <a:off x="5880895" y="5282021"/>
            <a:ext cx="1073231" cy="762300"/>
          </a:xfrm>
          <a:prstGeom prst="bentConnector4">
            <a:avLst>
              <a:gd name="adj1" fmla="val -41106"/>
              <a:gd name="adj2" fmla="val 164260"/>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2" name="正方形/長方形 11">
            <a:extLst>
              <a:ext uri="{FF2B5EF4-FFF2-40B4-BE49-F238E27FC236}">
                <a16:creationId xmlns:a16="http://schemas.microsoft.com/office/drawing/2014/main" id="{44FB70D4-2428-9BA0-88ED-F31B82077C58}"/>
              </a:ext>
            </a:extLst>
          </p:cNvPr>
          <p:cNvSpPr/>
          <p:nvPr/>
        </p:nvSpPr>
        <p:spPr>
          <a:xfrm>
            <a:off x="7582002" y="5710877"/>
            <a:ext cx="647602" cy="30930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b="1" dirty="0">
                <a:solidFill>
                  <a:srgbClr val="C00000"/>
                </a:solidFill>
              </a:rPr>
              <a:t>監視</a:t>
            </a:r>
          </a:p>
        </p:txBody>
      </p:sp>
    </p:spTree>
    <p:extLst>
      <p:ext uri="{BB962C8B-B14F-4D97-AF65-F5344CB8AC3E}">
        <p14:creationId xmlns:p14="http://schemas.microsoft.com/office/powerpoint/2010/main" val="2952259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3FD5685-7CE7-8F70-EDF3-40D14B214983}"/>
              </a:ext>
            </a:extLst>
          </p:cNvPr>
          <p:cNvSpPr>
            <a:spLocks noGrp="1"/>
          </p:cNvSpPr>
          <p:nvPr>
            <p:ph type="title"/>
          </p:nvPr>
        </p:nvSpPr>
        <p:spPr/>
        <p:txBody>
          <a:bodyPr/>
          <a:lstStyle/>
          <a:p>
            <a:r>
              <a:rPr kumimoji="1" lang="en-US" altLang="ja-JP" dirty="0"/>
              <a:t>SGX</a:t>
            </a:r>
            <a:r>
              <a:rPr kumimoji="1" lang="ja-JP" altLang="en-US"/>
              <a:t>を用いる問題点</a:t>
            </a:r>
          </a:p>
        </p:txBody>
      </p:sp>
      <p:sp>
        <p:nvSpPr>
          <p:cNvPr id="3" name="コンテンツ プレースホルダー 2">
            <a:extLst>
              <a:ext uri="{FF2B5EF4-FFF2-40B4-BE49-F238E27FC236}">
                <a16:creationId xmlns:a16="http://schemas.microsoft.com/office/drawing/2014/main" id="{82D5E020-A4F0-1A11-6F00-8662B86745B0}"/>
              </a:ext>
            </a:extLst>
          </p:cNvPr>
          <p:cNvSpPr>
            <a:spLocks noGrp="1"/>
          </p:cNvSpPr>
          <p:nvPr>
            <p:ph idx="1"/>
          </p:nvPr>
        </p:nvSpPr>
        <p:spPr/>
        <p:txBody>
          <a:bodyPr/>
          <a:lstStyle/>
          <a:p>
            <a:r>
              <a:rPr lang="ja-JP" altLang="en-US" dirty="0"/>
              <a:t>メモリデータ取得のオーバヘッドが大きい</a:t>
            </a:r>
            <a:endParaRPr lang="en-US" altLang="ja-JP" dirty="0"/>
          </a:p>
          <a:p>
            <a:pPr lvl="1"/>
            <a:r>
              <a:rPr kumimoji="1" lang="en-US" altLang="ja-JP" dirty="0"/>
              <a:t>BIOS</a:t>
            </a:r>
            <a:r>
              <a:rPr kumimoji="1" lang="ja-JP" altLang="en-US" dirty="0"/>
              <a:t>内のプログラムを呼び出すために割り込み </a:t>
            </a:r>
            <a:r>
              <a:rPr kumimoji="1" lang="en-US" altLang="ja-JP" dirty="0"/>
              <a:t>(SMI) </a:t>
            </a:r>
            <a:r>
              <a:rPr kumimoji="1" lang="ja-JP" altLang="en-US" dirty="0"/>
              <a:t>を発生させる必要</a:t>
            </a:r>
            <a:endParaRPr kumimoji="1" lang="en-US" altLang="ja-JP" dirty="0"/>
          </a:p>
          <a:p>
            <a:pPr lvl="1"/>
            <a:r>
              <a:rPr lang="ja-JP" altLang="en-US" dirty="0"/>
              <a:t>取得中の盗聴・改ざんを防ぐためにデータの暗号化や整合性検査も必要</a:t>
            </a:r>
            <a:endParaRPr lang="en-US" altLang="ja-JP" dirty="0"/>
          </a:p>
          <a:p>
            <a:pPr lvl="1"/>
            <a:r>
              <a:rPr lang="en-US" altLang="ja-JP" dirty="0"/>
              <a:t>SMM</a:t>
            </a:r>
            <a:r>
              <a:rPr lang="ja-JP" altLang="en-US" dirty="0"/>
              <a:t>を用いた</a:t>
            </a:r>
            <a:r>
              <a:rPr lang="en-US" altLang="ja-JP" dirty="0"/>
              <a:t>BIOS</a:t>
            </a:r>
            <a:r>
              <a:rPr lang="ja-JP" altLang="en-US" dirty="0"/>
              <a:t>内のプログラム実行中はシステム全体が停止</a:t>
            </a:r>
            <a:endParaRPr kumimoji="1" lang="en-US" altLang="ja-JP" dirty="0"/>
          </a:p>
          <a:p>
            <a:r>
              <a:rPr lang="en-US" altLang="ja-JP" dirty="0"/>
              <a:t>IoT</a:t>
            </a:r>
            <a:r>
              <a:rPr lang="ja-JP" altLang="en-US" dirty="0"/>
              <a:t>機器では</a:t>
            </a:r>
            <a:r>
              <a:rPr lang="en-US" altLang="ja-JP" dirty="0"/>
              <a:t>Intel</a:t>
            </a:r>
            <a:r>
              <a:rPr lang="ja-JP" altLang="en-US" dirty="0"/>
              <a:t>プロセッサはあまり使われていない</a:t>
            </a:r>
            <a:endParaRPr lang="en-US" altLang="ja-JP" dirty="0"/>
          </a:p>
          <a:p>
            <a:pPr lvl="1"/>
            <a:r>
              <a:rPr kumimoji="1" lang="ja-JP" altLang="en-US" dirty="0"/>
              <a:t>現在、</a:t>
            </a:r>
            <a:r>
              <a:rPr kumimoji="1" lang="en-US" altLang="ja-JP" dirty="0"/>
              <a:t>SGX</a:t>
            </a:r>
            <a:r>
              <a:rPr kumimoji="1" lang="ja-JP" altLang="en-US" dirty="0"/>
              <a:t>をサポートしているのはサーバ向け</a:t>
            </a:r>
            <a:r>
              <a:rPr lang="en-US" altLang="ja-JP" dirty="0"/>
              <a:t>CPU</a:t>
            </a:r>
            <a:r>
              <a:rPr lang="ja-JP" altLang="en-US" dirty="0"/>
              <a:t>のみ</a:t>
            </a:r>
            <a:endParaRPr kumimoji="1" lang="ja-JP" altLang="en-US" dirty="0"/>
          </a:p>
        </p:txBody>
      </p:sp>
      <p:sp>
        <p:nvSpPr>
          <p:cNvPr id="4" name="スライド番号プレースホルダー 3">
            <a:extLst>
              <a:ext uri="{FF2B5EF4-FFF2-40B4-BE49-F238E27FC236}">
                <a16:creationId xmlns:a16="http://schemas.microsoft.com/office/drawing/2014/main" id="{B3A6E3B2-3CA7-F54A-D535-4BE64A13A4B5}"/>
              </a:ext>
            </a:extLst>
          </p:cNvPr>
          <p:cNvSpPr>
            <a:spLocks noGrp="1"/>
          </p:cNvSpPr>
          <p:nvPr>
            <p:ph type="sldNum" sz="quarter" idx="12"/>
          </p:nvPr>
        </p:nvSpPr>
        <p:spPr/>
        <p:txBody>
          <a:bodyPr/>
          <a:lstStyle/>
          <a:p>
            <a:fld id="{F0EA15DB-5BBC-4252-B2FC-64AEF2568759}" type="slidenum">
              <a:rPr kumimoji="1" lang="ja-JP" altLang="en-US" smtClean="0"/>
              <a:t>4</a:t>
            </a:fld>
            <a:endParaRPr kumimoji="1" lang="ja-JP" altLang="en-US"/>
          </a:p>
        </p:txBody>
      </p:sp>
      <p:sp>
        <p:nvSpPr>
          <p:cNvPr id="24" name="正方形/長方形 23">
            <a:extLst>
              <a:ext uri="{FF2B5EF4-FFF2-40B4-BE49-F238E27FC236}">
                <a16:creationId xmlns:a16="http://schemas.microsoft.com/office/drawing/2014/main" id="{CFF21239-6B6E-119C-D510-281809EEA4A5}"/>
              </a:ext>
            </a:extLst>
          </p:cNvPr>
          <p:cNvSpPr/>
          <p:nvPr/>
        </p:nvSpPr>
        <p:spPr>
          <a:xfrm>
            <a:off x="4164642" y="6363797"/>
            <a:ext cx="3452297" cy="453090"/>
          </a:xfrm>
          <a:prstGeom prst="rect">
            <a:avLst/>
          </a:prstGeom>
          <a:solidFill>
            <a:schemeClr val="bg2">
              <a:lumMod val="9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dirty="0">
                <a:solidFill>
                  <a:schemeClr val="tx1"/>
                </a:solidFill>
              </a:rPr>
              <a:t>BIOS</a:t>
            </a:r>
            <a:endParaRPr kumimoji="1" lang="ja-JP" altLang="en-US" dirty="0">
              <a:solidFill>
                <a:schemeClr val="tx1"/>
              </a:solidFill>
            </a:endParaRPr>
          </a:p>
        </p:txBody>
      </p:sp>
      <p:sp>
        <p:nvSpPr>
          <p:cNvPr id="22" name="正方形/長方形 21">
            <a:extLst>
              <a:ext uri="{FF2B5EF4-FFF2-40B4-BE49-F238E27FC236}">
                <a16:creationId xmlns:a16="http://schemas.microsoft.com/office/drawing/2014/main" id="{E9B82229-0E00-887C-41AF-FB3E8D5773D6}"/>
              </a:ext>
            </a:extLst>
          </p:cNvPr>
          <p:cNvSpPr/>
          <p:nvPr/>
        </p:nvSpPr>
        <p:spPr>
          <a:xfrm>
            <a:off x="4817204" y="4158546"/>
            <a:ext cx="212738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監視対象システム</a:t>
            </a:r>
          </a:p>
        </p:txBody>
      </p:sp>
      <p:sp>
        <p:nvSpPr>
          <p:cNvPr id="25" name="正方形/長方形 24">
            <a:extLst>
              <a:ext uri="{FF2B5EF4-FFF2-40B4-BE49-F238E27FC236}">
                <a16:creationId xmlns:a16="http://schemas.microsoft.com/office/drawing/2014/main" id="{B18678CE-AC1A-FCB1-8203-2717A83492E6}"/>
              </a:ext>
            </a:extLst>
          </p:cNvPr>
          <p:cNvSpPr/>
          <p:nvPr/>
        </p:nvSpPr>
        <p:spPr>
          <a:xfrm>
            <a:off x="4164643" y="4509592"/>
            <a:ext cx="3452297" cy="1604311"/>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正方形/長方形 26">
            <a:extLst>
              <a:ext uri="{FF2B5EF4-FFF2-40B4-BE49-F238E27FC236}">
                <a16:creationId xmlns:a16="http://schemas.microsoft.com/office/drawing/2014/main" id="{D80231C1-F902-F158-544B-2AD118996CA6}"/>
              </a:ext>
            </a:extLst>
          </p:cNvPr>
          <p:cNvSpPr/>
          <p:nvPr/>
        </p:nvSpPr>
        <p:spPr>
          <a:xfrm>
            <a:off x="4595100" y="5608997"/>
            <a:ext cx="2571590" cy="362438"/>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OS</a:t>
            </a:r>
            <a:endParaRPr kumimoji="1" lang="ja-JP" altLang="en-US">
              <a:solidFill>
                <a:schemeClr val="tx1"/>
              </a:solidFill>
            </a:endParaRPr>
          </a:p>
        </p:txBody>
      </p:sp>
      <p:sp>
        <p:nvSpPr>
          <p:cNvPr id="28" name="正方形/長方形 27">
            <a:extLst>
              <a:ext uri="{FF2B5EF4-FFF2-40B4-BE49-F238E27FC236}">
                <a16:creationId xmlns:a16="http://schemas.microsoft.com/office/drawing/2014/main" id="{EFEF0FB8-B4D1-8BDE-83A2-E76DEFD89EBF}"/>
              </a:ext>
            </a:extLst>
          </p:cNvPr>
          <p:cNvSpPr/>
          <p:nvPr/>
        </p:nvSpPr>
        <p:spPr>
          <a:xfrm>
            <a:off x="4595100" y="4664074"/>
            <a:ext cx="2571590" cy="824117"/>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ja-JP" altLang="en-US" dirty="0">
                <a:solidFill>
                  <a:schemeClr val="tx1"/>
                </a:solidFill>
              </a:rPr>
              <a:t>エンクレイヴ</a:t>
            </a:r>
            <a:endParaRPr kumimoji="1" lang="ja-JP" altLang="en-US" dirty="0">
              <a:solidFill>
                <a:schemeClr val="tx1"/>
              </a:solidFill>
            </a:endParaRPr>
          </a:p>
        </p:txBody>
      </p:sp>
      <p:sp>
        <p:nvSpPr>
          <p:cNvPr id="26" name="正方形/長方形 25">
            <a:extLst>
              <a:ext uri="{FF2B5EF4-FFF2-40B4-BE49-F238E27FC236}">
                <a16:creationId xmlns:a16="http://schemas.microsoft.com/office/drawing/2014/main" id="{6CD1F4B4-C2AF-057F-5754-DD364A100C44}"/>
              </a:ext>
            </a:extLst>
          </p:cNvPr>
          <p:cNvSpPr/>
          <p:nvPr/>
        </p:nvSpPr>
        <p:spPr>
          <a:xfrm>
            <a:off x="4807663" y="5040122"/>
            <a:ext cx="2146463" cy="338025"/>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IDS</a:t>
            </a:r>
            <a:endParaRPr kumimoji="1" lang="ja-JP" altLang="en-US">
              <a:solidFill>
                <a:schemeClr val="tx1"/>
              </a:solidFill>
            </a:endParaRPr>
          </a:p>
        </p:txBody>
      </p:sp>
      <p:cxnSp>
        <p:nvCxnSpPr>
          <p:cNvPr id="11" name="直線矢印コネクタ 6">
            <a:extLst>
              <a:ext uri="{FF2B5EF4-FFF2-40B4-BE49-F238E27FC236}">
                <a16:creationId xmlns:a16="http://schemas.microsoft.com/office/drawing/2014/main" id="{8A636429-63E5-8D7A-2C42-07FC3DF497FA}"/>
              </a:ext>
            </a:extLst>
          </p:cNvPr>
          <p:cNvCxnSpPr>
            <a:cxnSpLocks/>
            <a:stCxn id="26" idx="3"/>
            <a:endCxn id="5" idx="3"/>
          </p:cNvCxnSpPr>
          <p:nvPr/>
        </p:nvCxnSpPr>
        <p:spPr>
          <a:xfrm flipH="1">
            <a:off x="6744286" y="5209135"/>
            <a:ext cx="209840" cy="1372417"/>
          </a:xfrm>
          <a:prstGeom prst="bentConnector3">
            <a:avLst>
              <a:gd name="adj1" fmla="val -222617"/>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5" name="正方形/長方形 4">
            <a:extLst>
              <a:ext uri="{FF2B5EF4-FFF2-40B4-BE49-F238E27FC236}">
                <a16:creationId xmlns:a16="http://schemas.microsoft.com/office/drawing/2014/main" id="{AFC7A4DF-9960-4BE3-322F-E373906B30C6}"/>
              </a:ext>
            </a:extLst>
          </p:cNvPr>
          <p:cNvSpPr/>
          <p:nvPr/>
        </p:nvSpPr>
        <p:spPr>
          <a:xfrm>
            <a:off x="5017502" y="6426857"/>
            <a:ext cx="1726784" cy="309389"/>
          </a:xfrm>
          <a:prstGeom prst="rect">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プログラム</a:t>
            </a:r>
          </a:p>
        </p:txBody>
      </p:sp>
      <p:cxnSp>
        <p:nvCxnSpPr>
          <p:cNvPr id="30" name="直線矢印コネクタ 29">
            <a:extLst>
              <a:ext uri="{FF2B5EF4-FFF2-40B4-BE49-F238E27FC236}">
                <a16:creationId xmlns:a16="http://schemas.microsoft.com/office/drawing/2014/main" id="{4A7B9670-DF00-65DF-EE72-7DDAE60527FC}"/>
              </a:ext>
            </a:extLst>
          </p:cNvPr>
          <p:cNvCxnSpPr>
            <a:stCxn id="5" idx="0"/>
            <a:endCxn id="27" idx="2"/>
          </p:cNvCxnSpPr>
          <p:nvPr/>
        </p:nvCxnSpPr>
        <p:spPr>
          <a:xfrm flipV="1">
            <a:off x="5880894" y="5971435"/>
            <a:ext cx="1" cy="455422"/>
          </a:xfrm>
          <a:prstGeom prst="straightConnector1">
            <a:avLst/>
          </a:prstGeom>
          <a:ln w="76200">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34" name="正方形/長方形 33">
            <a:extLst>
              <a:ext uri="{FF2B5EF4-FFF2-40B4-BE49-F238E27FC236}">
                <a16:creationId xmlns:a16="http://schemas.microsoft.com/office/drawing/2014/main" id="{EA7C98F7-01D9-22CF-2AC4-4AA424E9E9CD}"/>
              </a:ext>
            </a:extLst>
          </p:cNvPr>
          <p:cNvSpPr/>
          <p:nvPr/>
        </p:nvSpPr>
        <p:spPr>
          <a:xfrm>
            <a:off x="7582002" y="5710877"/>
            <a:ext cx="647602" cy="30930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rgbClr val="C00000"/>
                </a:solidFill>
              </a:rPr>
              <a:t>SMI</a:t>
            </a:r>
            <a:endParaRPr kumimoji="1" lang="ja-JP" altLang="en-US" b="1" dirty="0">
              <a:solidFill>
                <a:srgbClr val="C00000"/>
              </a:solidFill>
            </a:endParaRPr>
          </a:p>
        </p:txBody>
      </p:sp>
    </p:spTree>
    <p:extLst>
      <p:ext uri="{BB962C8B-B14F-4D97-AF65-F5344CB8AC3E}">
        <p14:creationId xmlns:p14="http://schemas.microsoft.com/office/powerpoint/2010/main" val="1209141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DB10CB1-4725-ED0A-9D34-5DE535AAD1EA}"/>
              </a:ext>
            </a:extLst>
          </p:cNvPr>
          <p:cNvSpPr>
            <a:spLocks noGrp="1"/>
          </p:cNvSpPr>
          <p:nvPr>
            <p:ph type="title"/>
          </p:nvPr>
        </p:nvSpPr>
        <p:spPr/>
        <p:txBody>
          <a:bodyPr/>
          <a:lstStyle/>
          <a:p>
            <a:r>
              <a:rPr kumimoji="1" lang="en-US" altLang="ja-JP" dirty="0"/>
              <a:t>Arm </a:t>
            </a:r>
            <a:r>
              <a:rPr kumimoji="1" lang="en-US" altLang="ja-JP" dirty="0" err="1"/>
              <a:t>TrustZone</a:t>
            </a:r>
            <a:r>
              <a:rPr kumimoji="1" lang="ja-JP" altLang="en-US"/>
              <a:t>を用いた</a:t>
            </a:r>
            <a:r>
              <a:rPr kumimoji="1" lang="en-US" altLang="ja-JP" dirty="0"/>
              <a:t>IDS</a:t>
            </a:r>
            <a:r>
              <a:rPr kumimoji="1" lang="ja-JP" altLang="en-US"/>
              <a:t>の保護</a:t>
            </a:r>
          </a:p>
        </p:txBody>
      </p:sp>
      <p:sp>
        <p:nvSpPr>
          <p:cNvPr id="3" name="コンテンツ プレースホルダー 2">
            <a:extLst>
              <a:ext uri="{FF2B5EF4-FFF2-40B4-BE49-F238E27FC236}">
                <a16:creationId xmlns:a16="http://schemas.microsoft.com/office/drawing/2014/main" id="{4070EFC8-CF38-79CE-61F8-61287728123C}"/>
              </a:ext>
            </a:extLst>
          </p:cNvPr>
          <p:cNvSpPr>
            <a:spLocks noGrp="1"/>
          </p:cNvSpPr>
          <p:nvPr>
            <p:ph idx="1"/>
          </p:nvPr>
        </p:nvSpPr>
        <p:spPr/>
        <p:txBody>
          <a:bodyPr/>
          <a:lstStyle/>
          <a:p>
            <a:r>
              <a:rPr kumimoji="1" lang="en-US" altLang="ja-JP" dirty="0" err="1"/>
              <a:t>TrustZone</a:t>
            </a:r>
            <a:r>
              <a:rPr kumimoji="1" lang="ja-JP" altLang="en-US" dirty="0"/>
              <a:t>を用いて</a:t>
            </a:r>
            <a:r>
              <a:rPr kumimoji="1" lang="en-US" altLang="ja-JP" dirty="0"/>
              <a:t>IDS</a:t>
            </a:r>
            <a:r>
              <a:rPr kumimoji="1" lang="ja-JP" altLang="en-US" dirty="0"/>
              <a:t>を安全に実行する手法も提案 </a:t>
            </a:r>
            <a:r>
              <a:rPr lang="en-US" altLang="ja-JP" sz="2400" dirty="0"/>
              <a:t>[Guerra+, QRS’18]</a:t>
            </a:r>
            <a:endParaRPr kumimoji="1" lang="en-US" altLang="ja-JP" dirty="0"/>
          </a:p>
          <a:p>
            <a:pPr lvl="1"/>
            <a:r>
              <a:rPr kumimoji="1" lang="en-US" altLang="ja-JP" dirty="0"/>
              <a:t>Arm</a:t>
            </a:r>
            <a:r>
              <a:rPr kumimoji="1" lang="ja-JP" altLang="en-US" dirty="0"/>
              <a:t>プロセッサは</a:t>
            </a:r>
            <a:r>
              <a:rPr kumimoji="1" lang="en-US" altLang="ja-JP" dirty="0"/>
              <a:t>IoT</a:t>
            </a:r>
            <a:r>
              <a:rPr kumimoji="1" lang="ja-JP" altLang="en-US" dirty="0"/>
              <a:t>機器でよく用いられている</a:t>
            </a:r>
            <a:endParaRPr kumimoji="1" lang="en-US" altLang="ja-JP" dirty="0"/>
          </a:p>
          <a:p>
            <a:pPr lvl="1"/>
            <a:r>
              <a:rPr lang="ja-JP" altLang="en-US"/>
              <a:t>隔離されたセキュアワールド</a:t>
            </a:r>
            <a:r>
              <a:rPr lang="en-US" altLang="ja-JP" dirty="0"/>
              <a:t> (TEE) </a:t>
            </a:r>
            <a:r>
              <a:rPr lang="ja-JP" altLang="en-US"/>
              <a:t>で</a:t>
            </a:r>
            <a:r>
              <a:rPr lang="en-US" altLang="ja-JP" dirty="0"/>
              <a:t>IDS</a:t>
            </a:r>
            <a:r>
              <a:rPr lang="ja-JP" altLang="en-US"/>
              <a:t>を</a:t>
            </a:r>
            <a:r>
              <a:rPr lang="en-US" altLang="ja-JP" dirty="0"/>
              <a:t>TA</a:t>
            </a:r>
            <a:r>
              <a:rPr lang="ja-JP" altLang="en-US"/>
              <a:t>として安全に実行</a:t>
            </a:r>
            <a:endParaRPr kumimoji="1" lang="en-US" altLang="ja-JP" dirty="0"/>
          </a:p>
          <a:p>
            <a:pPr lvl="1"/>
            <a:r>
              <a:rPr kumimoji="1" lang="ja-JP" altLang="en-US"/>
              <a:t>ノーマルワールド</a:t>
            </a:r>
            <a:r>
              <a:rPr kumimoji="1" lang="ja-JP" altLang="en-US" dirty="0"/>
              <a:t>と呼ばれる実行環境で監視対象システムが動作</a:t>
            </a:r>
            <a:endParaRPr lang="en-US" altLang="ja-JP" dirty="0"/>
          </a:p>
          <a:p>
            <a:r>
              <a:rPr lang="ja-JP" altLang="en-US"/>
              <a:t>セキュアワールド</a:t>
            </a:r>
            <a:r>
              <a:rPr lang="ja-JP" altLang="en-US" dirty="0"/>
              <a:t>からシステムメモリ全体に直接アクセスできる</a:t>
            </a:r>
            <a:endParaRPr lang="en-US" altLang="ja-JP" dirty="0"/>
          </a:p>
          <a:p>
            <a:pPr lvl="1"/>
            <a:r>
              <a:rPr lang="ja-JP" altLang="en-US" dirty="0"/>
              <a:t>メモリデータを取得して監視を行うオーバヘッドが小さい</a:t>
            </a:r>
            <a:endParaRPr kumimoji="1" lang="ja-JP" altLang="en-US" dirty="0"/>
          </a:p>
        </p:txBody>
      </p:sp>
      <p:sp>
        <p:nvSpPr>
          <p:cNvPr id="4" name="スライド番号プレースホルダー 3">
            <a:extLst>
              <a:ext uri="{FF2B5EF4-FFF2-40B4-BE49-F238E27FC236}">
                <a16:creationId xmlns:a16="http://schemas.microsoft.com/office/drawing/2014/main" id="{41EDF4CC-5E88-097B-C74D-CD3B8B576119}"/>
              </a:ext>
            </a:extLst>
          </p:cNvPr>
          <p:cNvSpPr>
            <a:spLocks noGrp="1"/>
          </p:cNvSpPr>
          <p:nvPr>
            <p:ph type="sldNum" sz="quarter" idx="12"/>
          </p:nvPr>
        </p:nvSpPr>
        <p:spPr/>
        <p:txBody>
          <a:bodyPr/>
          <a:lstStyle/>
          <a:p>
            <a:fld id="{F0EA15DB-5BBC-4252-B2FC-64AEF2568759}" type="slidenum">
              <a:rPr kumimoji="1" lang="ja-JP" altLang="en-US" smtClean="0"/>
              <a:t>5</a:t>
            </a:fld>
            <a:endParaRPr kumimoji="1" lang="ja-JP" altLang="en-US"/>
          </a:p>
        </p:txBody>
      </p:sp>
      <p:grpSp>
        <p:nvGrpSpPr>
          <p:cNvPr id="24" name="グループ化 23">
            <a:extLst>
              <a:ext uri="{FF2B5EF4-FFF2-40B4-BE49-F238E27FC236}">
                <a16:creationId xmlns:a16="http://schemas.microsoft.com/office/drawing/2014/main" id="{1C955E53-2173-051F-E56E-7B7F2B1853D5}"/>
              </a:ext>
            </a:extLst>
          </p:cNvPr>
          <p:cNvGrpSpPr/>
          <p:nvPr/>
        </p:nvGrpSpPr>
        <p:grpSpPr>
          <a:xfrm>
            <a:off x="2916439" y="4218057"/>
            <a:ext cx="6359121" cy="2503418"/>
            <a:chOff x="3009619" y="4210769"/>
            <a:chExt cx="6359121" cy="2503418"/>
          </a:xfrm>
        </p:grpSpPr>
        <p:sp>
          <p:nvSpPr>
            <p:cNvPr id="5" name="正方形/長方形 4">
              <a:extLst>
                <a:ext uri="{FF2B5EF4-FFF2-40B4-BE49-F238E27FC236}">
                  <a16:creationId xmlns:a16="http://schemas.microsoft.com/office/drawing/2014/main" id="{3DB3945D-93D7-B86A-08C0-E752DF1811E2}"/>
                </a:ext>
              </a:extLst>
            </p:cNvPr>
            <p:cNvSpPr/>
            <p:nvPr/>
          </p:nvSpPr>
          <p:spPr>
            <a:xfrm>
              <a:off x="3017492" y="4760315"/>
              <a:ext cx="2644288" cy="1320076"/>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正方形/長方形 5">
              <a:extLst>
                <a:ext uri="{FF2B5EF4-FFF2-40B4-BE49-F238E27FC236}">
                  <a16:creationId xmlns:a16="http://schemas.microsoft.com/office/drawing/2014/main" id="{CEC03098-A0D0-D494-59A3-55BDB737E9EE}"/>
                </a:ext>
              </a:extLst>
            </p:cNvPr>
            <p:cNvSpPr/>
            <p:nvPr/>
          </p:nvSpPr>
          <p:spPr>
            <a:xfrm>
              <a:off x="3009620" y="6349062"/>
              <a:ext cx="6359120" cy="365125"/>
            </a:xfrm>
            <a:prstGeom prst="rect">
              <a:avLst/>
            </a:prstGeom>
            <a:solidFill>
              <a:schemeClr val="bg2">
                <a:lumMod val="9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モニタ</a:t>
              </a:r>
              <a:endParaRPr kumimoji="1" lang="ja-JP" altLang="en-US" dirty="0">
                <a:solidFill>
                  <a:schemeClr val="tx1"/>
                </a:solidFill>
              </a:endParaRPr>
            </a:p>
          </p:txBody>
        </p:sp>
        <p:sp>
          <p:nvSpPr>
            <p:cNvPr id="7" name="正方形/長方形 6">
              <a:extLst>
                <a:ext uri="{FF2B5EF4-FFF2-40B4-BE49-F238E27FC236}">
                  <a16:creationId xmlns:a16="http://schemas.microsoft.com/office/drawing/2014/main" id="{28221598-0A47-D719-0B88-2F5C19215129}"/>
                </a:ext>
              </a:extLst>
            </p:cNvPr>
            <p:cNvSpPr/>
            <p:nvPr/>
          </p:nvSpPr>
          <p:spPr>
            <a:xfrm>
              <a:off x="6724452" y="4755531"/>
              <a:ext cx="2644288" cy="1320076"/>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D5A6E90E-F704-C034-F974-8B59EC31A89F}"/>
                </a:ext>
              </a:extLst>
            </p:cNvPr>
            <p:cNvSpPr/>
            <p:nvPr/>
          </p:nvSpPr>
          <p:spPr>
            <a:xfrm>
              <a:off x="6977592" y="4970357"/>
              <a:ext cx="615904" cy="338025"/>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IDS</a:t>
              </a:r>
              <a:endParaRPr kumimoji="1" lang="ja-JP" altLang="en-US">
                <a:solidFill>
                  <a:schemeClr val="tx1"/>
                </a:solidFill>
              </a:endParaRPr>
            </a:p>
          </p:txBody>
        </p:sp>
        <p:sp>
          <p:nvSpPr>
            <p:cNvPr id="9" name="正方形/長方形 8">
              <a:extLst>
                <a:ext uri="{FF2B5EF4-FFF2-40B4-BE49-F238E27FC236}">
                  <a16:creationId xmlns:a16="http://schemas.microsoft.com/office/drawing/2014/main" id="{0097A789-57DF-2BA9-89E5-0D5144304609}"/>
                </a:ext>
              </a:extLst>
            </p:cNvPr>
            <p:cNvSpPr/>
            <p:nvPr/>
          </p:nvSpPr>
          <p:spPr>
            <a:xfrm>
              <a:off x="6977591" y="5539711"/>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Trusted OS</a:t>
              </a:r>
              <a:endParaRPr kumimoji="1" lang="ja-JP" altLang="en-US" dirty="0">
                <a:solidFill>
                  <a:schemeClr val="tx1"/>
                </a:solidFill>
              </a:endParaRPr>
            </a:p>
          </p:txBody>
        </p:sp>
        <p:sp>
          <p:nvSpPr>
            <p:cNvPr id="10" name="正方形/長方形 9">
              <a:extLst>
                <a:ext uri="{FF2B5EF4-FFF2-40B4-BE49-F238E27FC236}">
                  <a16:creationId xmlns:a16="http://schemas.microsoft.com/office/drawing/2014/main" id="{B29ACA4D-66E9-D113-0C17-CBFDBFD1E1DF}"/>
                </a:ext>
              </a:extLst>
            </p:cNvPr>
            <p:cNvSpPr/>
            <p:nvPr/>
          </p:nvSpPr>
          <p:spPr>
            <a:xfrm>
              <a:off x="3288540" y="5539711"/>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OS</a:t>
              </a:r>
              <a:endParaRPr kumimoji="1" lang="ja-JP" altLang="en-US" dirty="0">
                <a:solidFill>
                  <a:schemeClr val="tx1"/>
                </a:solidFill>
              </a:endParaRPr>
            </a:p>
          </p:txBody>
        </p:sp>
        <p:sp>
          <p:nvSpPr>
            <p:cNvPr id="11" name="正方形/長方形 10">
              <a:extLst>
                <a:ext uri="{FF2B5EF4-FFF2-40B4-BE49-F238E27FC236}">
                  <a16:creationId xmlns:a16="http://schemas.microsoft.com/office/drawing/2014/main" id="{780778E4-2D2E-A67C-111B-6A99B62155E3}"/>
                </a:ext>
              </a:extLst>
            </p:cNvPr>
            <p:cNvSpPr/>
            <p:nvPr/>
          </p:nvSpPr>
          <p:spPr>
            <a:xfrm>
              <a:off x="3263319" y="4965387"/>
              <a:ext cx="2146463" cy="345703"/>
            </a:xfrm>
            <a:prstGeom prst="rect">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アプリケーション</a:t>
              </a:r>
            </a:p>
          </p:txBody>
        </p:sp>
        <p:sp>
          <p:nvSpPr>
            <p:cNvPr id="13" name="正方形/長方形 12">
              <a:extLst>
                <a:ext uri="{FF2B5EF4-FFF2-40B4-BE49-F238E27FC236}">
                  <a16:creationId xmlns:a16="http://schemas.microsoft.com/office/drawing/2014/main" id="{2E6E3FC0-D313-7217-2364-A0FA23B51D5A}"/>
                </a:ext>
              </a:extLst>
            </p:cNvPr>
            <p:cNvSpPr/>
            <p:nvPr/>
          </p:nvSpPr>
          <p:spPr>
            <a:xfrm>
              <a:off x="3255346" y="4210769"/>
              <a:ext cx="2204222" cy="554448"/>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ノーマルワールド</a:t>
              </a:r>
              <a:endParaRPr kumimoji="1" lang="en-US" altLang="ja-JP" dirty="0">
                <a:solidFill>
                  <a:schemeClr val="tx1"/>
                </a:solidFill>
              </a:endParaRPr>
            </a:p>
            <a:p>
              <a:pPr algn="ctr"/>
              <a:r>
                <a:rPr kumimoji="1" lang="en-US" altLang="ja-JP" dirty="0">
                  <a:solidFill>
                    <a:schemeClr val="tx1"/>
                  </a:solidFill>
                </a:rPr>
                <a:t>(</a:t>
              </a:r>
              <a:r>
                <a:rPr kumimoji="1" lang="ja-JP" altLang="en-US">
                  <a:solidFill>
                    <a:schemeClr val="tx1"/>
                  </a:solidFill>
                </a:rPr>
                <a:t>監視対象システム</a:t>
              </a:r>
              <a:r>
                <a:rPr kumimoji="1" lang="en-US" altLang="ja-JP" dirty="0">
                  <a:solidFill>
                    <a:schemeClr val="tx1"/>
                  </a:solidFill>
                </a:rPr>
                <a:t>)</a:t>
              </a:r>
              <a:endParaRPr kumimoji="1" lang="ja-JP" altLang="en-US" dirty="0">
                <a:solidFill>
                  <a:schemeClr val="tx1"/>
                </a:solidFill>
              </a:endParaRPr>
            </a:p>
          </p:txBody>
        </p:sp>
        <p:sp>
          <p:nvSpPr>
            <p:cNvPr id="14" name="正方形/長方形 13">
              <a:extLst>
                <a:ext uri="{FF2B5EF4-FFF2-40B4-BE49-F238E27FC236}">
                  <a16:creationId xmlns:a16="http://schemas.microsoft.com/office/drawing/2014/main" id="{A8EFD7A0-F706-CF03-FB80-CC4EFD24BBA1}"/>
                </a:ext>
              </a:extLst>
            </p:cNvPr>
            <p:cNvSpPr/>
            <p:nvPr/>
          </p:nvSpPr>
          <p:spPr>
            <a:xfrm>
              <a:off x="6987132" y="4210770"/>
              <a:ext cx="2127380" cy="536000"/>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セキュアワールド</a:t>
              </a:r>
              <a:endParaRPr kumimoji="1" lang="ja-JP" altLang="en-US" dirty="0">
                <a:solidFill>
                  <a:schemeClr val="tx1"/>
                </a:solidFill>
              </a:endParaRPr>
            </a:p>
          </p:txBody>
        </p:sp>
        <p:sp>
          <p:nvSpPr>
            <p:cNvPr id="16" name="フリーフォーム 15">
              <a:extLst>
                <a:ext uri="{FF2B5EF4-FFF2-40B4-BE49-F238E27FC236}">
                  <a16:creationId xmlns:a16="http://schemas.microsoft.com/office/drawing/2014/main" id="{F4D13C64-E6E4-9E57-4D10-8465494E5406}"/>
                </a:ext>
              </a:extLst>
            </p:cNvPr>
            <p:cNvSpPr/>
            <p:nvPr/>
          </p:nvSpPr>
          <p:spPr>
            <a:xfrm>
              <a:off x="3009619" y="4210770"/>
              <a:ext cx="3169799" cy="1997998"/>
            </a:xfrm>
            <a:custGeom>
              <a:avLst/>
              <a:gdLst>
                <a:gd name="connsiteX0" fmla="*/ 0 w 2987040"/>
                <a:gd name="connsiteY0" fmla="*/ 1612669 h 1612669"/>
                <a:gd name="connsiteX1" fmla="*/ 2987040 w 2987040"/>
                <a:gd name="connsiteY1" fmla="*/ 1612669 h 1612669"/>
                <a:gd name="connsiteX2" fmla="*/ 2987040 w 2987040"/>
                <a:gd name="connsiteY2" fmla="*/ 0 h 1612669"/>
              </a:gdLst>
              <a:ahLst/>
              <a:cxnLst>
                <a:cxn ang="0">
                  <a:pos x="connsiteX0" y="connsiteY0"/>
                </a:cxn>
                <a:cxn ang="0">
                  <a:pos x="connsiteX1" y="connsiteY1"/>
                </a:cxn>
                <a:cxn ang="0">
                  <a:pos x="connsiteX2" y="connsiteY2"/>
                </a:cxn>
              </a:cxnLst>
              <a:rect l="l" t="t" r="r" b="b"/>
              <a:pathLst>
                <a:path w="2987040" h="1612669">
                  <a:moveTo>
                    <a:pt x="0" y="1612669"/>
                  </a:moveTo>
                  <a:lnTo>
                    <a:pt x="2987040" y="1612669"/>
                  </a:lnTo>
                  <a:lnTo>
                    <a:pt x="2987040" y="0"/>
                  </a:lnTo>
                </a:path>
              </a:pathLst>
            </a:custGeom>
            <a:noFill/>
            <a:ln w="28575">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正方形/長方形 17">
              <a:extLst>
                <a:ext uri="{FF2B5EF4-FFF2-40B4-BE49-F238E27FC236}">
                  <a16:creationId xmlns:a16="http://schemas.microsoft.com/office/drawing/2014/main" id="{12243E18-F254-8706-7A79-EA160C34711A}"/>
                </a:ext>
              </a:extLst>
            </p:cNvPr>
            <p:cNvSpPr/>
            <p:nvPr/>
          </p:nvSpPr>
          <p:spPr>
            <a:xfrm>
              <a:off x="5845153" y="4999075"/>
              <a:ext cx="668084" cy="30930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b="1">
                  <a:solidFill>
                    <a:srgbClr val="C00000"/>
                  </a:solidFill>
                </a:rPr>
                <a:t>監視</a:t>
              </a:r>
            </a:p>
          </p:txBody>
        </p:sp>
        <p:cxnSp>
          <p:nvCxnSpPr>
            <p:cNvPr id="12" name="直線矢印コネクタ 11">
              <a:extLst>
                <a:ext uri="{FF2B5EF4-FFF2-40B4-BE49-F238E27FC236}">
                  <a16:creationId xmlns:a16="http://schemas.microsoft.com/office/drawing/2014/main" id="{78DCF7C6-66C5-6A90-984A-D6AE8D2744FF}"/>
                </a:ext>
              </a:extLst>
            </p:cNvPr>
            <p:cNvCxnSpPr>
              <a:cxnSpLocks/>
              <a:stCxn id="8" idx="1"/>
              <a:endCxn id="10" idx="3"/>
            </p:cNvCxnSpPr>
            <p:nvPr/>
          </p:nvCxnSpPr>
          <p:spPr>
            <a:xfrm flipH="1">
              <a:off x="5435003" y="5139370"/>
              <a:ext cx="1542589" cy="573193"/>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0" name="正方形/長方形 19">
              <a:extLst>
                <a:ext uri="{FF2B5EF4-FFF2-40B4-BE49-F238E27FC236}">
                  <a16:creationId xmlns:a16="http://schemas.microsoft.com/office/drawing/2014/main" id="{EC2B7207-E379-7667-1E1E-8239929352DA}"/>
                </a:ext>
              </a:extLst>
            </p:cNvPr>
            <p:cNvSpPr/>
            <p:nvPr/>
          </p:nvSpPr>
          <p:spPr>
            <a:xfrm>
              <a:off x="7717712" y="4970357"/>
              <a:ext cx="615904" cy="345703"/>
            </a:xfrm>
            <a:prstGeom prst="rect">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TA</a:t>
              </a:r>
              <a:endParaRPr kumimoji="1" lang="ja-JP" altLang="en-US" dirty="0">
                <a:solidFill>
                  <a:schemeClr val="tx1"/>
                </a:solidFill>
              </a:endParaRPr>
            </a:p>
          </p:txBody>
        </p:sp>
        <p:sp>
          <p:nvSpPr>
            <p:cNvPr id="21" name="正方形/長方形 20">
              <a:extLst>
                <a:ext uri="{FF2B5EF4-FFF2-40B4-BE49-F238E27FC236}">
                  <a16:creationId xmlns:a16="http://schemas.microsoft.com/office/drawing/2014/main" id="{9DB570E5-0ABC-CD12-97B7-8432A36AA6E8}"/>
                </a:ext>
              </a:extLst>
            </p:cNvPr>
            <p:cNvSpPr/>
            <p:nvPr/>
          </p:nvSpPr>
          <p:spPr>
            <a:xfrm>
              <a:off x="8457833" y="4962679"/>
              <a:ext cx="615904" cy="345703"/>
            </a:xfrm>
            <a:prstGeom prst="rect">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TA</a:t>
              </a:r>
              <a:endParaRPr kumimoji="1" lang="ja-JP" altLang="en-US" dirty="0">
                <a:solidFill>
                  <a:schemeClr val="tx1"/>
                </a:solidFill>
              </a:endParaRPr>
            </a:p>
          </p:txBody>
        </p:sp>
      </p:grpSp>
    </p:spTree>
    <p:extLst>
      <p:ext uri="{BB962C8B-B14F-4D97-AF65-F5344CB8AC3E}">
        <p14:creationId xmlns:p14="http://schemas.microsoft.com/office/powerpoint/2010/main" val="3901144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DF52811-E534-0100-FB1A-6D13A31F5932}"/>
              </a:ext>
            </a:extLst>
          </p:cNvPr>
          <p:cNvSpPr>
            <a:spLocks noGrp="1"/>
          </p:cNvSpPr>
          <p:nvPr>
            <p:ph type="title"/>
          </p:nvPr>
        </p:nvSpPr>
        <p:spPr/>
        <p:txBody>
          <a:bodyPr/>
          <a:lstStyle/>
          <a:p>
            <a:r>
              <a:rPr kumimoji="1" lang="en-US" altLang="ja-JP" dirty="0" err="1"/>
              <a:t>TrustZone</a:t>
            </a:r>
            <a:r>
              <a:rPr kumimoji="1" lang="ja-JP" altLang="en-US"/>
              <a:t>を用いる問題点</a:t>
            </a:r>
          </a:p>
        </p:txBody>
      </p:sp>
      <p:sp>
        <p:nvSpPr>
          <p:cNvPr id="3" name="コンテンツ プレースホルダー 2">
            <a:extLst>
              <a:ext uri="{FF2B5EF4-FFF2-40B4-BE49-F238E27FC236}">
                <a16:creationId xmlns:a16="http://schemas.microsoft.com/office/drawing/2014/main" id="{C3165F96-ECF3-238D-87E2-3D125454EDE2}"/>
              </a:ext>
            </a:extLst>
          </p:cNvPr>
          <p:cNvSpPr>
            <a:spLocks noGrp="1"/>
          </p:cNvSpPr>
          <p:nvPr>
            <p:ph idx="1"/>
          </p:nvPr>
        </p:nvSpPr>
        <p:spPr/>
        <p:txBody>
          <a:bodyPr/>
          <a:lstStyle/>
          <a:p>
            <a:r>
              <a:rPr kumimoji="1" lang="ja-JP" altLang="en-US" dirty="0"/>
              <a:t>セキュアワールドは</a:t>
            </a:r>
            <a:r>
              <a:rPr kumimoji="1" lang="en-US" altLang="ja-JP" dirty="0"/>
              <a:t>IDS</a:t>
            </a:r>
            <a:r>
              <a:rPr kumimoji="1" lang="ja-JP" altLang="en-US" dirty="0"/>
              <a:t>が必要とする以上の権限を持つ</a:t>
            </a:r>
            <a:endParaRPr kumimoji="1" lang="en-US" altLang="ja-JP" dirty="0"/>
          </a:p>
          <a:p>
            <a:pPr lvl="1"/>
            <a:r>
              <a:rPr lang="ja-JP" altLang="en-US" dirty="0"/>
              <a:t>システムメモリへのアクセスだけでなくデバイスへのアクセスなど</a:t>
            </a:r>
            <a:endParaRPr kumimoji="1" lang="en-US" altLang="ja-JP" dirty="0"/>
          </a:p>
          <a:p>
            <a:pPr lvl="1"/>
            <a:r>
              <a:rPr kumimoji="1" lang="en-US" altLang="ja-JP" dirty="0"/>
              <a:t>IDS</a:t>
            </a:r>
            <a:r>
              <a:rPr kumimoji="1" lang="ja-JP" altLang="en-US" dirty="0"/>
              <a:t>が攻撃を受けるとセキュアワールドの高い権限を奪われる可能性</a:t>
            </a:r>
            <a:endParaRPr kumimoji="1" lang="en-US" altLang="ja-JP" dirty="0"/>
          </a:p>
          <a:p>
            <a:r>
              <a:rPr lang="en-US" altLang="ja-JP" dirty="0"/>
              <a:t>IDS</a:t>
            </a:r>
            <a:r>
              <a:rPr lang="ja-JP" altLang="en-US" dirty="0"/>
              <a:t>の開発には細心の注意を払う必要がある</a:t>
            </a:r>
            <a:endParaRPr lang="en-US" altLang="ja-JP" dirty="0"/>
          </a:p>
          <a:p>
            <a:pPr lvl="1"/>
            <a:r>
              <a:rPr kumimoji="1" lang="en-US" altLang="ja-JP" dirty="0"/>
              <a:t>TA</a:t>
            </a:r>
            <a:r>
              <a:rPr kumimoji="1" lang="ja-JP" altLang="en-US" dirty="0"/>
              <a:t>や</a:t>
            </a:r>
            <a:r>
              <a:rPr kumimoji="1" lang="en-US" altLang="ja-JP" dirty="0"/>
              <a:t>Trusted OS</a:t>
            </a:r>
            <a:r>
              <a:rPr kumimoji="1" lang="ja-JP" altLang="en-US" dirty="0"/>
              <a:t>にはさまざまな脆弱性が報告</a:t>
            </a:r>
            <a:r>
              <a:rPr kumimoji="1" lang="en-US" altLang="ja-JP" dirty="0"/>
              <a:t> </a:t>
            </a:r>
            <a:r>
              <a:rPr kumimoji="1" lang="en-US" altLang="ja-JP" sz="2000" dirty="0"/>
              <a:t>[</a:t>
            </a:r>
            <a:r>
              <a:rPr kumimoji="1" lang="en-US" altLang="ja-JP" sz="2000" dirty="0" err="1"/>
              <a:t>Cerdeira</a:t>
            </a:r>
            <a:r>
              <a:rPr kumimoji="1" lang="en-US" altLang="ja-JP" sz="2000" dirty="0"/>
              <a:t>+, Security’22]</a:t>
            </a:r>
          </a:p>
          <a:p>
            <a:pPr lvl="1"/>
            <a:r>
              <a:rPr kumimoji="1" lang="ja-JP" altLang="en-US" dirty="0"/>
              <a:t>多くの機器ではユーザが開発した</a:t>
            </a:r>
            <a:r>
              <a:rPr kumimoji="1" lang="en-US" altLang="ja-JP" dirty="0"/>
              <a:t>TA</a:t>
            </a:r>
            <a:r>
              <a:rPr lang="ja-JP" altLang="en-US" dirty="0"/>
              <a:t>を実行することを許可していない</a:t>
            </a:r>
            <a:endParaRPr kumimoji="1" lang="ja-JP" altLang="en-US" dirty="0"/>
          </a:p>
        </p:txBody>
      </p:sp>
      <p:sp>
        <p:nvSpPr>
          <p:cNvPr id="4" name="スライド番号プレースホルダー 3">
            <a:extLst>
              <a:ext uri="{FF2B5EF4-FFF2-40B4-BE49-F238E27FC236}">
                <a16:creationId xmlns:a16="http://schemas.microsoft.com/office/drawing/2014/main" id="{0DF58C0B-03D6-F2A2-B612-CEF3B1080F4F}"/>
              </a:ext>
            </a:extLst>
          </p:cNvPr>
          <p:cNvSpPr>
            <a:spLocks noGrp="1"/>
          </p:cNvSpPr>
          <p:nvPr>
            <p:ph type="sldNum" sz="quarter" idx="12"/>
          </p:nvPr>
        </p:nvSpPr>
        <p:spPr/>
        <p:txBody>
          <a:bodyPr/>
          <a:lstStyle/>
          <a:p>
            <a:fld id="{F0EA15DB-5BBC-4252-B2FC-64AEF2568759}" type="slidenum">
              <a:rPr kumimoji="1" lang="ja-JP" altLang="en-US" smtClean="0"/>
              <a:t>6</a:t>
            </a:fld>
            <a:endParaRPr kumimoji="1" lang="ja-JP" altLang="en-US"/>
          </a:p>
        </p:txBody>
      </p:sp>
      <p:grpSp>
        <p:nvGrpSpPr>
          <p:cNvPr id="5" name="グループ化 4">
            <a:extLst>
              <a:ext uri="{FF2B5EF4-FFF2-40B4-BE49-F238E27FC236}">
                <a16:creationId xmlns:a16="http://schemas.microsoft.com/office/drawing/2014/main" id="{0C495EA1-9CB9-2B52-8C4B-EA95C5AA1310}"/>
              </a:ext>
            </a:extLst>
          </p:cNvPr>
          <p:cNvGrpSpPr/>
          <p:nvPr/>
        </p:nvGrpSpPr>
        <p:grpSpPr>
          <a:xfrm>
            <a:off x="2916439" y="4218057"/>
            <a:ext cx="6359121" cy="2503418"/>
            <a:chOff x="3009619" y="4210769"/>
            <a:chExt cx="6359121" cy="2503418"/>
          </a:xfrm>
        </p:grpSpPr>
        <p:sp>
          <p:nvSpPr>
            <p:cNvPr id="6" name="正方形/長方形 5">
              <a:extLst>
                <a:ext uri="{FF2B5EF4-FFF2-40B4-BE49-F238E27FC236}">
                  <a16:creationId xmlns:a16="http://schemas.microsoft.com/office/drawing/2014/main" id="{1AF9F917-BB45-DE46-21EC-3E02445F708C}"/>
                </a:ext>
              </a:extLst>
            </p:cNvPr>
            <p:cNvSpPr/>
            <p:nvPr/>
          </p:nvSpPr>
          <p:spPr>
            <a:xfrm>
              <a:off x="3017492" y="4760315"/>
              <a:ext cx="2644288" cy="1320076"/>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正方形/長方形 6">
              <a:extLst>
                <a:ext uri="{FF2B5EF4-FFF2-40B4-BE49-F238E27FC236}">
                  <a16:creationId xmlns:a16="http://schemas.microsoft.com/office/drawing/2014/main" id="{9137C6A9-E4E7-DCE9-E7EE-204C8260F9AB}"/>
                </a:ext>
              </a:extLst>
            </p:cNvPr>
            <p:cNvSpPr/>
            <p:nvPr/>
          </p:nvSpPr>
          <p:spPr>
            <a:xfrm>
              <a:off x="3009620" y="6349062"/>
              <a:ext cx="6359120" cy="365125"/>
            </a:xfrm>
            <a:prstGeom prst="rect">
              <a:avLst/>
            </a:prstGeom>
            <a:solidFill>
              <a:schemeClr val="bg2">
                <a:lumMod val="9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モニタ</a:t>
              </a:r>
              <a:endParaRPr kumimoji="1" lang="ja-JP" altLang="en-US" dirty="0">
                <a:solidFill>
                  <a:schemeClr val="tx1"/>
                </a:solidFill>
              </a:endParaRPr>
            </a:p>
          </p:txBody>
        </p:sp>
        <p:sp>
          <p:nvSpPr>
            <p:cNvPr id="8" name="正方形/長方形 7">
              <a:extLst>
                <a:ext uri="{FF2B5EF4-FFF2-40B4-BE49-F238E27FC236}">
                  <a16:creationId xmlns:a16="http://schemas.microsoft.com/office/drawing/2014/main" id="{6BBC8A01-00BC-6692-38A7-85C9A5F27AAB}"/>
                </a:ext>
              </a:extLst>
            </p:cNvPr>
            <p:cNvSpPr/>
            <p:nvPr/>
          </p:nvSpPr>
          <p:spPr>
            <a:xfrm>
              <a:off x="6724452" y="4755531"/>
              <a:ext cx="2644288" cy="1320076"/>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a:extLst>
                <a:ext uri="{FF2B5EF4-FFF2-40B4-BE49-F238E27FC236}">
                  <a16:creationId xmlns:a16="http://schemas.microsoft.com/office/drawing/2014/main" id="{21431721-70C4-CC60-A090-6086717B9D4F}"/>
                </a:ext>
              </a:extLst>
            </p:cNvPr>
            <p:cNvSpPr/>
            <p:nvPr/>
          </p:nvSpPr>
          <p:spPr>
            <a:xfrm>
              <a:off x="6977592" y="4970357"/>
              <a:ext cx="615904" cy="338025"/>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IDS</a:t>
              </a:r>
              <a:endParaRPr kumimoji="1" lang="ja-JP" altLang="en-US">
                <a:solidFill>
                  <a:schemeClr val="tx1"/>
                </a:solidFill>
              </a:endParaRPr>
            </a:p>
          </p:txBody>
        </p:sp>
        <p:sp>
          <p:nvSpPr>
            <p:cNvPr id="10" name="正方形/長方形 9">
              <a:extLst>
                <a:ext uri="{FF2B5EF4-FFF2-40B4-BE49-F238E27FC236}">
                  <a16:creationId xmlns:a16="http://schemas.microsoft.com/office/drawing/2014/main" id="{13FB3A68-AC44-AB9D-746A-95E81004A786}"/>
                </a:ext>
              </a:extLst>
            </p:cNvPr>
            <p:cNvSpPr/>
            <p:nvPr/>
          </p:nvSpPr>
          <p:spPr>
            <a:xfrm>
              <a:off x="6977591" y="5539711"/>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Trusted OS</a:t>
              </a:r>
              <a:endParaRPr kumimoji="1" lang="ja-JP" altLang="en-US" dirty="0">
                <a:solidFill>
                  <a:schemeClr val="tx1"/>
                </a:solidFill>
              </a:endParaRPr>
            </a:p>
          </p:txBody>
        </p:sp>
        <p:sp>
          <p:nvSpPr>
            <p:cNvPr id="11" name="正方形/長方形 10">
              <a:extLst>
                <a:ext uri="{FF2B5EF4-FFF2-40B4-BE49-F238E27FC236}">
                  <a16:creationId xmlns:a16="http://schemas.microsoft.com/office/drawing/2014/main" id="{7134ED6C-10CC-3F22-15DB-C22F2A3923FB}"/>
                </a:ext>
              </a:extLst>
            </p:cNvPr>
            <p:cNvSpPr/>
            <p:nvPr/>
          </p:nvSpPr>
          <p:spPr>
            <a:xfrm>
              <a:off x="3288540" y="5539711"/>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OS</a:t>
              </a:r>
              <a:endParaRPr kumimoji="1" lang="ja-JP" altLang="en-US" dirty="0">
                <a:solidFill>
                  <a:schemeClr val="tx1"/>
                </a:solidFill>
              </a:endParaRPr>
            </a:p>
          </p:txBody>
        </p:sp>
        <p:sp>
          <p:nvSpPr>
            <p:cNvPr id="12" name="正方形/長方形 11">
              <a:extLst>
                <a:ext uri="{FF2B5EF4-FFF2-40B4-BE49-F238E27FC236}">
                  <a16:creationId xmlns:a16="http://schemas.microsoft.com/office/drawing/2014/main" id="{57302A42-D33B-1843-CDDA-12262E2DC59B}"/>
                </a:ext>
              </a:extLst>
            </p:cNvPr>
            <p:cNvSpPr/>
            <p:nvPr/>
          </p:nvSpPr>
          <p:spPr>
            <a:xfrm>
              <a:off x="3263319" y="4965387"/>
              <a:ext cx="2146463" cy="345703"/>
            </a:xfrm>
            <a:prstGeom prst="rect">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アプリケーション</a:t>
              </a:r>
            </a:p>
          </p:txBody>
        </p:sp>
        <p:sp>
          <p:nvSpPr>
            <p:cNvPr id="13" name="正方形/長方形 12">
              <a:extLst>
                <a:ext uri="{FF2B5EF4-FFF2-40B4-BE49-F238E27FC236}">
                  <a16:creationId xmlns:a16="http://schemas.microsoft.com/office/drawing/2014/main" id="{6DEB8EC6-E83B-B821-B953-D46E50F9A22E}"/>
                </a:ext>
              </a:extLst>
            </p:cNvPr>
            <p:cNvSpPr/>
            <p:nvPr/>
          </p:nvSpPr>
          <p:spPr>
            <a:xfrm>
              <a:off x="3255346" y="4210769"/>
              <a:ext cx="2204222" cy="554448"/>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ノーマルワールド</a:t>
              </a:r>
              <a:endParaRPr kumimoji="1" lang="en-US" altLang="ja-JP" dirty="0">
                <a:solidFill>
                  <a:schemeClr val="tx1"/>
                </a:solidFill>
              </a:endParaRPr>
            </a:p>
            <a:p>
              <a:pPr algn="ctr"/>
              <a:r>
                <a:rPr kumimoji="1" lang="en-US" altLang="ja-JP" dirty="0">
                  <a:solidFill>
                    <a:schemeClr val="tx1"/>
                  </a:solidFill>
                </a:rPr>
                <a:t>(</a:t>
              </a:r>
              <a:r>
                <a:rPr kumimoji="1" lang="ja-JP" altLang="en-US" dirty="0">
                  <a:solidFill>
                    <a:schemeClr val="tx1"/>
                  </a:solidFill>
                </a:rPr>
                <a:t>監視対象システム</a:t>
              </a:r>
              <a:r>
                <a:rPr kumimoji="1" lang="en-US" altLang="ja-JP" dirty="0">
                  <a:solidFill>
                    <a:schemeClr val="tx1"/>
                  </a:solidFill>
                </a:rPr>
                <a:t>)</a:t>
              </a:r>
              <a:endParaRPr kumimoji="1" lang="ja-JP" altLang="en-US" dirty="0">
                <a:solidFill>
                  <a:schemeClr val="tx1"/>
                </a:solidFill>
              </a:endParaRPr>
            </a:p>
          </p:txBody>
        </p:sp>
        <p:sp>
          <p:nvSpPr>
            <p:cNvPr id="14" name="正方形/長方形 13">
              <a:extLst>
                <a:ext uri="{FF2B5EF4-FFF2-40B4-BE49-F238E27FC236}">
                  <a16:creationId xmlns:a16="http://schemas.microsoft.com/office/drawing/2014/main" id="{A05CEB0C-2E96-EC6A-AE97-3404979B6CE2}"/>
                </a:ext>
              </a:extLst>
            </p:cNvPr>
            <p:cNvSpPr/>
            <p:nvPr/>
          </p:nvSpPr>
          <p:spPr>
            <a:xfrm>
              <a:off x="6987132" y="4210770"/>
              <a:ext cx="2127380" cy="536000"/>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セキュアワールド</a:t>
              </a:r>
              <a:endParaRPr kumimoji="1" lang="ja-JP" altLang="en-US" dirty="0">
                <a:solidFill>
                  <a:schemeClr val="tx1"/>
                </a:solidFill>
              </a:endParaRPr>
            </a:p>
          </p:txBody>
        </p:sp>
        <p:sp>
          <p:nvSpPr>
            <p:cNvPr id="15" name="フリーフォーム 14">
              <a:extLst>
                <a:ext uri="{FF2B5EF4-FFF2-40B4-BE49-F238E27FC236}">
                  <a16:creationId xmlns:a16="http://schemas.microsoft.com/office/drawing/2014/main" id="{4A6BAD8A-B750-C4D5-925B-CE6CDBE6B860}"/>
                </a:ext>
              </a:extLst>
            </p:cNvPr>
            <p:cNvSpPr/>
            <p:nvPr/>
          </p:nvSpPr>
          <p:spPr>
            <a:xfrm>
              <a:off x="3009619" y="4210770"/>
              <a:ext cx="3169799" cy="1997998"/>
            </a:xfrm>
            <a:custGeom>
              <a:avLst/>
              <a:gdLst>
                <a:gd name="connsiteX0" fmla="*/ 0 w 2987040"/>
                <a:gd name="connsiteY0" fmla="*/ 1612669 h 1612669"/>
                <a:gd name="connsiteX1" fmla="*/ 2987040 w 2987040"/>
                <a:gd name="connsiteY1" fmla="*/ 1612669 h 1612669"/>
                <a:gd name="connsiteX2" fmla="*/ 2987040 w 2987040"/>
                <a:gd name="connsiteY2" fmla="*/ 0 h 1612669"/>
              </a:gdLst>
              <a:ahLst/>
              <a:cxnLst>
                <a:cxn ang="0">
                  <a:pos x="connsiteX0" y="connsiteY0"/>
                </a:cxn>
                <a:cxn ang="0">
                  <a:pos x="connsiteX1" y="connsiteY1"/>
                </a:cxn>
                <a:cxn ang="0">
                  <a:pos x="connsiteX2" y="connsiteY2"/>
                </a:cxn>
              </a:cxnLst>
              <a:rect l="l" t="t" r="r" b="b"/>
              <a:pathLst>
                <a:path w="2987040" h="1612669">
                  <a:moveTo>
                    <a:pt x="0" y="1612669"/>
                  </a:moveTo>
                  <a:lnTo>
                    <a:pt x="2987040" y="1612669"/>
                  </a:lnTo>
                  <a:lnTo>
                    <a:pt x="2987040" y="0"/>
                  </a:lnTo>
                </a:path>
              </a:pathLst>
            </a:custGeom>
            <a:noFill/>
            <a:ln w="28575">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正方形/長方形 17">
              <a:extLst>
                <a:ext uri="{FF2B5EF4-FFF2-40B4-BE49-F238E27FC236}">
                  <a16:creationId xmlns:a16="http://schemas.microsoft.com/office/drawing/2014/main" id="{568CCB00-429A-A961-CD7C-B98C7C070D05}"/>
                </a:ext>
              </a:extLst>
            </p:cNvPr>
            <p:cNvSpPr/>
            <p:nvPr/>
          </p:nvSpPr>
          <p:spPr>
            <a:xfrm>
              <a:off x="7717712" y="4970357"/>
              <a:ext cx="615904" cy="345703"/>
            </a:xfrm>
            <a:prstGeom prst="rect">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TA</a:t>
              </a:r>
              <a:endParaRPr kumimoji="1" lang="ja-JP" altLang="en-US" dirty="0">
                <a:solidFill>
                  <a:schemeClr val="tx1"/>
                </a:solidFill>
              </a:endParaRPr>
            </a:p>
          </p:txBody>
        </p:sp>
        <p:sp>
          <p:nvSpPr>
            <p:cNvPr id="19" name="正方形/長方形 18">
              <a:extLst>
                <a:ext uri="{FF2B5EF4-FFF2-40B4-BE49-F238E27FC236}">
                  <a16:creationId xmlns:a16="http://schemas.microsoft.com/office/drawing/2014/main" id="{702A0F69-5EF2-6058-6EAC-F3511F01D431}"/>
                </a:ext>
              </a:extLst>
            </p:cNvPr>
            <p:cNvSpPr/>
            <p:nvPr/>
          </p:nvSpPr>
          <p:spPr>
            <a:xfrm>
              <a:off x="8457833" y="4962679"/>
              <a:ext cx="615904" cy="345703"/>
            </a:xfrm>
            <a:prstGeom prst="rect">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TA</a:t>
              </a:r>
              <a:endParaRPr kumimoji="1" lang="ja-JP" altLang="en-US" dirty="0">
                <a:solidFill>
                  <a:schemeClr val="tx1"/>
                </a:solidFill>
              </a:endParaRPr>
            </a:p>
          </p:txBody>
        </p:sp>
      </p:grpSp>
      <p:sp>
        <p:nvSpPr>
          <p:cNvPr id="21" name="爆発 1 20">
            <a:extLst>
              <a:ext uri="{FF2B5EF4-FFF2-40B4-BE49-F238E27FC236}">
                <a16:creationId xmlns:a16="http://schemas.microsoft.com/office/drawing/2014/main" id="{8161E27E-A015-331C-A06B-03BD97BDB597}"/>
              </a:ext>
            </a:extLst>
          </p:cNvPr>
          <p:cNvSpPr/>
          <p:nvPr/>
        </p:nvSpPr>
        <p:spPr>
          <a:xfrm>
            <a:off x="6021448" y="4397157"/>
            <a:ext cx="1608331" cy="963567"/>
          </a:xfrm>
          <a:prstGeom prst="irregularSeal1">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b="1"/>
              <a:t>脆弱性</a:t>
            </a:r>
          </a:p>
        </p:txBody>
      </p:sp>
      <p:sp>
        <p:nvSpPr>
          <p:cNvPr id="22" name="下矢印 21">
            <a:extLst>
              <a:ext uri="{FF2B5EF4-FFF2-40B4-BE49-F238E27FC236}">
                <a16:creationId xmlns:a16="http://schemas.microsoft.com/office/drawing/2014/main" id="{0F918606-16E8-62B2-E931-993E8CEB1B83}"/>
              </a:ext>
            </a:extLst>
          </p:cNvPr>
          <p:cNvSpPr/>
          <p:nvPr/>
        </p:nvSpPr>
        <p:spPr>
          <a:xfrm>
            <a:off x="7175179" y="5097783"/>
            <a:ext cx="1514610" cy="539658"/>
          </a:xfrm>
          <a:prstGeom prst="down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b="1"/>
              <a:t>侵入</a:t>
            </a:r>
          </a:p>
        </p:txBody>
      </p:sp>
    </p:spTree>
    <p:extLst>
      <p:ext uri="{BB962C8B-B14F-4D97-AF65-F5344CB8AC3E}">
        <p14:creationId xmlns:p14="http://schemas.microsoft.com/office/powerpoint/2010/main" val="336256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E99A9D7-19C0-1FAB-51FB-539FBD431DF9}"/>
              </a:ext>
            </a:extLst>
          </p:cNvPr>
          <p:cNvSpPr>
            <a:spLocks noGrp="1"/>
          </p:cNvSpPr>
          <p:nvPr>
            <p:ph type="title"/>
          </p:nvPr>
        </p:nvSpPr>
        <p:spPr/>
        <p:txBody>
          <a:bodyPr/>
          <a:lstStyle/>
          <a:p>
            <a:r>
              <a:rPr kumimoji="1" lang="ja-JP" altLang="en-US"/>
              <a:t>提案：</a:t>
            </a:r>
            <a:r>
              <a:rPr kumimoji="1" lang="en-US" altLang="ja-JP" dirty="0" err="1"/>
              <a:t>Keyspector</a:t>
            </a:r>
            <a:endParaRPr kumimoji="1" lang="ja-JP" altLang="en-US"/>
          </a:p>
        </p:txBody>
      </p:sp>
      <p:sp>
        <p:nvSpPr>
          <p:cNvPr id="3" name="コンテンツ プレースホルダー 2">
            <a:extLst>
              <a:ext uri="{FF2B5EF4-FFF2-40B4-BE49-F238E27FC236}">
                <a16:creationId xmlns:a16="http://schemas.microsoft.com/office/drawing/2014/main" id="{675F3A9A-CF07-8377-2366-B0BAC59722C4}"/>
              </a:ext>
            </a:extLst>
          </p:cNvPr>
          <p:cNvSpPr>
            <a:spLocks noGrp="1"/>
          </p:cNvSpPr>
          <p:nvPr>
            <p:ph idx="1"/>
          </p:nvPr>
        </p:nvSpPr>
        <p:spPr/>
        <p:txBody>
          <a:bodyPr/>
          <a:lstStyle/>
          <a:p>
            <a:r>
              <a:rPr kumimoji="1" lang="en-US" altLang="ja-JP" dirty="0"/>
              <a:t>RISC-V</a:t>
            </a:r>
            <a:r>
              <a:rPr kumimoji="1" lang="ja-JP" altLang="en-US" dirty="0"/>
              <a:t>プロセッサの</a:t>
            </a:r>
            <a:r>
              <a:rPr kumimoji="1" lang="en-US" altLang="ja-JP" dirty="0"/>
              <a:t>Keystone</a:t>
            </a:r>
            <a:r>
              <a:rPr kumimoji="1" lang="ja-JP" altLang="en-US" dirty="0"/>
              <a:t>を用いて</a:t>
            </a:r>
            <a:r>
              <a:rPr kumimoji="1" lang="en-US" altLang="ja-JP" dirty="0"/>
              <a:t>IDS</a:t>
            </a:r>
            <a:r>
              <a:rPr kumimoji="1" lang="ja-JP" altLang="en-US" dirty="0"/>
              <a:t>を安全に実行</a:t>
            </a:r>
            <a:endParaRPr kumimoji="1" lang="en-US" altLang="ja-JP" dirty="0"/>
          </a:p>
          <a:p>
            <a:pPr lvl="1"/>
            <a:r>
              <a:rPr lang="en-US" altLang="ja-JP" dirty="0"/>
              <a:t>RISC-V</a:t>
            </a:r>
            <a:r>
              <a:rPr lang="ja-JP" altLang="en-US" dirty="0"/>
              <a:t>はオープンソースの命令セットアーキテクチャ</a:t>
            </a:r>
            <a:endParaRPr lang="en-US" altLang="ja-JP" dirty="0"/>
          </a:p>
          <a:p>
            <a:pPr lvl="2"/>
            <a:r>
              <a:rPr kumimoji="1" lang="ja-JP" altLang="en-US" dirty="0"/>
              <a:t>今後、</a:t>
            </a:r>
            <a:r>
              <a:rPr kumimoji="1" lang="en-US" altLang="ja-JP" dirty="0"/>
              <a:t>IoT</a:t>
            </a:r>
            <a:r>
              <a:rPr kumimoji="1" lang="ja-JP" altLang="en-US" dirty="0"/>
              <a:t>機器での利用が見込まれる</a:t>
            </a:r>
            <a:endParaRPr kumimoji="1" lang="en-US" altLang="ja-JP" dirty="0"/>
          </a:p>
          <a:p>
            <a:r>
              <a:rPr lang="en-US" altLang="ja-JP" dirty="0"/>
              <a:t>Keystone</a:t>
            </a:r>
            <a:r>
              <a:rPr lang="ja-JP" altLang="en-US" dirty="0"/>
              <a:t>のエンクレイヴ内で</a:t>
            </a:r>
            <a:r>
              <a:rPr lang="en-US" altLang="ja-JP" dirty="0"/>
              <a:t>IDS</a:t>
            </a:r>
            <a:r>
              <a:rPr lang="ja-JP" altLang="en-US" dirty="0"/>
              <a:t>を安全に実行</a:t>
            </a:r>
            <a:endParaRPr lang="en-US" altLang="ja-JP" dirty="0"/>
          </a:p>
          <a:p>
            <a:pPr lvl="1"/>
            <a:r>
              <a:rPr kumimoji="1" lang="ja-JP" altLang="en-US" dirty="0"/>
              <a:t>セキュリティモニタによって監視対象システムから隔離される</a:t>
            </a:r>
            <a:endParaRPr kumimoji="1" lang="en-US" altLang="ja-JP" dirty="0"/>
          </a:p>
          <a:p>
            <a:pPr lvl="1"/>
            <a:r>
              <a:rPr lang="ja-JP" altLang="en-US" dirty="0"/>
              <a:t>エンクレイヴ内からシステムメモリ上の</a:t>
            </a:r>
            <a:r>
              <a:rPr lang="en-US" altLang="ja-JP" dirty="0"/>
              <a:t>OS</a:t>
            </a:r>
            <a:r>
              <a:rPr lang="ja-JP" altLang="en-US"/>
              <a:t>データを監視できるように拡張</a:t>
            </a:r>
            <a:endParaRPr kumimoji="1" lang="en-US" altLang="ja-JP" dirty="0"/>
          </a:p>
          <a:p>
            <a:pPr lvl="2"/>
            <a:endParaRPr kumimoji="1" lang="en-US" altLang="ja-JP" dirty="0"/>
          </a:p>
          <a:p>
            <a:pPr lvl="1"/>
            <a:endParaRPr kumimoji="1" lang="ja-JP" altLang="en-US" dirty="0"/>
          </a:p>
        </p:txBody>
      </p:sp>
      <p:sp>
        <p:nvSpPr>
          <p:cNvPr id="4" name="スライド番号プレースホルダー 3">
            <a:extLst>
              <a:ext uri="{FF2B5EF4-FFF2-40B4-BE49-F238E27FC236}">
                <a16:creationId xmlns:a16="http://schemas.microsoft.com/office/drawing/2014/main" id="{23DC5C26-591E-31A4-E02A-4798ED92ECB0}"/>
              </a:ext>
            </a:extLst>
          </p:cNvPr>
          <p:cNvSpPr>
            <a:spLocks noGrp="1"/>
          </p:cNvSpPr>
          <p:nvPr>
            <p:ph type="sldNum" sz="quarter" idx="12"/>
          </p:nvPr>
        </p:nvSpPr>
        <p:spPr/>
        <p:txBody>
          <a:bodyPr/>
          <a:lstStyle/>
          <a:p>
            <a:fld id="{F0EA15DB-5BBC-4252-B2FC-64AEF2568759}" type="slidenum">
              <a:rPr kumimoji="1" lang="ja-JP" altLang="en-US" smtClean="0"/>
              <a:t>7</a:t>
            </a:fld>
            <a:endParaRPr kumimoji="1" lang="ja-JP" altLang="en-US" dirty="0"/>
          </a:p>
        </p:txBody>
      </p:sp>
      <p:grpSp>
        <p:nvGrpSpPr>
          <p:cNvPr id="7" name="グループ化 6">
            <a:extLst>
              <a:ext uri="{FF2B5EF4-FFF2-40B4-BE49-F238E27FC236}">
                <a16:creationId xmlns:a16="http://schemas.microsoft.com/office/drawing/2014/main" id="{E1C44ABD-2443-AD39-0B05-D6205444E64C}"/>
              </a:ext>
            </a:extLst>
          </p:cNvPr>
          <p:cNvGrpSpPr/>
          <p:nvPr/>
        </p:nvGrpSpPr>
        <p:grpSpPr>
          <a:xfrm>
            <a:off x="2084566" y="4265000"/>
            <a:ext cx="8022867" cy="2338567"/>
            <a:chOff x="1709530" y="4317265"/>
            <a:chExt cx="8022867" cy="2338567"/>
          </a:xfrm>
        </p:grpSpPr>
        <p:sp>
          <p:nvSpPr>
            <p:cNvPr id="6" name="正方形/長方形 5">
              <a:extLst>
                <a:ext uri="{FF2B5EF4-FFF2-40B4-BE49-F238E27FC236}">
                  <a16:creationId xmlns:a16="http://schemas.microsoft.com/office/drawing/2014/main" id="{2124E79C-DF30-C8BE-3A6E-13ECC89E9347}"/>
                </a:ext>
              </a:extLst>
            </p:cNvPr>
            <p:cNvSpPr/>
            <p:nvPr/>
          </p:nvSpPr>
          <p:spPr>
            <a:xfrm>
              <a:off x="6808630" y="4628487"/>
              <a:ext cx="2644288" cy="1320076"/>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正方形/長方形 4">
              <a:extLst>
                <a:ext uri="{FF2B5EF4-FFF2-40B4-BE49-F238E27FC236}">
                  <a16:creationId xmlns:a16="http://schemas.microsoft.com/office/drawing/2014/main" id="{68E03601-CF63-F8E8-F9FB-F6A084F10594}"/>
                </a:ext>
              </a:extLst>
            </p:cNvPr>
            <p:cNvSpPr/>
            <p:nvPr/>
          </p:nvSpPr>
          <p:spPr>
            <a:xfrm>
              <a:off x="6766541" y="4676658"/>
              <a:ext cx="2644288" cy="1320076"/>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正方形/長方形 16">
              <a:extLst>
                <a:ext uri="{FF2B5EF4-FFF2-40B4-BE49-F238E27FC236}">
                  <a16:creationId xmlns:a16="http://schemas.microsoft.com/office/drawing/2014/main" id="{3FDC3A3F-A54A-F4A7-841C-6F83C2AE75F4}"/>
                </a:ext>
              </a:extLst>
            </p:cNvPr>
            <p:cNvSpPr/>
            <p:nvPr/>
          </p:nvSpPr>
          <p:spPr>
            <a:xfrm>
              <a:off x="3017492" y="4728511"/>
              <a:ext cx="2644288" cy="1320076"/>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正方形/長方形 17">
              <a:extLst>
                <a:ext uri="{FF2B5EF4-FFF2-40B4-BE49-F238E27FC236}">
                  <a16:creationId xmlns:a16="http://schemas.microsoft.com/office/drawing/2014/main" id="{8262140E-9CF9-79F5-8A3E-A65DA1C9A151}"/>
                </a:ext>
              </a:extLst>
            </p:cNvPr>
            <p:cNvSpPr/>
            <p:nvPr/>
          </p:nvSpPr>
          <p:spPr>
            <a:xfrm>
              <a:off x="3009619" y="6290707"/>
              <a:ext cx="6359120" cy="365125"/>
            </a:xfrm>
            <a:prstGeom prst="rect">
              <a:avLst/>
            </a:prstGeom>
            <a:solidFill>
              <a:schemeClr val="bg2">
                <a:lumMod val="9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セキュリティモニタ</a:t>
              </a:r>
            </a:p>
          </p:txBody>
        </p:sp>
        <p:sp>
          <p:nvSpPr>
            <p:cNvPr id="19" name="正方形/長方形 18">
              <a:extLst>
                <a:ext uri="{FF2B5EF4-FFF2-40B4-BE49-F238E27FC236}">
                  <a16:creationId xmlns:a16="http://schemas.microsoft.com/office/drawing/2014/main" id="{4CC17120-D016-E7BE-BB20-5D4EE29020B9}"/>
                </a:ext>
              </a:extLst>
            </p:cNvPr>
            <p:cNvSpPr/>
            <p:nvPr/>
          </p:nvSpPr>
          <p:spPr>
            <a:xfrm>
              <a:off x="6724452" y="4723727"/>
              <a:ext cx="2644288" cy="1320076"/>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正方形/長方形 19">
              <a:extLst>
                <a:ext uri="{FF2B5EF4-FFF2-40B4-BE49-F238E27FC236}">
                  <a16:creationId xmlns:a16="http://schemas.microsoft.com/office/drawing/2014/main" id="{72D17AB3-A0FE-9CB0-D1AC-6EEA0D12FFFB}"/>
                </a:ext>
              </a:extLst>
            </p:cNvPr>
            <p:cNvSpPr/>
            <p:nvPr/>
          </p:nvSpPr>
          <p:spPr>
            <a:xfrm>
              <a:off x="6977591" y="4938553"/>
              <a:ext cx="2146463" cy="338025"/>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IDS</a:t>
              </a:r>
              <a:endParaRPr kumimoji="1" lang="ja-JP" altLang="en-US">
                <a:solidFill>
                  <a:schemeClr val="tx1"/>
                </a:solidFill>
              </a:endParaRPr>
            </a:p>
          </p:txBody>
        </p:sp>
        <p:sp>
          <p:nvSpPr>
            <p:cNvPr id="21" name="正方形/長方形 20">
              <a:extLst>
                <a:ext uri="{FF2B5EF4-FFF2-40B4-BE49-F238E27FC236}">
                  <a16:creationId xmlns:a16="http://schemas.microsoft.com/office/drawing/2014/main" id="{D957DABA-9448-C10C-E935-3F395F1BB894}"/>
                </a:ext>
              </a:extLst>
            </p:cNvPr>
            <p:cNvSpPr/>
            <p:nvPr/>
          </p:nvSpPr>
          <p:spPr>
            <a:xfrm>
              <a:off x="6977591" y="5507907"/>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ランタイム</a:t>
              </a:r>
              <a:endParaRPr kumimoji="1" lang="ja-JP" altLang="en-US" dirty="0">
                <a:solidFill>
                  <a:schemeClr val="tx1"/>
                </a:solidFill>
              </a:endParaRPr>
            </a:p>
          </p:txBody>
        </p:sp>
        <p:sp>
          <p:nvSpPr>
            <p:cNvPr id="22" name="正方形/長方形 21">
              <a:extLst>
                <a:ext uri="{FF2B5EF4-FFF2-40B4-BE49-F238E27FC236}">
                  <a16:creationId xmlns:a16="http://schemas.microsoft.com/office/drawing/2014/main" id="{BB66DE52-94F6-B73B-585E-EBA81A2746FE}"/>
                </a:ext>
              </a:extLst>
            </p:cNvPr>
            <p:cNvSpPr/>
            <p:nvPr/>
          </p:nvSpPr>
          <p:spPr>
            <a:xfrm>
              <a:off x="3288540" y="5507907"/>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OS</a:t>
              </a:r>
              <a:endParaRPr kumimoji="1" lang="ja-JP" altLang="en-US" dirty="0">
                <a:solidFill>
                  <a:schemeClr val="tx1"/>
                </a:solidFill>
              </a:endParaRPr>
            </a:p>
          </p:txBody>
        </p:sp>
        <p:sp>
          <p:nvSpPr>
            <p:cNvPr id="23" name="正方形/長方形 22">
              <a:extLst>
                <a:ext uri="{FF2B5EF4-FFF2-40B4-BE49-F238E27FC236}">
                  <a16:creationId xmlns:a16="http://schemas.microsoft.com/office/drawing/2014/main" id="{DFB60361-55BF-B288-47F3-800460AE802D}"/>
                </a:ext>
              </a:extLst>
            </p:cNvPr>
            <p:cNvSpPr/>
            <p:nvPr/>
          </p:nvSpPr>
          <p:spPr>
            <a:xfrm>
              <a:off x="3263319" y="4933583"/>
              <a:ext cx="2146463" cy="345703"/>
            </a:xfrm>
            <a:prstGeom prst="rect">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アプリケーション</a:t>
              </a:r>
            </a:p>
          </p:txBody>
        </p:sp>
        <p:sp>
          <p:nvSpPr>
            <p:cNvPr id="28" name="正方形/長方形 27">
              <a:extLst>
                <a:ext uri="{FF2B5EF4-FFF2-40B4-BE49-F238E27FC236}">
                  <a16:creationId xmlns:a16="http://schemas.microsoft.com/office/drawing/2014/main" id="{DA848D8E-95B5-FF0B-8284-AD9B62068470}"/>
                </a:ext>
              </a:extLst>
            </p:cNvPr>
            <p:cNvSpPr/>
            <p:nvPr/>
          </p:nvSpPr>
          <p:spPr>
            <a:xfrm>
              <a:off x="3298081" y="4321030"/>
              <a:ext cx="212738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監視対象システム</a:t>
              </a:r>
            </a:p>
          </p:txBody>
        </p:sp>
        <p:sp>
          <p:nvSpPr>
            <p:cNvPr id="29" name="正方形/長方形 28">
              <a:extLst>
                <a:ext uri="{FF2B5EF4-FFF2-40B4-BE49-F238E27FC236}">
                  <a16:creationId xmlns:a16="http://schemas.microsoft.com/office/drawing/2014/main" id="{45E4927E-EAE3-D0D6-3B93-1AB360B60AEB}"/>
                </a:ext>
              </a:extLst>
            </p:cNvPr>
            <p:cNvSpPr/>
            <p:nvPr/>
          </p:nvSpPr>
          <p:spPr>
            <a:xfrm>
              <a:off x="6987132" y="4317265"/>
              <a:ext cx="212738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a:t>
              </a:r>
            </a:p>
          </p:txBody>
        </p:sp>
        <p:sp>
          <p:nvSpPr>
            <p:cNvPr id="30" name="テキスト ボックス 29">
              <a:extLst>
                <a:ext uri="{FF2B5EF4-FFF2-40B4-BE49-F238E27FC236}">
                  <a16:creationId xmlns:a16="http://schemas.microsoft.com/office/drawing/2014/main" id="{9B171F9C-95E8-B29A-B86C-75C7B1514A45}"/>
                </a:ext>
              </a:extLst>
            </p:cNvPr>
            <p:cNvSpPr txBox="1"/>
            <p:nvPr/>
          </p:nvSpPr>
          <p:spPr>
            <a:xfrm>
              <a:off x="5866014" y="4962138"/>
              <a:ext cx="646331" cy="369332"/>
            </a:xfrm>
            <a:prstGeom prst="rect">
              <a:avLst/>
            </a:prstGeom>
            <a:noFill/>
          </p:spPr>
          <p:txBody>
            <a:bodyPr wrap="none" rtlCol="0">
              <a:spAutoFit/>
            </a:bodyPr>
            <a:lstStyle/>
            <a:p>
              <a:r>
                <a:rPr lang="ja-JP" altLang="en-US" b="1" dirty="0">
                  <a:solidFill>
                    <a:srgbClr val="C00000"/>
                  </a:solidFill>
                </a:rPr>
                <a:t>監視</a:t>
              </a:r>
              <a:endParaRPr kumimoji="1" lang="ja-JP" altLang="en-US" b="1" dirty="0">
                <a:solidFill>
                  <a:srgbClr val="C00000"/>
                </a:solidFill>
              </a:endParaRPr>
            </a:p>
          </p:txBody>
        </p:sp>
        <p:cxnSp>
          <p:nvCxnSpPr>
            <p:cNvPr id="8" name="直線コネクタ 7">
              <a:extLst>
                <a:ext uri="{FF2B5EF4-FFF2-40B4-BE49-F238E27FC236}">
                  <a16:creationId xmlns:a16="http://schemas.microsoft.com/office/drawing/2014/main" id="{32C17A57-0152-9335-77F1-86FE9ACC59DB}"/>
                </a:ext>
              </a:extLst>
            </p:cNvPr>
            <p:cNvCxnSpPr>
              <a:cxnSpLocks/>
            </p:cNvCxnSpPr>
            <p:nvPr/>
          </p:nvCxnSpPr>
          <p:spPr>
            <a:xfrm>
              <a:off x="1709530" y="5394162"/>
              <a:ext cx="8022867" cy="0"/>
            </a:xfrm>
            <a:prstGeom prst="line">
              <a:avLst/>
            </a:prstGeom>
            <a:ln w="28575">
              <a:solidFill>
                <a:schemeClr val="tx1"/>
              </a:solidFill>
              <a:prstDash val="dash"/>
            </a:ln>
          </p:spPr>
          <p:style>
            <a:lnRef idx="2">
              <a:schemeClr val="accent1"/>
            </a:lnRef>
            <a:fillRef idx="0">
              <a:schemeClr val="accent1"/>
            </a:fillRef>
            <a:effectRef idx="1">
              <a:schemeClr val="accent1"/>
            </a:effectRef>
            <a:fontRef idx="minor">
              <a:schemeClr val="tx1"/>
            </a:fontRef>
          </p:style>
        </p:cxnSp>
        <p:cxnSp>
          <p:nvCxnSpPr>
            <p:cNvPr id="24" name="直線矢印コネクタ 23">
              <a:extLst>
                <a:ext uri="{FF2B5EF4-FFF2-40B4-BE49-F238E27FC236}">
                  <a16:creationId xmlns:a16="http://schemas.microsoft.com/office/drawing/2014/main" id="{088D107B-78C6-BA77-820A-BD0ED8BEA8C1}"/>
                </a:ext>
              </a:extLst>
            </p:cNvPr>
            <p:cNvCxnSpPr>
              <a:cxnSpLocks/>
              <a:stCxn id="20" idx="1"/>
              <a:endCxn id="22" idx="3"/>
            </p:cNvCxnSpPr>
            <p:nvPr/>
          </p:nvCxnSpPr>
          <p:spPr>
            <a:xfrm flipH="1">
              <a:off x="5435003" y="5107566"/>
              <a:ext cx="1542588" cy="573193"/>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直線コネクタ 9">
              <a:extLst>
                <a:ext uri="{FF2B5EF4-FFF2-40B4-BE49-F238E27FC236}">
                  <a16:creationId xmlns:a16="http://schemas.microsoft.com/office/drawing/2014/main" id="{42E98FD8-B426-B858-613B-636F5F8D9835}"/>
                </a:ext>
              </a:extLst>
            </p:cNvPr>
            <p:cNvCxnSpPr>
              <a:cxnSpLocks/>
            </p:cNvCxnSpPr>
            <p:nvPr/>
          </p:nvCxnSpPr>
          <p:spPr>
            <a:xfrm>
              <a:off x="1709530" y="6176963"/>
              <a:ext cx="8022867" cy="0"/>
            </a:xfrm>
            <a:prstGeom prst="line">
              <a:avLst/>
            </a:prstGeom>
            <a:ln w="28575">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11" name="正方形/長方形 10">
              <a:extLst>
                <a:ext uri="{FF2B5EF4-FFF2-40B4-BE49-F238E27FC236}">
                  <a16:creationId xmlns:a16="http://schemas.microsoft.com/office/drawing/2014/main" id="{F2BA24D2-3A6B-1E9B-0A49-E44225CEC5A0}"/>
                </a:ext>
              </a:extLst>
            </p:cNvPr>
            <p:cNvSpPr/>
            <p:nvPr/>
          </p:nvSpPr>
          <p:spPr>
            <a:xfrm>
              <a:off x="1709530" y="4914641"/>
              <a:ext cx="1063276"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U</a:t>
              </a:r>
              <a:r>
                <a:rPr lang="ja-JP" altLang="en-US" dirty="0">
                  <a:solidFill>
                    <a:schemeClr val="tx1"/>
                  </a:solidFill>
                </a:rPr>
                <a:t>モード</a:t>
              </a:r>
              <a:endParaRPr kumimoji="1" lang="ja-JP" altLang="en-US" dirty="0">
                <a:solidFill>
                  <a:schemeClr val="tx1"/>
                </a:solidFill>
              </a:endParaRPr>
            </a:p>
          </p:txBody>
        </p:sp>
        <p:sp>
          <p:nvSpPr>
            <p:cNvPr id="12" name="正方形/長方形 11">
              <a:extLst>
                <a:ext uri="{FF2B5EF4-FFF2-40B4-BE49-F238E27FC236}">
                  <a16:creationId xmlns:a16="http://schemas.microsoft.com/office/drawing/2014/main" id="{A3ED099B-CD5B-7483-B63E-CBF897F6BB9B}"/>
                </a:ext>
              </a:extLst>
            </p:cNvPr>
            <p:cNvSpPr/>
            <p:nvPr/>
          </p:nvSpPr>
          <p:spPr>
            <a:xfrm>
              <a:off x="1709530" y="5622492"/>
              <a:ext cx="1113729"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S</a:t>
              </a:r>
              <a:r>
                <a:rPr lang="ja-JP" altLang="en-US">
                  <a:solidFill>
                    <a:schemeClr val="tx1"/>
                  </a:solidFill>
                </a:rPr>
                <a:t>モード</a:t>
              </a:r>
              <a:endParaRPr kumimoji="1" lang="ja-JP" altLang="en-US" dirty="0">
                <a:solidFill>
                  <a:schemeClr val="tx1"/>
                </a:solidFill>
              </a:endParaRPr>
            </a:p>
          </p:txBody>
        </p:sp>
        <p:sp>
          <p:nvSpPr>
            <p:cNvPr id="13" name="正方形/長方形 12">
              <a:extLst>
                <a:ext uri="{FF2B5EF4-FFF2-40B4-BE49-F238E27FC236}">
                  <a16:creationId xmlns:a16="http://schemas.microsoft.com/office/drawing/2014/main" id="{67728EF1-A1A5-AD64-16C4-8D58AB82C4CA}"/>
                </a:ext>
              </a:extLst>
            </p:cNvPr>
            <p:cNvSpPr/>
            <p:nvPr/>
          </p:nvSpPr>
          <p:spPr>
            <a:xfrm>
              <a:off x="1709530" y="6314441"/>
              <a:ext cx="1113729"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M</a:t>
              </a:r>
              <a:r>
                <a:rPr lang="ja-JP" altLang="en-US">
                  <a:solidFill>
                    <a:schemeClr val="tx1"/>
                  </a:solidFill>
                </a:rPr>
                <a:t>モード</a:t>
              </a:r>
              <a:endParaRPr kumimoji="1" lang="ja-JP" altLang="en-US" dirty="0">
                <a:solidFill>
                  <a:schemeClr val="tx1"/>
                </a:solidFill>
              </a:endParaRPr>
            </a:p>
          </p:txBody>
        </p:sp>
      </p:grpSp>
    </p:spTree>
    <p:extLst>
      <p:ext uri="{BB962C8B-B14F-4D97-AF65-F5344CB8AC3E}">
        <p14:creationId xmlns:p14="http://schemas.microsoft.com/office/powerpoint/2010/main" val="3849496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E187F8D-D41A-73D5-5739-D985AD5BDDBC}"/>
              </a:ext>
            </a:extLst>
          </p:cNvPr>
          <p:cNvSpPr>
            <a:spLocks noGrp="1"/>
          </p:cNvSpPr>
          <p:nvPr>
            <p:ph type="title"/>
          </p:nvPr>
        </p:nvSpPr>
        <p:spPr/>
        <p:txBody>
          <a:bodyPr/>
          <a:lstStyle/>
          <a:p>
            <a:r>
              <a:rPr lang="en-US" altLang="ja-JP" dirty="0" err="1"/>
              <a:t>Keyspector</a:t>
            </a:r>
            <a:r>
              <a:rPr lang="ja-JP" altLang="en-US"/>
              <a:t>の特徴</a:t>
            </a:r>
            <a:endParaRPr kumimoji="1" lang="ja-JP" altLang="en-US"/>
          </a:p>
        </p:txBody>
      </p:sp>
      <p:sp>
        <p:nvSpPr>
          <p:cNvPr id="3" name="コンテンツ プレースホルダー 2">
            <a:extLst>
              <a:ext uri="{FF2B5EF4-FFF2-40B4-BE49-F238E27FC236}">
                <a16:creationId xmlns:a16="http://schemas.microsoft.com/office/drawing/2014/main" id="{7D9511D4-DE41-E9E5-6497-5B6F20F3D5D6}"/>
              </a:ext>
            </a:extLst>
          </p:cNvPr>
          <p:cNvSpPr>
            <a:spLocks noGrp="1"/>
          </p:cNvSpPr>
          <p:nvPr>
            <p:ph idx="1"/>
          </p:nvPr>
        </p:nvSpPr>
        <p:spPr/>
        <p:txBody>
          <a:bodyPr/>
          <a:lstStyle/>
          <a:p>
            <a:r>
              <a:rPr kumimoji="1" lang="ja-JP" altLang="en-US" dirty="0"/>
              <a:t>エンクレイヴからシステムメモリ全体に直接アクセスが可能</a:t>
            </a:r>
            <a:endParaRPr kumimoji="1" lang="en-US" altLang="ja-JP" dirty="0"/>
          </a:p>
          <a:p>
            <a:pPr lvl="1"/>
            <a:r>
              <a:rPr kumimoji="1" lang="ja-JP" altLang="en-US" dirty="0"/>
              <a:t>メモリデータを取得するために</a:t>
            </a:r>
            <a:r>
              <a:rPr kumimoji="1" lang="en-US" altLang="ja-JP" dirty="0"/>
              <a:t>BIOS</a:t>
            </a:r>
            <a:r>
              <a:rPr kumimoji="1" lang="ja-JP" altLang="en-US" dirty="0"/>
              <a:t>等を呼び出す必要はない</a:t>
            </a:r>
            <a:endParaRPr kumimoji="1" lang="en-US" altLang="ja-JP" dirty="0"/>
          </a:p>
          <a:p>
            <a:pPr lvl="1"/>
            <a:r>
              <a:rPr lang="ja-JP" altLang="en-US" dirty="0"/>
              <a:t>取得するメモリデータを保護するための暗号化・整合性検査も不要</a:t>
            </a:r>
            <a:endParaRPr kumimoji="1" lang="en-US" altLang="ja-JP" dirty="0"/>
          </a:p>
          <a:p>
            <a:r>
              <a:rPr lang="en-US" altLang="ja-JP" dirty="0"/>
              <a:t>IDS</a:t>
            </a:r>
            <a:r>
              <a:rPr lang="ja-JP" altLang="en-US"/>
              <a:t>だけをエンクレイヴに隔離することで、攻撃の影響を軽減</a:t>
            </a:r>
            <a:endParaRPr lang="en-US" altLang="ja-JP" dirty="0"/>
          </a:p>
          <a:p>
            <a:pPr lvl="1"/>
            <a:r>
              <a:rPr lang="en-US" altLang="ja-JP" dirty="0"/>
              <a:t>IDS</a:t>
            </a:r>
            <a:r>
              <a:rPr lang="ja-JP" altLang="en-US"/>
              <a:t>を動作させるエンクレイヴでは</a:t>
            </a:r>
            <a:r>
              <a:rPr lang="en-US" altLang="ja-JP" dirty="0"/>
              <a:t>IDS</a:t>
            </a:r>
            <a:r>
              <a:rPr lang="ja-JP" altLang="en-US"/>
              <a:t>と専用のランタイムしか動作しない</a:t>
            </a:r>
            <a:endParaRPr kumimoji="1" lang="en-US" altLang="ja-JP" dirty="0"/>
          </a:p>
          <a:p>
            <a:pPr lvl="1"/>
            <a:r>
              <a:rPr lang="en-US" altLang="ja-JP" dirty="0"/>
              <a:t>IDS</a:t>
            </a:r>
            <a:r>
              <a:rPr lang="ja-JP" altLang="en-US" dirty="0"/>
              <a:t>が攻撃を受けたとしても、システムメモリの盗聴しかできない</a:t>
            </a:r>
            <a:endParaRPr kumimoji="1" lang="en-US" altLang="ja-JP" dirty="0"/>
          </a:p>
        </p:txBody>
      </p:sp>
      <p:sp>
        <p:nvSpPr>
          <p:cNvPr id="4" name="スライド番号プレースホルダー 3">
            <a:extLst>
              <a:ext uri="{FF2B5EF4-FFF2-40B4-BE49-F238E27FC236}">
                <a16:creationId xmlns:a16="http://schemas.microsoft.com/office/drawing/2014/main" id="{8DEDEBB6-63EA-86CC-96DB-D5F670C07614}"/>
              </a:ext>
            </a:extLst>
          </p:cNvPr>
          <p:cNvSpPr>
            <a:spLocks noGrp="1"/>
          </p:cNvSpPr>
          <p:nvPr>
            <p:ph type="sldNum" sz="quarter" idx="12"/>
          </p:nvPr>
        </p:nvSpPr>
        <p:spPr/>
        <p:txBody>
          <a:bodyPr/>
          <a:lstStyle/>
          <a:p>
            <a:fld id="{F0EA15DB-5BBC-4252-B2FC-64AEF2568759}" type="slidenum">
              <a:rPr kumimoji="1" lang="ja-JP" altLang="en-US" smtClean="0"/>
              <a:t>8</a:t>
            </a:fld>
            <a:endParaRPr kumimoji="1" lang="ja-JP" altLang="en-US"/>
          </a:p>
        </p:txBody>
      </p:sp>
      <p:grpSp>
        <p:nvGrpSpPr>
          <p:cNvPr id="5" name="グループ化 4">
            <a:extLst>
              <a:ext uri="{FF2B5EF4-FFF2-40B4-BE49-F238E27FC236}">
                <a16:creationId xmlns:a16="http://schemas.microsoft.com/office/drawing/2014/main" id="{16037F21-5BC2-1F90-491E-6819D1BE55D8}"/>
              </a:ext>
            </a:extLst>
          </p:cNvPr>
          <p:cNvGrpSpPr/>
          <p:nvPr/>
        </p:nvGrpSpPr>
        <p:grpSpPr>
          <a:xfrm>
            <a:off x="2084566" y="4265000"/>
            <a:ext cx="8022867" cy="2338567"/>
            <a:chOff x="1709530" y="4317265"/>
            <a:chExt cx="8022867" cy="2338567"/>
          </a:xfrm>
        </p:grpSpPr>
        <p:sp>
          <p:nvSpPr>
            <p:cNvPr id="6" name="正方形/長方形 5">
              <a:extLst>
                <a:ext uri="{FF2B5EF4-FFF2-40B4-BE49-F238E27FC236}">
                  <a16:creationId xmlns:a16="http://schemas.microsoft.com/office/drawing/2014/main" id="{32255B92-FA76-B391-5D8F-BE0D975E0599}"/>
                </a:ext>
              </a:extLst>
            </p:cNvPr>
            <p:cNvSpPr/>
            <p:nvPr/>
          </p:nvSpPr>
          <p:spPr>
            <a:xfrm>
              <a:off x="6808630" y="4628487"/>
              <a:ext cx="2644288" cy="1320076"/>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正方形/長方形 6">
              <a:extLst>
                <a:ext uri="{FF2B5EF4-FFF2-40B4-BE49-F238E27FC236}">
                  <a16:creationId xmlns:a16="http://schemas.microsoft.com/office/drawing/2014/main" id="{090B72CD-592E-DB37-CB74-0EFBEB0FFCE1}"/>
                </a:ext>
              </a:extLst>
            </p:cNvPr>
            <p:cNvSpPr/>
            <p:nvPr/>
          </p:nvSpPr>
          <p:spPr>
            <a:xfrm>
              <a:off x="6766541" y="4676658"/>
              <a:ext cx="2644288" cy="1320076"/>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2AF1D174-3EDD-7713-BA24-F9EA5007267E}"/>
                </a:ext>
              </a:extLst>
            </p:cNvPr>
            <p:cNvSpPr/>
            <p:nvPr/>
          </p:nvSpPr>
          <p:spPr>
            <a:xfrm>
              <a:off x="3017492" y="4728511"/>
              <a:ext cx="2644288" cy="1320076"/>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a:extLst>
                <a:ext uri="{FF2B5EF4-FFF2-40B4-BE49-F238E27FC236}">
                  <a16:creationId xmlns:a16="http://schemas.microsoft.com/office/drawing/2014/main" id="{5D8B6299-0CD4-6A68-789F-0F932DC97C0B}"/>
                </a:ext>
              </a:extLst>
            </p:cNvPr>
            <p:cNvSpPr/>
            <p:nvPr/>
          </p:nvSpPr>
          <p:spPr>
            <a:xfrm>
              <a:off x="3009619" y="6290707"/>
              <a:ext cx="6359120" cy="365125"/>
            </a:xfrm>
            <a:prstGeom prst="rect">
              <a:avLst/>
            </a:prstGeom>
            <a:solidFill>
              <a:schemeClr val="bg2">
                <a:lumMod val="9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セキュリティモニタ</a:t>
              </a:r>
            </a:p>
          </p:txBody>
        </p:sp>
        <p:sp>
          <p:nvSpPr>
            <p:cNvPr id="10" name="正方形/長方形 9">
              <a:extLst>
                <a:ext uri="{FF2B5EF4-FFF2-40B4-BE49-F238E27FC236}">
                  <a16:creationId xmlns:a16="http://schemas.microsoft.com/office/drawing/2014/main" id="{B946A794-67CB-5ACD-C8C7-D207279662D0}"/>
                </a:ext>
              </a:extLst>
            </p:cNvPr>
            <p:cNvSpPr/>
            <p:nvPr/>
          </p:nvSpPr>
          <p:spPr>
            <a:xfrm>
              <a:off x="6724452" y="4723727"/>
              <a:ext cx="2644288" cy="1320076"/>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a:extLst>
                <a:ext uri="{FF2B5EF4-FFF2-40B4-BE49-F238E27FC236}">
                  <a16:creationId xmlns:a16="http://schemas.microsoft.com/office/drawing/2014/main" id="{98F33B42-B7AC-05ED-2862-983DB96D1440}"/>
                </a:ext>
              </a:extLst>
            </p:cNvPr>
            <p:cNvSpPr/>
            <p:nvPr/>
          </p:nvSpPr>
          <p:spPr>
            <a:xfrm>
              <a:off x="6977591" y="4938553"/>
              <a:ext cx="2146463" cy="338025"/>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IDS</a:t>
              </a:r>
              <a:endParaRPr kumimoji="1" lang="ja-JP" altLang="en-US">
                <a:solidFill>
                  <a:schemeClr val="tx1"/>
                </a:solidFill>
              </a:endParaRPr>
            </a:p>
          </p:txBody>
        </p:sp>
        <p:sp>
          <p:nvSpPr>
            <p:cNvPr id="12" name="正方形/長方形 11">
              <a:extLst>
                <a:ext uri="{FF2B5EF4-FFF2-40B4-BE49-F238E27FC236}">
                  <a16:creationId xmlns:a16="http://schemas.microsoft.com/office/drawing/2014/main" id="{A989C8FA-2626-9F95-7D56-490BA5C769D9}"/>
                </a:ext>
              </a:extLst>
            </p:cNvPr>
            <p:cNvSpPr/>
            <p:nvPr/>
          </p:nvSpPr>
          <p:spPr>
            <a:xfrm>
              <a:off x="6977591" y="5507907"/>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ランタイム</a:t>
              </a:r>
              <a:endParaRPr kumimoji="1" lang="ja-JP" altLang="en-US" dirty="0">
                <a:solidFill>
                  <a:schemeClr val="tx1"/>
                </a:solidFill>
              </a:endParaRPr>
            </a:p>
          </p:txBody>
        </p:sp>
        <p:sp>
          <p:nvSpPr>
            <p:cNvPr id="13" name="正方形/長方形 12">
              <a:extLst>
                <a:ext uri="{FF2B5EF4-FFF2-40B4-BE49-F238E27FC236}">
                  <a16:creationId xmlns:a16="http://schemas.microsoft.com/office/drawing/2014/main" id="{24BF556A-508B-01ED-698D-86D115A2EA63}"/>
                </a:ext>
              </a:extLst>
            </p:cNvPr>
            <p:cNvSpPr/>
            <p:nvPr/>
          </p:nvSpPr>
          <p:spPr>
            <a:xfrm>
              <a:off x="3288540" y="5507907"/>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OS</a:t>
              </a:r>
              <a:endParaRPr kumimoji="1" lang="ja-JP" altLang="en-US" dirty="0">
                <a:solidFill>
                  <a:schemeClr val="tx1"/>
                </a:solidFill>
              </a:endParaRPr>
            </a:p>
          </p:txBody>
        </p:sp>
        <p:sp>
          <p:nvSpPr>
            <p:cNvPr id="14" name="正方形/長方形 13">
              <a:extLst>
                <a:ext uri="{FF2B5EF4-FFF2-40B4-BE49-F238E27FC236}">
                  <a16:creationId xmlns:a16="http://schemas.microsoft.com/office/drawing/2014/main" id="{89674A85-E631-AFDD-7F77-1A5E6901B912}"/>
                </a:ext>
              </a:extLst>
            </p:cNvPr>
            <p:cNvSpPr/>
            <p:nvPr/>
          </p:nvSpPr>
          <p:spPr>
            <a:xfrm>
              <a:off x="3263319" y="4933583"/>
              <a:ext cx="2146463" cy="345703"/>
            </a:xfrm>
            <a:prstGeom prst="rect">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アプリケーション</a:t>
              </a:r>
            </a:p>
          </p:txBody>
        </p:sp>
        <p:sp>
          <p:nvSpPr>
            <p:cNvPr id="15" name="正方形/長方形 14">
              <a:extLst>
                <a:ext uri="{FF2B5EF4-FFF2-40B4-BE49-F238E27FC236}">
                  <a16:creationId xmlns:a16="http://schemas.microsoft.com/office/drawing/2014/main" id="{68B2D638-BF0F-C5C5-0AF2-43B8E6967B6A}"/>
                </a:ext>
              </a:extLst>
            </p:cNvPr>
            <p:cNvSpPr/>
            <p:nvPr/>
          </p:nvSpPr>
          <p:spPr>
            <a:xfrm>
              <a:off x="3298081" y="4321030"/>
              <a:ext cx="212738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監視対象システム</a:t>
              </a:r>
            </a:p>
          </p:txBody>
        </p:sp>
        <p:sp>
          <p:nvSpPr>
            <p:cNvPr id="16" name="正方形/長方形 15">
              <a:extLst>
                <a:ext uri="{FF2B5EF4-FFF2-40B4-BE49-F238E27FC236}">
                  <a16:creationId xmlns:a16="http://schemas.microsoft.com/office/drawing/2014/main" id="{1CE7A15C-6CE9-C68C-8853-BE660218A842}"/>
                </a:ext>
              </a:extLst>
            </p:cNvPr>
            <p:cNvSpPr/>
            <p:nvPr/>
          </p:nvSpPr>
          <p:spPr>
            <a:xfrm>
              <a:off x="6987132" y="4317265"/>
              <a:ext cx="212738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a:t>
              </a:r>
            </a:p>
          </p:txBody>
        </p:sp>
        <p:sp>
          <p:nvSpPr>
            <p:cNvPr id="17" name="テキスト ボックス 16">
              <a:extLst>
                <a:ext uri="{FF2B5EF4-FFF2-40B4-BE49-F238E27FC236}">
                  <a16:creationId xmlns:a16="http://schemas.microsoft.com/office/drawing/2014/main" id="{F1C9052C-3DC7-EF9A-8718-24CBFB10658C}"/>
                </a:ext>
              </a:extLst>
            </p:cNvPr>
            <p:cNvSpPr txBox="1"/>
            <p:nvPr/>
          </p:nvSpPr>
          <p:spPr>
            <a:xfrm>
              <a:off x="5866014" y="4962138"/>
              <a:ext cx="646331" cy="369332"/>
            </a:xfrm>
            <a:prstGeom prst="rect">
              <a:avLst/>
            </a:prstGeom>
            <a:noFill/>
          </p:spPr>
          <p:txBody>
            <a:bodyPr wrap="none" rtlCol="0">
              <a:spAutoFit/>
            </a:bodyPr>
            <a:lstStyle/>
            <a:p>
              <a:r>
                <a:rPr lang="ja-JP" altLang="en-US" b="1" dirty="0">
                  <a:solidFill>
                    <a:srgbClr val="C00000"/>
                  </a:solidFill>
                </a:rPr>
                <a:t>監視</a:t>
              </a:r>
              <a:endParaRPr kumimoji="1" lang="ja-JP" altLang="en-US" b="1" dirty="0">
                <a:solidFill>
                  <a:srgbClr val="C00000"/>
                </a:solidFill>
              </a:endParaRPr>
            </a:p>
          </p:txBody>
        </p:sp>
        <p:cxnSp>
          <p:nvCxnSpPr>
            <p:cNvPr id="18" name="直線コネクタ 17">
              <a:extLst>
                <a:ext uri="{FF2B5EF4-FFF2-40B4-BE49-F238E27FC236}">
                  <a16:creationId xmlns:a16="http://schemas.microsoft.com/office/drawing/2014/main" id="{67AA202A-0D33-84E1-A461-3E72C95D6DBF}"/>
                </a:ext>
              </a:extLst>
            </p:cNvPr>
            <p:cNvCxnSpPr>
              <a:cxnSpLocks/>
            </p:cNvCxnSpPr>
            <p:nvPr/>
          </p:nvCxnSpPr>
          <p:spPr>
            <a:xfrm>
              <a:off x="1709530" y="5394162"/>
              <a:ext cx="8022867" cy="0"/>
            </a:xfrm>
            <a:prstGeom prst="line">
              <a:avLst/>
            </a:prstGeom>
            <a:ln w="28575">
              <a:solidFill>
                <a:schemeClr val="tx1"/>
              </a:solidFill>
              <a:prstDash val="dash"/>
            </a:ln>
          </p:spPr>
          <p:style>
            <a:lnRef idx="2">
              <a:schemeClr val="accent1"/>
            </a:lnRef>
            <a:fillRef idx="0">
              <a:schemeClr val="accent1"/>
            </a:fillRef>
            <a:effectRef idx="1">
              <a:schemeClr val="accent1"/>
            </a:effectRef>
            <a:fontRef idx="minor">
              <a:schemeClr val="tx1"/>
            </a:fontRef>
          </p:style>
        </p:cxnSp>
        <p:cxnSp>
          <p:nvCxnSpPr>
            <p:cNvPr id="19" name="直線矢印コネクタ 18">
              <a:extLst>
                <a:ext uri="{FF2B5EF4-FFF2-40B4-BE49-F238E27FC236}">
                  <a16:creationId xmlns:a16="http://schemas.microsoft.com/office/drawing/2014/main" id="{9425F35A-97A0-2EAD-BFDA-882EB5064376}"/>
                </a:ext>
              </a:extLst>
            </p:cNvPr>
            <p:cNvCxnSpPr>
              <a:cxnSpLocks/>
              <a:stCxn id="11" idx="1"/>
              <a:endCxn id="13" idx="3"/>
            </p:cNvCxnSpPr>
            <p:nvPr/>
          </p:nvCxnSpPr>
          <p:spPr>
            <a:xfrm flipH="1">
              <a:off x="5435003" y="5107566"/>
              <a:ext cx="1542588" cy="573193"/>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直線コネクタ 19">
              <a:extLst>
                <a:ext uri="{FF2B5EF4-FFF2-40B4-BE49-F238E27FC236}">
                  <a16:creationId xmlns:a16="http://schemas.microsoft.com/office/drawing/2014/main" id="{B82229BC-7070-1BDD-D748-007B223431FC}"/>
                </a:ext>
              </a:extLst>
            </p:cNvPr>
            <p:cNvCxnSpPr>
              <a:cxnSpLocks/>
            </p:cNvCxnSpPr>
            <p:nvPr/>
          </p:nvCxnSpPr>
          <p:spPr>
            <a:xfrm>
              <a:off x="1709530" y="6176963"/>
              <a:ext cx="8022867" cy="0"/>
            </a:xfrm>
            <a:prstGeom prst="line">
              <a:avLst/>
            </a:prstGeom>
            <a:ln w="28575">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21" name="正方形/長方形 20">
              <a:extLst>
                <a:ext uri="{FF2B5EF4-FFF2-40B4-BE49-F238E27FC236}">
                  <a16:creationId xmlns:a16="http://schemas.microsoft.com/office/drawing/2014/main" id="{E000D818-3CB0-DA51-D313-D5539B58FB24}"/>
                </a:ext>
              </a:extLst>
            </p:cNvPr>
            <p:cNvSpPr/>
            <p:nvPr/>
          </p:nvSpPr>
          <p:spPr>
            <a:xfrm>
              <a:off x="1709530" y="4914641"/>
              <a:ext cx="1063276"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U</a:t>
              </a:r>
              <a:r>
                <a:rPr lang="ja-JP" altLang="en-US" dirty="0">
                  <a:solidFill>
                    <a:schemeClr val="tx1"/>
                  </a:solidFill>
                </a:rPr>
                <a:t>モード</a:t>
              </a:r>
              <a:endParaRPr kumimoji="1" lang="ja-JP" altLang="en-US" dirty="0">
                <a:solidFill>
                  <a:schemeClr val="tx1"/>
                </a:solidFill>
              </a:endParaRPr>
            </a:p>
          </p:txBody>
        </p:sp>
        <p:sp>
          <p:nvSpPr>
            <p:cNvPr id="22" name="正方形/長方形 21">
              <a:extLst>
                <a:ext uri="{FF2B5EF4-FFF2-40B4-BE49-F238E27FC236}">
                  <a16:creationId xmlns:a16="http://schemas.microsoft.com/office/drawing/2014/main" id="{EC17DEEF-0171-5943-0DFB-2BD1A94EB352}"/>
                </a:ext>
              </a:extLst>
            </p:cNvPr>
            <p:cNvSpPr/>
            <p:nvPr/>
          </p:nvSpPr>
          <p:spPr>
            <a:xfrm>
              <a:off x="1709530" y="5622492"/>
              <a:ext cx="1113729"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S</a:t>
              </a:r>
              <a:r>
                <a:rPr lang="ja-JP" altLang="en-US">
                  <a:solidFill>
                    <a:schemeClr val="tx1"/>
                  </a:solidFill>
                </a:rPr>
                <a:t>モード</a:t>
              </a:r>
              <a:endParaRPr kumimoji="1" lang="ja-JP" altLang="en-US" dirty="0">
                <a:solidFill>
                  <a:schemeClr val="tx1"/>
                </a:solidFill>
              </a:endParaRPr>
            </a:p>
          </p:txBody>
        </p:sp>
        <p:sp>
          <p:nvSpPr>
            <p:cNvPr id="23" name="正方形/長方形 22">
              <a:extLst>
                <a:ext uri="{FF2B5EF4-FFF2-40B4-BE49-F238E27FC236}">
                  <a16:creationId xmlns:a16="http://schemas.microsoft.com/office/drawing/2014/main" id="{DB8AAC3A-4FC9-8BB4-5B4D-9C4185EDF2FF}"/>
                </a:ext>
              </a:extLst>
            </p:cNvPr>
            <p:cNvSpPr/>
            <p:nvPr/>
          </p:nvSpPr>
          <p:spPr>
            <a:xfrm>
              <a:off x="1709530" y="6314441"/>
              <a:ext cx="1113729"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M</a:t>
              </a:r>
              <a:r>
                <a:rPr lang="ja-JP" altLang="en-US">
                  <a:solidFill>
                    <a:schemeClr val="tx1"/>
                  </a:solidFill>
                </a:rPr>
                <a:t>モード</a:t>
              </a:r>
              <a:endParaRPr kumimoji="1" lang="ja-JP" altLang="en-US" dirty="0">
                <a:solidFill>
                  <a:schemeClr val="tx1"/>
                </a:solidFill>
              </a:endParaRPr>
            </a:p>
          </p:txBody>
        </p:sp>
      </p:grpSp>
    </p:spTree>
    <p:extLst>
      <p:ext uri="{BB962C8B-B14F-4D97-AF65-F5344CB8AC3E}">
        <p14:creationId xmlns:p14="http://schemas.microsoft.com/office/powerpoint/2010/main" val="1662337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9A9E104-3EEC-CDFE-4B26-D433C38B4D27}"/>
              </a:ext>
            </a:extLst>
          </p:cNvPr>
          <p:cNvSpPr>
            <a:spLocks noGrp="1"/>
          </p:cNvSpPr>
          <p:nvPr>
            <p:ph type="title"/>
          </p:nvPr>
        </p:nvSpPr>
        <p:spPr/>
        <p:txBody>
          <a:bodyPr/>
          <a:lstStyle/>
          <a:p>
            <a:r>
              <a:rPr kumimoji="1" lang="ja-JP" altLang="en-US"/>
              <a:t>エンクレイヴの状態監視</a:t>
            </a:r>
          </a:p>
        </p:txBody>
      </p:sp>
      <p:sp>
        <p:nvSpPr>
          <p:cNvPr id="3" name="コンテンツ プレースホルダー 2">
            <a:extLst>
              <a:ext uri="{FF2B5EF4-FFF2-40B4-BE49-F238E27FC236}">
                <a16:creationId xmlns:a16="http://schemas.microsoft.com/office/drawing/2014/main" id="{55B8F8CC-E3C0-840C-C0A8-E94C976542AC}"/>
              </a:ext>
            </a:extLst>
          </p:cNvPr>
          <p:cNvSpPr>
            <a:spLocks noGrp="1"/>
          </p:cNvSpPr>
          <p:nvPr>
            <p:ph idx="1"/>
          </p:nvPr>
        </p:nvSpPr>
        <p:spPr/>
        <p:txBody>
          <a:bodyPr/>
          <a:lstStyle/>
          <a:p>
            <a:r>
              <a:rPr kumimoji="1" lang="en-US" altLang="ja-JP" dirty="0"/>
              <a:t>IDS</a:t>
            </a:r>
            <a:r>
              <a:rPr lang="ja-JP" altLang="en-US" dirty="0"/>
              <a:t>が動作するエンクレイヴが無効化される恐れがある</a:t>
            </a:r>
            <a:endParaRPr lang="en-US" altLang="ja-JP" dirty="0"/>
          </a:p>
          <a:p>
            <a:pPr lvl="1"/>
            <a:r>
              <a:rPr kumimoji="1" lang="ja-JP" altLang="en-US" dirty="0"/>
              <a:t>監視対象システム内のプロセスがエンクレイヴを作成・実行するため</a:t>
            </a:r>
            <a:endParaRPr kumimoji="1" lang="en-US" altLang="ja-JP" dirty="0"/>
          </a:p>
          <a:p>
            <a:pPr lvl="1"/>
            <a:r>
              <a:rPr lang="ja-JP" altLang="en-US" dirty="0"/>
              <a:t>侵入者によってエンクレイヴを動作させているプロセスを停止される恐れ</a:t>
            </a:r>
            <a:endParaRPr lang="en-US" altLang="ja-JP" dirty="0"/>
          </a:p>
          <a:p>
            <a:r>
              <a:rPr kumimoji="1" lang="ja-JP" altLang="en-US" dirty="0"/>
              <a:t>セキュリティモニタがエンクレイヴの状態を監視</a:t>
            </a:r>
            <a:endParaRPr kumimoji="1" lang="en-US" altLang="ja-JP" dirty="0"/>
          </a:p>
          <a:p>
            <a:pPr lvl="1"/>
            <a:r>
              <a:rPr lang="ja-JP" altLang="en-US" dirty="0"/>
              <a:t>定期的に</a:t>
            </a:r>
            <a:r>
              <a:rPr lang="en-US" altLang="ja-JP" dirty="0"/>
              <a:t>IDS</a:t>
            </a:r>
            <a:r>
              <a:rPr lang="ja-JP" altLang="en-US" dirty="0"/>
              <a:t>が動作しているエンクレイヴの存在を確認</a:t>
            </a:r>
            <a:endParaRPr lang="en-US" altLang="ja-JP" dirty="0"/>
          </a:p>
          <a:p>
            <a:pPr lvl="1"/>
            <a:r>
              <a:rPr kumimoji="1" lang="ja-JP" altLang="en-US" dirty="0"/>
              <a:t>コンテキスト</a:t>
            </a:r>
            <a:r>
              <a:rPr lang="ja-JP" altLang="en-US" dirty="0"/>
              <a:t>スイッチを基にエンクレイヴの実行時間を監視</a:t>
            </a:r>
            <a:endParaRPr kumimoji="1" lang="en-US" altLang="ja-JP" dirty="0"/>
          </a:p>
        </p:txBody>
      </p:sp>
      <p:sp>
        <p:nvSpPr>
          <p:cNvPr id="4" name="スライド番号プレースホルダー 3">
            <a:extLst>
              <a:ext uri="{FF2B5EF4-FFF2-40B4-BE49-F238E27FC236}">
                <a16:creationId xmlns:a16="http://schemas.microsoft.com/office/drawing/2014/main" id="{E8E62988-1430-8E67-4550-4CE491C96B3F}"/>
              </a:ext>
            </a:extLst>
          </p:cNvPr>
          <p:cNvSpPr>
            <a:spLocks noGrp="1"/>
          </p:cNvSpPr>
          <p:nvPr>
            <p:ph type="sldNum" sz="quarter" idx="12"/>
          </p:nvPr>
        </p:nvSpPr>
        <p:spPr/>
        <p:txBody>
          <a:bodyPr/>
          <a:lstStyle/>
          <a:p>
            <a:fld id="{F0EA15DB-5BBC-4252-B2FC-64AEF2568759}" type="slidenum">
              <a:rPr kumimoji="1" lang="ja-JP" altLang="en-US" smtClean="0"/>
              <a:t>9</a:t>
            </a:fld>
            <a:endParaRPr kumimoji="1" lang="ja-JP" altLang="en-US" dirty="0"/>
          </a:p>
        </p:txBody>
      </p:sp>
      <p:sp>
        <p:nvSpPr>
          <p:cNvPr id="8" name="正方形/長方形 7">
            <a:extLst>
              <a:ext uri="{FF2B5EF4-FFF2-40B4-BE49-F238E27FC236}">
                <a16:creationId xmlns:a16="http://schemas.microsoft.com/office/drawing/2014/main" id="{0AF9D4B7-D612-D94B-BE8E-3E3230AB07BA}"/>
              </a:ext>
            </a:extLst>
          </p:cNvPr>
          <p:cNvSpPr/>
          <p:nvPr/>
        </p:nvSpPr>
        <p:spPr>
          <a:xfrm>
            <a:off x="3392528" y="4676246"/>
            <a:ext cx="2644288" cy="1059536"/>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a:extLst>
              <a:ext uri="{FF2B5EF4-FFF2-40B4-BE49-F238E27FC236}">
                <a16:creationId xmlns:a16="http://schemas.microsoft.com/office/drawing/2014/main" id="{9E886E10-DF47-9928-68B7-4DF17F8AEB04}"/>
              </a:ext>
            </a:extLst>
          </p:cNvPr>
          <p:cNvSpPr/>
          <p:nvPr/>
        </p:nvSpPr>
        <p:spPr>
          <a:xfrm>
            <a:off x="3384655" y="6238442"/>
            <a:ext cx="6359120" cy="365125"/>
          </a:xfrm>
          <a:prstGeom prst="rect">
            <a:avLst/>
          </a:prstGeom>
          <a:solidFill>
            <a:schemeClr val="bg2">
              <a:lumMod val="9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セキュリティモニタ</a:t>
            </a:r>
          </a:p>
        </p:txBody>
      </p:sp>
      <p:sp>
        <p:nvSpPr>
          <p:cNvPr id="10" name="正方形/長方形 9">
            <a:extLst>
              <a:ext uri="{FF2B5EF4-FFF2-40B4-BE49-F238E27FC236}">
                <a16:creationId xmlns:a16="http://schemas.microsoft.com/office/drawing/2014/main" id="{4232A3E7-7325-12E8-8A96-26A07C4FA21D}"/>
              </a:ext>
            </a:extLst>
          </p:cNvPr>
          <p:cNvSpPr/>
          <p:nvPr/>
        </p:nvSpPr>
        <p:spPr>
          <a:xfrm>
            <a:off x="7099488" y="4671462"/>
            <a:ext cx="2644288" cy="1064320"/>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a:extLst>
              <a:ext uri="{FF2B5EF4-FFF2-40B4-BE49-F238E27FC236}">
                <a16:creationId xmlns:a16="http://schemas.microsoft.com/office/drawing/2014/main" id="{53B81299-FFA7-6B2D-B6AC-FFC57B2591E9}"/>
              </a:ext>
            </a:extLst>
          </p:cNvPr>
          <p:cNvSpPr/>
          <p:nvPr/>
        </p:nvSpPr>
        <p:spPr>
          <a:xfrm>
            <a:off x="7352627" y="4796992"/>
            <a:ext cx="2146463" cy="338025"/>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IDS</a:t>
            </a:r>
            <a:endParaRPr kumimoji="1" lang="ja-JP" altLang="en-US" dirty="0">
              <a:solidFill>
                <a:schemeClr val="tx1"/>
              </a:solidFill>
            </a:endParaRPr>
          </a:p>
        </p:txBody>
      </p:sp>
      <p:sp>
        <p:nvSpPr>
          <p:cNvPr id="12" name="正方形/長方形 11">
            <a:extLst>
              <a:ext uri="{FF2B5EF4-FFF2-40B4-BE49-F238E27FC236}">
                <a16:creationId xmlns:a16="http://schemas.microsoft.com/office/drawing/2014/main" id="{4BE27C78-8F14-9110-ED3A-E66AE21AE1BA}"/>
              </a:ext>
            </a:extLst>
          </p:cNvPr>
          <p:cNvSpPr/>
          <p:nvPr/>
        </p:nvSpPr>
        <p:spPr>
          <a:xfrm>
            <a:off x="7343085" y="5252925"/>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ランタイム</a:t>
            </a:r>
            <a:endParaRPr kumimoji="1" lang="ja-JP" altLang="en-US" dirty="0">
              <a:solidFill>
                <a:schemeClr val="tx1"/>
              </a:solidFill>
            </a:endParaRPr>
          </a:p>
        </p:txBody>
      </p:sp>
      <p:sp>
        <p:nvSpPr>
          <p:cNvPr id="13" name="正方形/長方形 12">
            <a:extLst>
              <a:ext uri="{FF2B5EF4-FFF2-40B4-BE49-F238E27FC236}">
                <a16:creationId xmlns:a16="http://schemas.microsoft.com/office/drawing/2014/main" id="{8D22E822-2537-73BE-15DC-E0E430F72252}"/>
              </a:ext>
            </a:extLst>
          </p:cNvPr>
          <p:cNvSpPr/>
          <p:nvPr/>
        </p:nvSpPr>
        <p:spPr>
          <a:xfrm>
            <a:off x="3673117" y="4352943"/>
            <a:ext cx="212738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監視対象システム</a:t>
            </a:r>
          </a:p>
        </p:txBody>
      </p:sp>
      <p:sp>
        <p:nvSpPr>
          <p:cNvPr id="14" name="正方形/長方形 13">
            <a:extLst>
              <a:ext uri="{FF2B5EF4-FFF2-40B4-BE49-F238E27FC236}">
                <a16:creationId xmlns:a16="http://schemas.microsoft.com/office/drawing/2014/main" id="{D7FF53AD-13D2-A08D-7C92-C777A09F3B4A}"/>
              </a:ext>
            </a:extLst>
          </p:cNvPr>
          <p:cNvSpPr/>
          <p:nvPr/>
        </p:nvSpPr>
        <p:spPr>
          <a:xfrm>
            <a:off x="7352627" y="4352943"/>
            <a:ext cx="212738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a:t>
            </a:r>
          </a:p>
        </p:txBody>
      </p:sp>
      <p:sp>
        <p:nvSpPr>
          <p:cNvPr id="15" name="楕円 14">
            <a:extLst>
              <a:ext uri="{FF2B5EF4-FFF2-40B4-BE49-F238E27FC236}">
                <a16:creationId xmlns:a16="http://schemas.microsoft.com/office/drawing/2014/main" id="{3C771689-EEBF-7FC9-0978-1C090B205D33}"/>
              </a:ext>
            </a:extLst>
          </p:cNvPr>
          <p:cNvSpPr/>
          <p:nvPr/>
        </p:nvSpPr>
        <p:spPr>
          <a:xfrm>
            <a:off x="3868285" y="4867334"/>
            <a:ext cx="1692774" cy="672575"/>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dirty="0"/>
              <a:t>プロセス</a:t>
            </a:r>
          </a:p>
        </p:txBody>
      </p:sp>
      <p:cxnSp>
        <p:nvCxnSpPr>
          <p:cNvPr id="17" name="直線矢印コネクタ 16">
            <a:extLst>
              <a:ext uri="{FF2B5EF4-FFF2-40B4-BE49-F238E27FC236}">
                <a16:creationId xmlns:a16="http://schemas.microsoft.com/office/drawing/2014/main" id="{0FC2E2DE-0C69-78EF-1CEF-92FB855118C1}"/>
              </a:ext>
            </a:extLst>
          </p:cNvPr>
          <p:cNvCxnSpPr>
            <a:cxnSpLocks/>
            <a:stCxn id="15" idx="6"/>
            <a:endCxn id="10" idx="1"/>
          </p:cNvCxnSpPr>
          <p:nvPr/>
        </p:nvCxnSpPr>
        <p:spPr>
          <a:xfrm>
            <a:off x="5561059" y="5203622"/>
            <a:ext cx="1538429" cy="0"/>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直線矢印コネクタ 24">
            <a:extLst>
              <a:ext uri="{FF2B5EF4-FFF2-40B4-BE49-F238E27FC236}">
                <a16:creationId xmlns:a16="http://schemas.microsoft.com/office/drawing/2014/main" id="{CCF36253-3BC3-5ED8-5975-5B9B9F7E3B26}"/>
              </a:ext>
            </a:extLst>
          </p:cNvPr>
          <p:cNvCxnSpPr>
            <a:cxnSpLocks/>
            <a:endCxn id="10" idx="2"/>
          </p:cNvCxnSpPr>
          <p:nvPr/>
        </p:nvCxnSpPr>
        <p:spPr>
          <a:xfrm flipH="1" flipV="1">
            <a:off x="8421632" y="5735782"/>
            <a:ext cx="4226" cy="502660"/>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9" name="テキスト ボックス 28">
            <a:extLst>
              <a:ext uri="{FF2B5EF4-FFF2-40B4-BE49-F238E27FC236}">
                <a16:creationId xmlns:a16="http://schemas.microsoft.com/office/drawing/2014/main" id="{07F4F15C-5B47-2EB7-BF59-FBF5E7B9AD9B}"/>
              </a:ext>
            </a:extLst>
          </p:cNvPr>
          <p:cNvSpPr txBox="1"/>
          <p:nvPr/>
        </p:nvSpPr>
        <p:spPr>
          <a:xfrm>
            <a:off x="6126827" y="4867334"/>
            <a:ext cx="646331" cy="369332"/>
          </a:xfrm>
          <a:prstGeom prst="rect">
            <a:avLst/>
          </a:prstGeom>
          <a:noFill/>
        </p:spPr>
        <p:txBody>
          <a:bodyPr wrap="none" rtlCol="0">
            <a:spAutoFit/>
          </a:bodyPr>
          <a:lstStyle/>
          <a:p>
            <a:r>
              <a:rPr kumimoji="1" lang="ja-JP" altLang="en-US" b="1" dirty="0">
                <a:solidFill>
                  <a:srgbClr val="C00000"/>
                </a:solidFill>
              </a:rPr>
              <a:t>作成</a:t>
            </a:r>
          </a:p>
        </p:txBody>
      </p:sp>
      <p:sp>
        <p:nvSpPr>
          <p:cNvPr id="30" name="テキスト ボックス 29">
            <a:extLst>
              <a:ext uri="{FF2B5EF4-FFF2-40B4-BE49-F238E27FC236}">
                <a16:creationId xmlns:a16="http://schemas.microsoft.com/office/drawing/2014/main" id="{382037EA-8AA7-B7E7-5B0B-39880894B9A2}"/>
              </a:ext>
            </a:extLst>
          </p:cNvPr>
          <p:cNvSpPr txBox="1"/>
          <p:nvPr/>
        </p:nvSpPr>
        <p:spPr>
          <a:xfrm>
            <a:off x="7206562" y="5866585"/>
            <a:ext cx="1107996" cy="369332"/>
          </a:xfrm>
          <a:prstGeom prst="rect">
            <a:avLst/>
          </a:prstGeom>
          <a:noFill/>
        </p:spPr>
        <p:txBody>
          <a:bodyPr wrap="none" rtlCol="0">
            <a:spAutoFit/>
          </a:bodyPr>
          <a:lstStyle/>
          <a:p>
            <a:r>
              <a:rPr kumimoji="1" lang="ja-JP" altLang="en-US" b="1" dirty="0">
                <a:solidFill>
                  <a:srgbClr val="C00000"/>
                </a:solidFill>
              </a:rPr>
              <a:t>状態監視</a:t>
            </a:r>
          </a:p>
        </p:txBody>
      </p:sp>
      <p:pic>
        <p:nvPicPr>
          <p:cNvPr id="5" name="図 4" descr="記号, コンピュータ が含まれている画像&#10;&#10;自動的に生成された説明">
            <a:extLst>
              <a:ext uri="{FF2B5EF4-FFF2-40B4-BE49-F238E27FC236}">
                <a16:creationId xmlns:a16="http://schemas.microsoft.com/office/drawing/2014/main" id="{F0F880A1-0172-F4BC-AF5D-066D34057A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056" y="4480450"/>
            <a:ext cx="1406564" cy="1406564"/>
          </a:xfrm>
          <a:prstGeom prst="rect">
            <a:avLst/>
          </a:prstGeom>
        </p:spPr>
      </p:pic>
      <p:sp>
        <p:nvSpPr>
          <p:cNvPr id="6" name="右矢印 6">
            <a:extLst>
              <a:ext uri="{FF2B5EF4-FFF2-40B4-BE49-F238E27FC236}">
                <a16:creationId xmlns:a16="http://schemas.microsoft.com/office/drawing/2014/main" id="{675575F5-BA88-9667-80F8-5382363F5D08}"/>
              </a:ext>
            </a:extLst>
          </p:cNvPr>
          <p:cNvSpPr/>
          <p:nvPr/>
        </p:nvSpPr>
        <p:spPr>
          <a:xfrm>
            <a:off x="2664142" y="4826266"/>
            <a:ext cx="900187" cy="754710"/>
          </a:xfrm>
          <a:prstGeom prst="right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b="1" dirty="0"/>
              <a:t>侵入</a:t>
            </a:r>
          </a:p>
        </p:txBody>
      </p:sp>
      <p:sp>
        <p:nvSpPr>
          <p:cNvPr id="16" name="テキスト ボックス 15">
            <a:extLst>
              <a:ext uri="{FF2B5EF4-FFF2-40B4-BE49-F238E27FC236}">
                <a16:creationId xmlns:a16="http://schemas.microsoft.com/office/drawing/2014/main" id="{D2422ACC-FAB9-DCA6-50D7-21F43521ACED}"/>
              </a:ext>
            </a:extLst>
          </p:cNvPr>
          <p:cNvSpPr txBox="1"/>
          <p:nvPr/>
        </p:nvSpPr>
        <p:spPr>
          <a:xfrm>
            <a:off x="1589592" y="5902871"/>
            <a:ext cx="877163" cy="369332"/>
          </a:xfrm>
          <a:prstGeom prst="rect">
            <a:avLst/>
          </a:prstGeom>
          <a:noFill/>
        </p:spPr>
        <p:txBody>
          <a:bodyPr wrap="none" rtlCol="0">
            <a:spAutoFit/>
          </a:bodyPr>
          <a:lstStyle/>
          <a:p>
            <a:r>
              <a:rPr kumimoji="1" lang="ja-JP" altLang="en-US" dirty="0"/>
              <a:t>侵入者</a:t>
            </a:r>
          </a:p>
        </p:txBody>
      </p:sp>
      <p:sp>
        <p:nvSpPr>
          <p:cNvPr id="18" name="乗算記号 17">
            <a:extLst>
              <a:ext uri="{FF2B5EF4-FFF2-40B4-BE49-F238E27FC236}">
                <a16:creationId xmlns:a16="http://schemas.microsoft.com/office/drawing/2014/main" id="{4BE554DE-43E4-76E9-2467-0922D6FCDF5E}"/>
              </a:ext>
            </a:extLst>
          </p:cNvPr>
          <p:cNvSpPr/>
          <p:nvPr/>
        </p:nvSpPr>
        <p:spPr>
          <a:xfrm>
            <a:off x="3614608" y="4708567"/>
            <a:ext cx="2200128" cy="997732"/>
          </a:xfrm>
          <a:prstGeom prst="mathMultiply">
            <a:avLst>
              <a:gd name="adj1" fmla="val 13264"/>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乗算記号 18">
            <a:extLst>
              <a:ext uri="{FF2B5EF4-FFF2-40B4-BE49-F238E27FC236}">
                <a16:creationId xmlns:a16="http://schemas.microsoft.com/office/drawing/2014/main" id="{9D1DBA0C-7FB0-F860-24D0-4D35BDF7DA7F}"/>
              </a:ext>
            </a:extLst>
          </p:cNvPr>
          <p:cNvSpPr/>
          <p:nvPr/>
        </p:nvSpPr>
        <p:spPr>
          <a:xfrm>
            <a:off x="7335807" y="4708567"/>
            <a:ext cx="2200128" cy="997732"/>
          </a:xfrm>
          <a:prstGeom prst="mathMultiply">
            <a:avLst>
              <a:gd name="adj1" fmla="val 13264"/>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60826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500"/>
                            </p:stCondLst>
                            <p:childTnLst>
                              <p:par>
                                <p:cTn id="23" presetID="1"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25"/>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4" grpId="0"/>
      <p:bldP spid="29" grpId="0"/>
      <p:bldP spid="30" grpId="0"/>
      <p:bldP spid="6" grpId="0" animBg="1"/>
      <p:bldP spid="18" grpId="0"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6D83EAF-F60E-EAAC-03EC-AD506713B4D9}"/>
              </a:ext>
            </a:extLst>
          </p:cNvPr>
          <p:cNvSpPr>
            <a:spLocks noGrp="1"/>
          </p:cNvSpPr>
          <p:nvPr>
            <p:ph type="title"/>
          </p:nvPr>
        </p:nvSpPr>
        <p:spPr/>
        <p:txBody>
          <a:bodyPr/>
          <a:lstStyle/>
          <a:p>
            <a:r>
              <a:rPr kumimoji="1" lang="ja-JP" altLang="en-US"/>
              <a:t>従来の</a:t>
            </a:r>
            <a:r>
              <a:rPr kumimoji="1" lang="en-US" altLang="ja-JP" dirty="0"/>
              <a:t>Keystone</a:t>
            </a:r>
            <a:r>
              <a:rPr kumimoji="1" lang="ja-JP" altLang="en-US"/>
              <a:t>のメモリアクセス制御</a:t>
            </a:r>
          </a:p>
        </p:txBody>
      </p:sp>
      <p:sp>
        <p:nvSpPr>
          <p:cNvPr id="3" name="コンテンツ プレースホルダー 2">
            <a:extLst>
              <a:ext uri="{FF2B5EF4-FFF2-40B4-BE49-F238E27FC236}">
                <a16:creationId xmlns:a16="http://schemas.microsoft.com/office/drawing/2014/main" id="{B47DEB45-F2AA-5FD0-9850-2B42BA4BBFEC}"/>
              </a:ext>
            </a:extLst>
          </p:cNvPr>
          <p:cNvSpPr>
            <a:spLocks noGrp="1"/>
          </p:cNvSpPr>
          <p:nvPr>
            <p:ph idx="1"/>
          </p:nvPr>
        </p:nvSpPr>
        <p:spPr/>
        <p:txBody>
          <a:bodyPr/>
          <a:lstStyle/>
          <a:p>
            <a:r>
              <a:rPr kumimoji="1" lang="en-US" altLang="ja-JP" dirty="0"/>
              <a:t>PMP</a:t>
            </a:r>
            <a:r>
              <a:rPr kumimoji="1" lang="ja-JP" altLang="en-US" dirty="0"/>
              <a:t>というハードウェアを用いて論理的にメモリを</a:t>
            </a:r>
            <a:r>
              <a:rPr lang="ja-JP" altLang="en-US" dirty="0"/>
              <a:t>分離</a:t>
            </a:r>
            <a:endParaRPr lang="en-US" altLang="ja-JP" dirty="0"/>
          </a:p>
          <a:p>
            <a:pPr lvl="1"/>
            <a:r>
              <a:rPr lang="ja-JP" altLang="en-US"/>
              <a:t>セキュリティモニタが物理メモリの領域ごとにアクセス権限を設定</a:t>
            </a:r>
            <a:endParaRPr lang="en-US" altLang="ja-JP" dirty="0"/>
          </a:p>
          <a:p>
            <a:pPr lvl="1"/>
            <a:r>
              <a:rPr lang="ja-JP" altLang="en-US"/>
              <a:t>エンクレイヴへの切り替え時にエンクレイヴのメモリへのアクセスを許可</a:t>
            </a:r>
            <a:endParaRPr lang="en-US" altLang="ja-JP" dirty="0"/>
          </a:p>
          <a:p>
            <a:pPr lvl="1"/>
            <a:r>
              <a:rPr lang="ja-JP" altLang="en-US"/>
              <a:t>システムへの切り替え時にはシステムメモリへのアクセスを許可</a:t>
            </a:r>
            <a:endParaRPr lang="en-US" altLang="ja-JP" dirty="0"/>
          </a:p>
          <a:p>
            <a:r>
              <a:rPr lang="ja-JP" altLang="en-US" dirty="0"/>
              <a:t>エンクレイヴからシステムメモリには基本的にはアクセス不可</a:t>
            </a:r>
            <a:endParaRPr lang="en-US" altLang="ja-JP" dirty="0"/>
          </a:p>
          <a:p>
            <a:pPr lvl="1"/>
            <a:r>
              <a:rPr lang="ja-JP" altLang="en-US" dirty="0"/>
              <a:t>システムとエンクレイヴ間で</a:t>
            </a:r>
            <a:r>
              <a:rPr lang="ja-JP" altLang="en-US"/>
              <a:t>データ授受に用いる共有</a:t>
            </a:r>
            <a:r>
              <a:rPr lang="ja-JP" altLang="en-US" dirty="0"/>
              <a:t>メモリのみアクセス可</a:t>
            </a:r>
            <a:endParaRPr lang="en-US" altLang="ja-JP" dirty="0"/>
          </a:p>
        </p:txBody>
      </p:sp>
      <p:sp>
        <p:nvSpPr>
          <p:cNvPr id="4" name="スライド番号プレースホルダー 3">
            <a:extLst>
              <a:ext uri="{FF2B5EF4-FFF2-40B4-BE49-F238E27FC236}">
                <a16:creationId xmlns:a16="http://schemas.microsoft.com/office/drawing/2014/main" id="{BE27CF44-EB5C-6AA9-B219-000B6C8BBD43}"/>
              </a:ext>
            </a:extLst>
          </p:cNvPr>
          <p:cNvSpPr>
            <a:spLocks noGrp="1"/>
          </p:cNvSpPr>
          <p:nvPr>
            <p:ph type="sldNum" sz="quarter" idx="12"/>
          </p:nvPr>
        </p:nvSpPr>
        <p:spPr/>
        <p:txBody>
          <a:bodyPr/>
          <a:lstStyle/>
          <a:p>
            <a:fld id="{F0EA15DB-5BBC-4252-B2FC-64AEF2568759}" type="slidenum">
              <a:rPr kumimoji="1" lang="ja-JP" altLang="en-US" smtClean="0"/>
              <a:t>10</a:t>
            </a:fld>
            <a:endParaRPr kumimoji="1" lang="ja-JP" altLang="en-US"/>
          </a:p>
        </p:txBody>
      </p:sp>
      <p:grpSp>
        <p:nvGrpSpPr>
          <p:cNvPr id="17" name="グループ化 16">
            <a:extLst>
              <a:ext uri="{FF2B5EF4-FFF2-40B4-BE49-F238E27FC236}">
                <a16:creationId xmlns:a16="http://schemas.microsoft.com/office/drawing/2014/main" id="{9B9250E6-CDB8-CAEE-BD81-C999D0D88497}"/>
              </a:ext>
            </a:extLst>
          </p:cNvPr>
          <p:cNvGrpSpPr/>
          <p:nvPr/>
        </p:nvGrpSpPr>
        <p:grpSpPr>
          <a:xfrm>
            <a:off x="639583" y="4338823"/>
            <a:ext cx="10912834" cy="1832537"/>
            <a:chOff x="639583" y="4338823"/>
            <a:chExt cx="10912834" cy="1832537"/>
          </a:xfrm>
        </p:grpSpPr>
        <p:sp>
          <p:nvSpPr>
            <p:cNvPr id="18" name="正方形/長方形 17">
              <a:extLst>
                <a:ext uri="{FF2B5EF4-FFF2-40B4-BE49-F238E27FC236}">
                  <a16:creationId xmlns:a16="http://schemas.microsoft.com/office/drawing/2014/main" id="{5D03E123-7CC5-24B1-3854-BDD798BB9533}"/>
                </a:ext>
              </a:extLst>
            </p:cNvPr>
            <p:cNvSpPr/>
            <p:nvPr/>
          </p:nvSpPr>
          <p:spPr>
            <a:xfrm>
              <a:off x="3023067" y="5646041"/>
              <a:ext cx="3469322" cy="525319"/>
            </a:xfrm>
            <a:prstGeom prst="rect">
              <a:avLst/>
            </a:prstGeom>
            <a:solidFill>
              <a:schemeClr val="tx1">
                <a:lumMod val="50000"/>
                <a:lumOff val="5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システム</a:t>
              </a:r>
            </a:p>
          </p:txBody>
        </p:sp>
        <p:sp>
          <p:nvSpPr>
            <p:cNvPr id="19" name="正方形/長方形 18">
              <a:extLst>
                <a:ext uri="{FF2B5EF4-FFF2-40B4-BE49-F238E27FC236}">
                  <a16:creationId xmlns:a16="http://schemas.microsoft.com/office/drawing/2014/main" id="{86107C84-F33E-FA5C-1211-3F6C17EB2118}"/>
                </a:ext>
              </a:extLst>
            </p:cNvPr>
            <p:cNvSpPr/>
            <p:nvPr/>
          </p:nvSpPr>
          <p:spPr>
            <a:xfrm>
              <a:off x="3023067" y="4338823"/>
              <a:ext cx="3469322" cy="525319"/>
            </a:xfrm>
            <a:prstGeom prst="rect">
              <a:avLst/>
            </a:prstGeom>
            <a:solidFill>
              <a:srgbClr val="96DCF8"/>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システム</a:t>
              </a:r>
            </a:p>
          </p:txBody>
        </p:sp>
        <p:sp>
          <p:nvSpPr>
            <p:cNvPr id="20" name="正方形/長方形 19">
              <a:extLst>
                <a:ext uri="{FF2B5EF4-FFF2-40B4-BE49-F238E27FC236}">
                  <a16:creationId xmlns:a16="http://schemas.microsoft.com/office/drawing/2014/main" id="{C1623E9A-FBB4-71A2-327A-1A2EE1CCF8DB}"/>
                </a:ext>
              </a:extLst>
            </p:cNvPr>
            <p:cNvSpPr/>
            <p:nvPr/>
          </p:nvSpPr>
          <p:spPr>
            <a:xfrm>
              <a:off x="6492389" y="5646040"/>
              <a:ext cx="2480554" cy="525319"/>
            </a:xfrm>
            <a:prstGeom prst="rect">
              <a:avLst/>
            </a:prstGeom>
            <a:solidFill>
              <a:srgbClr val="96DCF8"/>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a:t>
              </a:r>
            </a:p>
          </p:txBody>
        </p:sp>
        <p:sp>
          <p:nvSpPr>
            <p:cNvPr id="21" name="正方形/長方形 20">
              <a:extLst>
                <a:ext uri="{FF2B5EF4-FFF2-40B4-BE49-F238E27FC236}">
                  <a16:creationId xmlns:a16="http://schemas.microsoft.com/office/drawing/2014/main" id="{975C9A16-44D1-BACF-E69D-32336257B7F9}"/>
                </a:ext>
              </a:extLst>
            </p:cNvPr>
            <p:cNvSpPr/>
            <p:nvPr/>
          </p:nvSpPr>
          <p:spPr>
            <a:xfrm>
              <a:off x="6492389" y="4338823"/>
              <a:ext cx="2480554" cy="525319"/>
            </a:xfrm>
            <a:prstGeom prst="rect">
              <a:avLst/>
            </a:prstGeom>
            <a:solidFill>
              <a:schemeClr val="tx1">
                <a:lumMod val="50000"/>
                <a:lumOff val="5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a:t>
              </a:r>
            </a:p>
          </p:txBody>
        </p:sp>
        <p:sp>
          <p:nvSpPr>
            <p:cNvPr id="22" name="正方形/長方形 21">
              <a:extLst>
                <a:ext uri="{FF2B5EF4-FFF2-40B4-BE49-F238E27FC236}">
                  <a16:creationId xmlns:a16="http://schemas.microsoft.com/office/drawing/2014/main" id="{179812F0-14F1-889E-E862-C6F37010C3E7}"/>
                </a:ext>
              </a:extLst>
            </p:cNvPr>
            <p:cNvSpPr/>
            <p:nvPr/>
          </p:nvSpPr>
          <p:spPr>
            <a:xfrm>
              <a:off x="639583" y="4438411"/>
              <a:ext cx="226911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システム実行中</a:t>
              </a:r>
            </a:p>
          </p:txBody>
        </p:sp>
        <p:sp>
          <p:nvSpPr>
            <p:cNvPr id="23" name="正方形/長方形 22">
              <a:extLst>
                <a:ext uri="{FF2B5EF4-FFF2-40B4-BE49-F238E27FC236}">
                  <a16:creationId xmlns:a16="http://schemas.microsoft.com/office/drawing/2014/main" id="{F573446F-894A-2D19-CF72-52237CE25249}"/>
                </a:ext>
              </a:extLst>
            </p:cNvPr>
            <p:cNvSpPr/>
            <p:nvPr/>
          </p:nvSpPr>
          <p:spPr>
            <a:xfrm>
              <a:off x="639583" y="5745628"/>
              <a:ext cx="226911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エンクレイヴ実行中</a:t>
              </a:r>
            </a:p>
          </p:txBody>
        </p:sp>
        <p:cxnSp>
          <p:nvCxnSpPr>
            <p:cNvPr id="24" name="直線矢印コネクタ 23">
              <a:extLst>
                <a:ext uri="{FF2B5EF4-FFF2-40B4-BE49-F238E27FC236}">
                  <a16:creationId xmlns:a16="http://schemas.microsoft.com/office/drawing/2014/main" id="{240EEE24-4D87-155F-A2FC-B74FD42F71BB}"/>
                </a:ext>
              </a:extLst>
            </p:cNvPr>
            <p:cNvCxnSpPr>
              <a:cxnSpLocks/>
            </p:cNvCxnSpPr>
            <p:nvPr/>
          </p:nvCxnSpPr>
          <p:spPr>
            <a:xfrm flipV="1">
              <a:off x="6087504" y="4968114"/>
              <a:ext cx="0" cy="572939"/>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直線矢印コネクタ 24">
              <a:extLst>
                <a:ext uri="{FF2B5EF4-FFF2-40B4-BE49-F238E27FC236}">
                  <a16:creationId xmlns:a16="http://schemas.microsoft.com/office/drawing/2014/main" id="{F3FD2481-7CCC-34A9-1449-A564D421B382}"/>
                </a:ext>
              </a:extLst>
            </p:cNvPr>
            <p:cNvCxnSpPr>
              <a:cxnSpLocks/>
            </p:cNvCxnSpPr>
            <p:nvPr/>
          </p:nvCxnSpPr>
          <p:spPr>
            <a:xfrm>
              <a:off x="6356635" y="4968114"/>
              <a:ext cx="0" cy="572939"/>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6" name="正方形/長方形 25">
              <a:extLst>
                <a:ext uri="{FF2B5EF4-FFF2-40B4-BE49-F238E27FC236}">
                  <a16:creationId xmlns:a16="http://schemas.microsoft.com/office/drawing/2014/main" id="{C73378D5-D3A9-6ABA-F868-9BE7FF71A414}"/>
                </a:ext>
              </a:extLst>
            </p:cNvPr>
            <p:cNvSpPr>
              <a:spLocks noChangeAspect="1"/>
            </p:cNvSpPr>
            <p:nvPr/>
          </p:nvSpPr>
          <p:spPr>
            <a:xfrm>
              <a:off x="9475167" y="5319686"/>
              <a:ext cx="332050" cy="332050"/>
            </a:xfrm>
            <a:prstGeom prst="rect">
              <a:avLst/>
            </a:prstGeom>
            <a:solidFill>
              <a:schemeClr val="tx1">
                <a:lumMod val="50000"/>
                <a:lumOff val="5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solidFill>
                  <a:schemeClr val="tx1"/>
                </a:solidFill>
              </a:endParaRPr>
            </a:p>
          </p:txBody>
        </p:sp>
        <p:sp>
          <p:nvSpPr>
            <p:cNvPr id="27" name="正方形/長方形 26">
              <a:extLst>
                <a:ext uri="{FF2B5EF4-FFF2-40B4-BE49-F238E27FC236}">
                  <a16:creationId xmlns:a16="http://schemas.microsoft.com/office/drawing/2014/main" id="{E86B8D41-ABD5-E8DB-B90D-85534804A251}"/>
                </a:ext>
              </a:extLst>
            </p:cNvPr>
            <p:cNvSpPr>
              <a:spLocks noChangeAspect="1"/>
            </p:cNvSpPr>
            <p:nvPr/>
          </p:nvSpPr>
          <p:spPr>
            <a:xfrm>
              <a:off x="9475167" y="4827520"/>
              <a:ext cx="332050" cy="332050"/>
            </a:xfrm>
            <a:prstGeom prst="rect">
              <a:avLst/>
            </a:prstGeom>
            <a:solidFill>
              <a:srgbClr val="96DCF8"/>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solidFill>
                  <a:schemeClr val="tx1"/>
                </a:solidFill>
              </a:endParaRPr>
            </a:p>
          </p:txBody>
        </p:sp>
        <p:sp>
          <p:nvSpPr>
            <p:cNvPr id="28" name="正方形/長方形 27">
              <a:extLst>
                <a:ext uri="{FF2B5EF4-FFF2-40B4-BE49-F238E27FC236}">
                  <a16:creationId xmlns:a16="http://schemas.microsoft.com/office/drawing/2014/main" id="{9D4C4C76-BDED-7189-95C1-215E3233BF49}"/>
                </a:ext>
              </a:extLst>
            </p:cNvPr>
            <p:cNvSpPr/>
            <p:nvPr/>
          </p:nvSpPr>
          <p:spPr>
            <a:xfrm>
              <a:off x="9876562" y="4827519"/>
              <a:ext cx="1606514" cy="33205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ysClr val="windowText" lastClr="000000"/>
                  </a:solidFill>
                </a:rPr>
                <a:t>すべての権限</a:t>
              </a:r>
            </a:p>
          </p:txBody>
        </p:sp>
        <p:sp>
          <p:nvSpPr>
            <p:cNvPr id="29" name="正方形/長方形 28">
              <a:extLst>
                <a:ext uri="{FF2B5EF4-FFF2-40B4-BE49-F238E27FC236}">
                  <a16:creationId xmlns:a16="http://schemas.microsoft.com/office/drawing/2014/main" id="{F3EF845A-ABFA-5E18-0606-D74138073CF0}"/>
                </a:ext>
              </a:extLst>
            </p:cNvPr>
            <p:cNvSpPr/>
            <p:nvPr/>
          </p:nvSpPr>
          <p:spPr>
            <a:xfrm>
              <a:off x="9876562" y="5319685"/>
              <a:ext cx="1606514" cy="33205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ysClr val="windowText" lastClr="000000"/>
                  </a:solidFill>
                </a:rPr>
                <a:t>権限なし</a:t>
              </a:r>
            </a:p>
          </p:txBody>
        </p:sp>
        <p:sp>
          <p:nvSpPr>
            <p:cNvPr id="30" name="正方形/長方形 29">
              <a:extLst>
                <a:ext uri="{FF2B5EF4-FFF2-40B4-BE49-F238E27FC236}">
                  <a16:creationId xmlns:a16="http://schemas.microsoft.com/office/drawing/2014/main" id="{6C461B55-5970-0342-F4E5-944CF8E35882}"/>
                </a:ext>
              </a:extLst>
            </p:cNvPr>
            <p:cNvSpPr/>
            <p:nvPr/>
          </p:nvSpPr>
          <p:spPr>
            <a:xfrm>
              <a:off x="9255153" y="4616500"/>
              <a:ext cx="2297264" cy="1292201"/>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Tree>
    <p:extLst>
      <p:ext uri="{BB962C8B-B14F-4D97-AF65-F5344CB8AC3E}">
        <p14:creationId xmlns:p14="http://schemas.microsoft.com/office/powerpoint/2010/main" val="4166746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032F159-1CD9-CA79-AC0C-9441BE58DAF7}"/>
              </a:ext>
            </a:extLst>
          </p:cNvPr>
          <p:cNvSpPr>
            <a:spLocks noGrp="1"/>
          </p:cNvSpPr>
          <p:nvPr>
            <p:ph type="title"/>
          </p:nvPr>
        </p:nvSpPr>
        <p:spPr/>
        <p:txBody>
          <a:bodyPr/>
          <a:lstStyle/>
          <a:p>
            <a:r>
              <a:rPr kumimoji="1" lang="ja-JP" altLang="en-US"/>
              <a:t>システムメモリの共有</a:t>
            </a:r>
          </a:p>
        </p:txBody>
      </p:sp>
      <p:sp>
        <p:nvSpPr>
          <p:cNvPr id="3" name="コンテンツ プレースホルダー 2">
            <a:extLst>
              <a:ext uri="{FF2B5EF4-FFF2-40B4-BE49-F238E27FC236}">
                <a16:creationId xmlns:a16="http://schemas.microsoft.com/office/drawing/2014/main" id="{F4F6F2B9-577E-5BF3-7F93-5453C227B0A9}"/>
              </a:ext>
            </a:extLst>
          </p:cNvPr>
          <p:cNvSpPr>
            <a:spLocks noGrp="1"/>
          </p:cNvSpPr>
          <p:nvPr>
            <p:ph idx="1"/>
          </p:nvPr>
        </p:nvSpPr>
        <p:spPr/>
        <p:txBody>
          <a:bodyPr/>
          <a:lstStyle/>
          <a:p>
            <a:r>
              <a:rPr kumimoji="1" lang="ja-JP" altLang="en-US" dirty="0"/>
              <a:t>エンクレイヴからシステムメモリを参照できるように設定</a:t>
            </a:r>
            <a:endParaRPr kumimoji="1" lang="en-US" altLang="ja-JP" dirty="0"/>
          </a:p>
          <a:p>
            <a:pPr lvl="1"/>
            <a:r>
              <a:rPr kumimoji="1" lang="ja-JP" altLang="en-US"/>
              <a:t>エンクレイヴへの切り替え時にシステムメモリの読み込みも許可</a:t>
            </a:r>
            <a:endParaRPr kumimoji="1" lang="en-US" altLang="ja-JP" dirty="0"/>
          </a:p>
          <a:p>
            <a:pPr lvl="1"/>
            <a:r>
              <a:rPr lang="ja-JP" altLang="en-US"/>
              <a:t>書き込み権限はないため、</a:t>
            </a:r>
            <a:r>
              <a:rPr lang="en-US" altLang="ja-JP" dirty="0"/>
              <a:t>IDS</a:t>
            </a:r>
            <a:r>
              <a:rPr lang="ja-JP" altLang="en-US"/>
              <a:t>が攻撃を受けてもシステムは改ざんできない</a:t>
            </a:r>
            <a:endParaRPr kumimoji="1" lang="en-US" altLang="ja-JP" dirty="0"/>
          </a:p>
          <a:p>
            <a:r>
              <a:rPr lang="ja-JP" altLang="en-US"/>
              <a:t>現在の実装</a:t>
            </a:r>
            <a:r>
              <a:rPr kumimoji="1" lang="ja-JP" altLang="en-US"/>
              <a:t>では</a:t>
            </a:r>
            <a:r>
              <a:rPr kumimoji="1" lang="ja-JP" altLang="en-US" dirty="0"/>
              <a:t>すべての権限を有効化</a:t>
            </a:r>
            <a:endParaRPr kumimoji="1" lang="en-US" altLang="ja-JP" dirty="0"/>
          </a:p>
          <a:p>
            <a:pPr lvl="1"/>
            <a:r>
              <a:rPr lang="ja-JP" altLang="en-US" dirty="0"/>
              <a:t>読み込み権限</a:t>
            </a:r>
            <a:r>
              <a:rPr lang="ja-JP" altLang="en-US"/>
              <a:t>のみを許可するようにするとアクセスできなくなったため</a:t>
            </a:r>
            <a:endParaRPr lang="en-US" altLang="ja-JP" dirty="0"/>
          </a:p>
          <a:p>
            <a:pPr lvl="1"/>
            <a:r>
              <a:rPr kumimoji="1" lang="en-US" altLang="ja-JP" dirty="0"/>
              <a:t>PMP</a:t>
            </a:r>
            <a:r>
              <a:rPr kumimoji="1" lang="ja-JP" altLang="en-US"/>
              <a:t>の詳細についてさらに調査する必要がある</a:t>
            </a:r>
            <a:endParaRPr kumimoji="1" lang="ja-JP" altLang="en-US" dirty="0"/>
          </a:p>
        </p:txBody>
      </p:sp>
      <p:sp>
        <p:nvSpPr>
          <p:cNvPr id="4" name="スライド番号プレースホルダー 3">
            <a:extLst>
              <a:ext uri="{FF2B5EF4-FFF2-40B4-BE49-F238E27FC236}">
                <a16:creationId xmlns:a16="http://schemas.microsoft.com/office/drawing/2014/main" id="{D6777FCD-6F5D-8CAB-4CF8-F50DB93E0853}"/>
              </a:ext>
            </a:extLst>
          </p:cNvPr>
          <p:cNvSpPr>
            <a:spLocks noGrp="1"/>
          </p:cNvSpPr>
          <p:nvPr>
            <p:ph type="sldNum" sz="quarter" idx="12"/>
          </p:nvPr>
        </p:nvSpPr>
        <p:spPr/>
        <p:txBody>
          <a:bodyPr/>
          <a:lstStyle/>
          <a:p>
            <a:fld id="{F0EA15DB-5BBC-4252-B2FC-64AEF2568759}" type="slidenum">
              <a:rPr kumimoji="1" lang="ja-JP" altLang="en-US" smtClean="0"/>
              <a:t>11</a:t>
            </a:fld>
            <a:endParaRPr kumimoji="1" lang="ja-JP" altLang="en-US" dirty="0"/>
          </a:p>
        </p:txBody>
      </p:sp>
      <p:grpSp>
        <p:nvGrpSpPr>
          <p:cNvPr id="46" name="グループ化 45">
            <a:extLst>
              <a:ext uri="{FF2B5EF4-FFF2-40B4-BE49-F238E27FC236}">
                <a16:creationId xmlns:a16="http://schemas.microsoft.com/office/drawing/2014/main" id="{C4EFDA11-EDFC-C4F3-C486-E226D44B1EDA}"/>
              </a:ext>
            </a:extLst>
          </p:cNvPr>
          <p:cNvGrpSpPr/>
          <p:nvPr/>
        </p:nvGrpSpPr>
        <p:grpSpPr>
          <a:xfrm>
            <a:off x="639583" y="4329781"/>
            <a:ext cx="10912834" cy="1824823"/>
            <a:chOff x="804155" y="4314766"/>
            <a:chExt cx="10912834" cy="1824823"/>
          </a:xfrm>
        </p:grpSpPr>
        <p:cxnSp>
          <p:nvCxnSpPr>
            <p:cNvPr id="30" name="直線矢印コネクタ 29">
              <a:extLst>
                <a:ext uri="{FF2B5EF4-FFF2-40B4-BE49-F238E27FC236}">
                  <a16:creationId xmlns:a16="http://schemas.microsoft.com/office/drawing/2014/main" id="{B9978ACF-82B3-57D6-FC3B-3BB2672FE679}"/>
                </a:ext>
              </a:extLst>
            </p:cNvPr>
            <p:cNvCxnSpPr>
              <a:cxnSpLocks/>
            </p:cNvCxnSpPr>
            <p:nvPr/>
          </p:nvCxnSpPr>
          <p:spPr>
            <a:xfrm flipV="1">
              <a:off x="6252076" y="4944057"/>
              <a:ext cx="0" cy="572939"/>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直線矢印コネクタ 30">
              <a:extLst>
                <a:ext uri="{FF2B5EF4-FFF2-40B4-BE49-F238E27FC236}">
                  <a16:creationId xmlns:a16="http://schemas.microsoft.com/office/drawing/2014/main" id="{133F3A9B-8210-1FC8-1527-43F292E54FC7}"/>
                </a:ext>
              </a:extLst>
            </p:cNvPr>
            <p:cNvCxnSpPr>
              <a:cxnSpLocks/>
            </p:cNvCxnSpPr>
            <p:nvPr/>
          </p:nvCxnSpPr>
          <p:spPr>
            <a:xfrm>
              <a:off x="6521207" y="4944057"/>
              <a:ext cx="0" cy="572939"/>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2" name="正方形/長方形 31">
              <a:extLst>
                <a:ext uri="{FF2B5EF4-FFF2-40B4-BE49-F238E27FC236}">
                  <a16:creationId xmlns:a16="http://schemas.microsoft.com/office/drawing/2014/main" id="{2DACC805-5490-EA8C-C9EA-A979AE03C3AF}"/>
                </a:ext>
              </a:extLst>
            </p:cNvPr>
            <p:cNvSpPr/>
            <p:nvPr/>
          </p:nvSpPr>
          <p:spPr>
            <a:xfrm>
              <a:off x="3188375" y="5614270"/>
              <a:ext cx="3469322" cy="525319"/>
            </a:xfrm>
            <a:prstGeom prst="rect">
              <a:avLst/>
            </a:prstGeom>
            <a:solidFill>
              <a:srgbClr val="F2CFEE"/>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システム</a:t>
              </a:r>
            </a:p>
          </p:txBody>
        </p:sp>
        <p:sp>
          <p:nvSpPr>
            <p:cNvPr id="33" name="正方形/長方形 32">
              <a:extLst>
                <a:ext uri="{FF2B5EF4-FFF2-40B4-BE49-F238E27FC236}">
                  <a16:creationId xmlns:a16="http://schemas.microsoft.com/office/drawing/2014/main" id="{4045C03A-130C-AD7F-8DE8-1B5DB68C1438}"/>
                </a:ext>
              </a:extLst>
            </p:cNvPr>
            <p:cNvSpPr/>
            <p:nvPr/>
          </p:nvSpPr>
          <p:spPr>
            <a:xfrm>
              <a:off x="3188375" y="4314766"/>
              <a:ext cx="3469322" cy="525319"/>
            </a:xfrm>
            <a:prstGeom prst="rect">
              <a:avLst/>
            </a:prstGeom>
            <a:solidFill>
              <a:srgbClr val="96DCF8"/>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システム</a:t>
              </a:r>
            </a:p>
          </p:txBody>
        </p:sp>
        <p:sp>
          <p:nvSpPr>
            <p:cNvPr id="34" name="正方形/長方形 33">
              <a:extLst>
                <a:ext uri="{FF2B5EF4-FFF2-40B4-BE49-F238E27FC236}">
                  <a16:creationId xmlns:a16="http://schemas.microsoft.com/office/drawing/2014/main" id="{BFCC0A2B-8C09-A1CB-CCFA-708B93E51755}"/>
                </a:ext>
              </a:extLst>
            </p:cNvPr>
            <p:cNvSpPr/>
            <p:nvPr/>
          </p:nvSpPr>
          <p:spPr>
            <a:xfrm>
              <a:off x="6657697" y="5614269"/>
              <a:ext cx="2480554" cy="525319"/>
            </a:xfrm>
            <a:prstGeom prst="rect">
              <a:avLst/>
            </a:prstGeom>
            <a:solidFill>
              <a:srgbClr val="96DCF8"/>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a:t>
              </a:r>
            </a:p>
          </p:txBody>
        </p:sp>
        <p:sp>
          <p:nvSpPr>
            <p:cNvPr id="35" name="正方形/長方形 34">
              <a:extLst>
                <a:ext uri="{FF2B5EF4-FFF2-40B4-BE49-F238E27FC236}">
                  <a16:creationId xmlns:a16="http://schemas.microsoft.com/office/drawing/2014/main" id="{36A9AEA5-C093-FA16-1B74-992AE250373D}"/>
                </a:ext>
              </a:extLst>
            </p:cNvPr>
            <p:cNvSpPr/>
            <p:nvPr/>
          </p:nvSpPr>
          <p:spPr>
            <a:xfrm>
              <a:off x="6657697" y="4314766"/>
              <a:ext cx="2480554" cy="525319"/>
            </a:xfrm>
            <a:prstGeom prst="rect">
              <a:avLst/>
            </a:prstGeom>
            <a:solidFill>
              <a:schemeClr val="tx1">
                <a:lumMod val="50000"/>
                <a:lumOff val="5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a:t>
              </a:r>
            </a:p>
          </p:txBody>
        </p:sp>
        <p:sp>
          <p:nvSpPr>
            <p:cNvPr id="36" name="正方形/長方形 35">
              <a:extLst>
                <a:ext uri="{FF2B5EF4-FFF2-40B4-BE49-F238E27FC236}">
                  <a16:creationId xmlns:a16="http://schemas.microsoft.com/office/drawing/2014/main" id="{490DD54D-E20B-BA24-CD5C-3E81BC57604F}"/>
                </a:ext>
              </a:extLst>
            </p:cNvPr>
            <p:cNvSpPr/>
            <p:nvPr/>
          </p:nvSpPr>
          <p:spPr>
            <a:xfrm>
              <a:off x="804891" y="4414354"/>
              <a:ext cx="226911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システム実行中</a:t>
              </a:r>
            </a:p>
          </p:txBody>
        </p:sp>
        <p:sp>
          <p:nvSpPr>
            <p:cNvPr id="37" name="正方形/長方形 36">
              <a:extLst>
                <a:ext uri="{FF2B5EF4-FFF2-40B4-BE49-F238E27FC236}">
                  <a16:creationId xmlns:a16="http://schemas.microsoft.com/office/drawing/2014/main" id="{93DEC135-5F73-43A2-C075-3F91E6F97962}"/>
                </a:ext>
              </a:extLst>
            </p:cNvPr>
            <p:cNvSpPr/>
            <p:nvPr/>
          </p:nvSpPr>
          <p:spPr>
            <a:xfrm>
              <a:off x="804155" y="5720342"/>
              <a:ext cx="226911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エンクレイヴ実行中</a:t>
              </a:r>
            </a:p>
          </p:txBody>
        </p:sp>
        <p:sp>
          <p:nvSpPr>
            <p:cNvPr id="38" name="正方形/長方形 37">
              <a:extLst>
                <a:ext uri="{FF2B5EF4-FFF2-40B4-BE49-F238E27FC236}">
                  <a16:creationId xmlns:a16="http://schemas.microsoft.com/office/drawing/2014/main" id="{5A0F9A90-1458-4257-495D-AC9496CE5B86}"/>
                </a:ext>
              </a:extLst>
            </p:cNvPr>
            <p:cNvSpPr>
              <a:spLocks noChangeAspect="1"/>
            </p:cNvSpPr>
            <p:nvPr/>
          </p:nvSpPr>
          <p:spPr>
            <a:xfrm>
              <a:off x="9639739" y="5017953"/>
              <a:ext cx="332050" cy="332050"/>
            </a:xfrm>
            <a:prstGeom prst="rect">
              <a:avLst/>
            </a:prstGeom>
            <a:solidFill>
              <a:srgbClr val="F2CFEE"/>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solidFill>
                  <a:schemeClr val="tx1"/>
                </a:solidFill>
              </a:endParaRPr>
            </a:p>
          </p:txBody>
        </p:sp>
        <p:sp>
          <p:nvSpPr>
            <p:cNvPr id="39" name="正方形/長方形 38">
              <a:extLst>
                <a:ext uri="{FF2B5EF4-FFF2-40B4-BE49-F238E27FC236}">
                  <a16:creationId xmlns:a16="http://schemas.microsoft.com/office/drawing/2014/main" id="{F6225B93-A89E-1879-A863-7473B0C2FC08}"/>
                </a:ext>
              </a:extLst>
            </p:cNvPr>
            <p:cNvSpPr>
              <a:spLocks noChangeAspect="1"/>
            </p:cNvSpPr>
            <p:nvPr/>
          </p:nvSpPr>
          <p:spPr>
            <a:xfrm>
              <a:off x="9639739" y="4525787"/>
              <a:ext cx="332050" cy="332050"/>
            </a:xfrm>
            <a:prstGeom prst="rect">
              <a:avLst/>
            </a:prstGeom>
            <a:solidFill>
              <a:srgbClr val="96DCF8"/>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solidFill>
                  <a:schemeClr val="tx1"/>
                </a:solidFill>
              </a:endParaRPr>
            </a:p>
          </p:txBody>
        </p:sp>
        <p:sp>
          <p:nvSpPr>
            <p:cNvPr id="40" name="正方形/長方形 39">
              <a:extLst>
                <a:ext uri="{FF2B5EF4-FFF2-40B4-BE49-F238E27FC236}">
                  <a16:creationId xmlns:a16="http://schemas.microsoft.com/office/drawing/2014/main" id="{5E398A2B-F882-ACB6-FE56-CCC04BF5F750}"/>
                </a:ext>
              </a:extLst>
            </p:cNvPr>
            <p:cNvSpPr>
              <a:spLocks noChangeAspect="1"/>
            </p:cNvSpPr>
            <p:nvPr/>
          </p:nvSpPr>
          <p:spPr>
            <a:xfrm>
              <a:off x="9639739" y="5549488"/>
              <a:ext cx="332050" cy="332050"/>
            </a:xfrm>
            <a:prstGeom prst="rect">
              <a:avLst/>
            </a:prstGeom>
            <a:solidFill>
              <a:schemeClr val="tx1">
                <a:lumMod val="50000"/>
                <a:lumOff val="5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solidFill>
                  <a:schemeClr val="tx1"/>
                </a:solidFill>
              </a:endParaRPr>
            </a:p>
          </p:txBody>
        </p:sp>
        <p:sp>
          <p:nvSpPr>
            <p:cNvPr id="42" name="正方形/長方形 41">
              <a:extLst>
                <a:ext uri="{FF2B5EF4-FFF2-40B4-BE49-F238E27FC236}">
                  <a16:creationId xmlns:a16="http://schemas.microsoft.com/office/drawing/2014/main" id="{6A87B571-F99A-F5D8-E839-79DF18B40423}"/>
                </a:ext>
              </a:extLst>
            </p:cNvPr>
            <p:cNvSpPr/>
            <p:nvPr/>
          </p:nvSpPr>
          <p:spPr>
            <a:xfrm>
              <a:off x="10041134" y="4525786"/>
              <a:ext cx="1606514" cy="33205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ysClr val="windowText" lastClr="000000"/>
                  </a:solidFill>
                </a:rPr>
                <a:t>すべての権限</a:t>
              </a:r>
            </a:p>
          </p:txBody>
        </p:sp>
        <p:sp>
          <p:nvSpPr>
            <p:cNvPr id="43" name="正方形/長方形 42">
              <a:extLst>
                <a:ext uri="{FF2B5EF4-FFF2-40B4-BE49-F238E27FC236}">
                  <a16:creationId xmlns:a16="http://schemas.microsoft.com/office/drawing/2014/main" id="{DF666A1B-83C4-82CC-166F-0C5A6A002224}"/>
                </a:ext>
              </a:extLst>
            </p:cNvPr>
            <p:cNvSpPr/>
            <p:nvPr/>
          </p:nvSpPr>
          <p:spPr>
            <a:xfrm>
              <a:off x="10041134" y="5017952"/>
              <a:ext cx="1606514" cy="33205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ysClr val="windowText" lastClr="000000"/>
                  </a:solidFill>
                </a:rPr>
                <a:t>読み込み権限</a:t>
              </a:r>
            </a:p>
          </p:txBody>
        </p:sp>
        <p:sp>
          <p:nvSpPr>
            <p:cNvPr id="44" name="正方形/長方形 43">
              <a:extLst>
                <a:ext uri="{FF2B5EF4-FFF2-40B4-BE49-F238E27FC236}">
                  <a16:creationId xmlns:a16="http://schemas.microsoft.com/office/drawing/2014/main" id="{E9B8347E-36CD-1B1A-02C6-3EFE13E2EE02}"/>
                </a:ext>
              </a:extLst>
            </p:cNvPr>
            <p:cNvSpPr/>
            <p:nvPr/>
          </p:nvSpPr>
          <p:spPr>
            <a:xfrm>
              <a:off x="10041134" y="5549488"/>
              <a:ext cx="1606514" cy="33205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ysClr val="windowText" lastClr="000000"/>
                  </a:solidFill>
                </a:rPr>
                <a:t>権限なし</a:t>
              </a:r>
            </a:p>
          </p:txBody>
        </p:sp>
        <p:sp>
          <p:nvSpPr>
            <p:cNvPr id="45" name="正方形/長方形 44">
              <a:extLst>
                <a:ext uri="{FF2B5EF4-FFF2-40B4-BE49-F238E27FC236}">
                  <a16:creationId xmlns:a16="http://schemas.microsoft.com/office/drawing/2014/main" id="{5478E546-B846-EB42-4578-7D8B44BAC2EB}"/>
                </a:ext>
              </a:extLst>
            </p:cNvPr>
            <p:cNvSpPr/>
            <p:nvPr/>
          </p:nvSpPr>
          <p:spPr>
            <a:xfrm>
              <a:off x="9419725" y="4314766"/>
              <a:ext cx="2297264" cy="1766807"/>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Tree>
    <p:extLst>
      <p:ext uri="{BB962C8B-B14F-4D97-AF65-F5344CB8AC3E}">
        <p14:creationId xmlns:p14="http://schemas.microsoft.com/office/powerpoint/2010/main" val="2556699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9A514B0-4A9F-915D-3266-1813217B313F}"/>
              </a:ext>
            </a:extLst>
          </p:cNvPr>
          <p:cNvSpPr>
            <a:spLocks noGrp="1"/>
          </p:cNvSpPr>
          <p:nvPr>
            <p:ph type="title"/>
          </p:nvPr>
        </p:nvSpPr>
        <p:spPr/>
        <p:txBody>
          <a:bodyPr/>
          <a:lstStyle/>
          <a:p>
            <a:r>
              <a:rPr kumimoji="1" lang="ja-JP" altLang="en-US"/>
              <a:t>セキュリティモニタによるメモリ共有の制限</a:t>
            </a:r>
          </a:p>
        </p:txBody>
      </p:sp>
      <p:sp>
        <p:nvSpPr>
          <p:cNvPr id="3" name="コンテンツ プレースホルダー 2">
            <a:extLst>
              <a:ext uri="{FF2B5EF4-FFF2-40B4-BE49-F238E27FC236}">
                <a16:creationId xmlns:a16="http://schemas.microsoft.com/office/drawing/2014/main" id="{6406373F-DB52-32C9-4152-CABBBCBD0E19}"/>
              </a:ext>
            </a:extLst>
          </p:cNvPr>
          <p:cNvSpPr>
            <a:spLocks noGrp="1"/>
          </p:cNvSpPr>
          <p:nvPr>
            <p:ph idx="1"/>
          </p:nvPr>
        </p:nvSpPr>
        <p:spPr/>
        <p:txBody>
          <a:bodyPr/>
          <a:lstStyle/>
          <a:p>
            <a:r>
              <a:rPr kumimoji="1" lang="ja-JP" altLang="en-US"/>
              <a:t>エンクレイヴがシステムメモリを共有できるとセキュリティが低下</a:t>
            </a:r>
            <a:endParaRPr kumimoji="1" lang="en-US" altLang="ja-JP" dirty="0"/>
          </a:p>
          <a:p>
            <a:pPr lvl="1"/>
            <a:r>
              <a:rPr lang="ja-JP" altLang="en-US"/>
              <a:t>エンクレイヴは誰でも作成可能</a:t>
            </a:r>
            <a:endParaRPr lang="en-US" altLang="ja-JP" dirty="0"/>
          </a:p>
          <a:p>
            <a:pPr lvl="1"/>
            <a:r>
              <a:rPr kumimoji="1" lang="ja-JP" altLang="en-US"/>
              <a:t>システムへの侵入者もエンクレイヴ経由でメモリの盗聴が可能</a:t>
            </a:r>
            <a:endParaRPr kumimoji="1" lang="en-US" altLang="ja-JP" dirty="0"/>
          </a:p>
          <a:p>
            <a:r>
              <a:rPr kumimoji="1" lang="en-US" altLang="ja-JP" dirty="0"/>
              <a:t>IDS</a:t>
            </a:r>
            <a:r>
              <a:rPr kumimoji="1" lang="ja-JP" altLang="en-US" dirty="0"/>
              <a:t>が動作するエンクレイヴにのみシステムメモリの共有</a:t>
            </a:r>
            <a:r>
              <a:rPr kumimoji="1" lang="ja-JP" altLang="en-US"/>
              <a:t>を許可</a:t>
            </a:r>
            <a:endParaRPr kumimoji="1" lang="en-US" altLang="ja-JP" dirty="0"/>
          </a:p>
          <a:p>
            <a:pPr lvl="1"/>
            <a:r>
              <a:rPr lang="ja-JP" altLang="en-US" dirty="0"/>
              <a:t>セキュリティモニタはエンクレイヴ起動</a:t>
            </a:r>
            <a:r>
              <a:rPr lang="ja-JP" altLang="en-US"/>
              <a:t>時に</a:t>
            </a:r>
            <a:r>
              <a:rPr lang="en-US" altLang="ja-JP" dirty="0"/>
              <a:t>IDS</a:t>
            </a:r>
            <a:r>
              <a:rPr lang="ja-JP" altLang="en-US"/>
              <a:t>等のハッシュ値を計算</a:t>
            </a:r>
            <a:endParaRPr lang="en-US" altLang="ja-JP" dirty="0"/>
          </a:p>
          <a:p>
            <a:pPr lvl="1"/>
            <a:r>
              <a:rPr kumimoji="1" lang="ja-JP" altLang="en-US"/>
              <a:t>事前</a:t>
            </a:r>
            <a:r>
              <a:rPr kumimoji="1" lang="ja-JP" altLang="en-US" dirty="0"/>
              <a:t>に</a:t>
            </a:r>
            <a:r>
              <a:rPr kumimoji="1" lang="ja-JP" altLang="en-US"/>
              <a:t>登録しておいたハッシュ値</a:t>
            </a:r>
            <a:r>
              <a:rPr kumimoji="1" lang="ja-JP" altLang="en-US" dirty="0"/>
              <a:t>と比較し、一</a:t>
            </a:r>
            <a:r>
              <a:rPr kumimoji="1" lang="ja-JP" altLang="en-US"/>
              <a:t>致した場合</a:t>
            </a:r>
            <a:r>
              <a:rPr lang="ja-JP" altLang="en-US"/>
              <a:t>のみ共有を許可</a:t>
            </a:r>
            <a:endParaRPr kumimoji="1" lang="en-US" altLang="ja-JP" dirty="0"/>
          </a:p>
        </p:txBody>
      </p:sp>
      <p:sp>
        <p:nvSpPr>
          <p:cNvPr id="4" name="スライド番号プレースホルダー 3">
            <a:extLst>
              <a:ext uri="{FF2B5EF4-FFF2-40B4-BE49-F238E27FC236}">
                <a16:creationId xmlns:a16="http://schemas.microsoft.com/office/drawing/2014/main" id="{2F8A1147-8769-5B68-9A0B-588EB115A739}"/>
              </a:ext>
            </a:extLst>
          </p:cNvPr>
          <p:cNvSpPr>
            <a:spLocks noGrp="1"/>
          </p:cNvSpPr>
          <p:nvPr>
            <p:ph type="sldNum" sz="quarter" idx="12"/>
          </p:nvPr>
        </p:nvSpPr>
        <p:spPr/>
        <p:txBody>
          <a:bodyPr/>
          <a:lstStyle/>
          <a:p>
            <a:fld id="{F0EA15DB-5BBC-4252-B2FC-64AEF2568759}" type="slidenum">
              <a:rPr kumimoji="1" lang="ja-JP" altLang="en-US" smtClean="0"/>
              <a:t>12</a:t>
            </a:fld>
            <a:endParaRPr kumimoji="1" lang="ja-JP" altLang="en-US"/>
          </a:p>
        </p:txBody>
      </p:sp>
      <p:sp>
        <p:nvSpPr>
          <p:cNvPr id="5" name="正方形/長方形 4">
            <a:extLst>
              <a:ext uri="{FF2B5EF4-FFF2-40B4-BE49-F238E27FC236}">
                <a16:creationId xmlns:a16="http://schemas.microsoft.com/office/drawing/2014/main" id="{FC185192-4F62-837A-39BE-DBC263AA5D5E}"/>
              </a:ext>
            </a:extLst>
          </p:cNvPr>
          <p:cNvSpPr/>
          <p:nvPr/>
        </p:nvSpPr>
        <p:spPr>
          <a:xfrm>
            <a:off x="4653201" y="4767297"/>
            <a:ext cx="5492706" cy="1673697"/>
          </a:xfrm>
          <a:prstGeom prst="rect">
            <a:avLst/>
          </a:prstGeom>
          <a:solidFill>
            <a:schemeClr val="bg2">
              <a:lumMod val="9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solidFill>
                <a:schemeClr val="tx1"/>
              </a:solidFill>
            </a:endParaRPr>
          </a:p>
        </p:txBody>
      </p:sp>
      <p:sp>
        <p:nvSpPr>
          <p:cNvPr id="6" name="正方形/長方形 5">
            <a:extLst>
              <a:ext uri="{FF2B5EF4-FFF2-40B4-BE49-F238E27FC236}">
                <a16:creationId xmlns:a16="http://schemas.microsoft.com/office/drawing/2014/main" id="{EF70F528-3A20-25C0-E36A-6AC863C2CB5A}"/>
              </a:ext>
            </a:extLst>
          </p:cNvPr>
          <p:cNvSpPr/>
          <p:nvPr/>
        </p:nvSpPr>
        <p:spPr>
          <a:xfrm>
            <a:off x="6209372" y="4393536"/>
            <a:ext cx="2380363"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セキュリティモニタ</a:t>
            </a:r>
          </a:p>
        </p:txBody>
      </p:sp>
      <p:sp>
        <p:nvSpPr>
          <p:cNvPr id="7" name="正方形/長方形 6">
            <a:extLst>
              <a:ext uri="{FF2B5EF4-FFF2-40B4-BE49-F238E27FC236}">
                <a16:creationId xmlns:a16="http://schemas.microsoft.com/office/drawing/2014/main" id="{B67325E4-8863-6D61-47AE-4808CFE79F9B}"/>
              </a:ext>
            </a:extLst>
          </p:cNvPr>
          <p:cNvSpPr/>
          <p:nvPr/>
        </p:nvSpPr>
        <p:spPr>
          <a:xfrm>
            <a:off x="2016175" y="4836651"/>
            <a:ext cx="2146463" cy="338025"/>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IDS</a:t>
            </a:r>
            <a:endParaRPr kumimoji="1" lang="ja-JP" altLang="en-US" dirty="0">
              <a:solidFill>
                <a:schemeClr val="tx1"/>
              </a:solidFill>
            </a:endParaRPr>
          </a:p>
        </p:txBody>
      </p:sp>
      <p:sp>
        <p:nvSpPr>
          <p:cNvPr id="8" name="正方形/長方形 7">
            <a:extLst>
              <a:ext uri="{FF2B5EF4-FFF2-40B4-BE49-F238E27FC236}">
                <a16:creationId xmlns:a16="http://schemas.microsoft.com/office/drawing/2014/main" id="{171FB454-C6FE-F37D-8D6A-6DA3C9D7F543}"/>
              </a:ext>
            </a:extLst>
          </p:cNvPr>
          <p:cNvSpPr/>
          <p:nvPr/>
        </p:nvSpPr>
        <p:spPr>
          <a:xfrm>
            <a:off x="2016174" y="5415855"/>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ランタイム</a:t>
            </a:r>
            <a:endParaRPr kumimoji="1" lang="ja-JP" altLang="en-US" dirty="0">
              <a:solidFill>
                <a:schemeClr val="tx1"/>
              </a:solidFill>
            </a:endParaRPr>
          </a:p>
        </p:txBody>
      </p:sp>
      <p:sp>
        <p:nvSpPr>
          <p:cNvPr id="9" name="正方形/長方形 8">
            <a:extLst>
              <a:ext uri="{FF2B5EF4-FFF2-40B4-BE49-F238E27FC236}">
                <a16:creationId xmlns:a16="http://schemas.microsoft.com/office/drawing/2014/main" id="{7B11ACB6-9F79-040A-B092-148CFAE23002}"/>
              </a:ext>
            </a:extLst>
          </p:cNvPr>
          <p:cNvSpPr/>
          <p:nvPr/>
        </p:nvSpPr>
        <p:spPr>
          <a:xfrm>
            <a:off x="2016173" y="5998016"/>
            <a:ext cx="2146463" cy="345703"/>
          </a:xfrm>
          <a:prstGeom prst="rect">
            <a:avLst/>
          </a:prstGeom>
          <a:solidFill>
            <a:schemeClr val="tx2">
              <a:lumMod val="20000"/>
              <a:lumOff val="8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ローダ</a:t>
            </a:r>
            <a:endParaRPr kumimoji="1" lang="ja-JP" altLang="en-US" dirty="0">
              <a:solidFill>
                <a:schemeClr val="tx1"/>
              </a:solidFill>
            </a:endParaRPr>
          </a:p>
        </p:txBody>
      </p:sp>
      <p:sp>
        <p:nvSpPr>
          <p:cNvPr id="11" name="右中かっこ 10">
            <a:extLst>
              <a:ext uri="{FF2B5EF4-FFF2-40B4-BE49-F238E27FC236}">
                <a16:creationId xmlns:a16="http://schemas.microsoft.com/office/drawing/2014/main" id="{2B27455C-0E47-EC00-623F-D63ED7298794}"/>
              </a:ext>
            </a:extLst>
          </p:cNvPr>
          <p:cNvSpPr/>
          <p:nvPr/>
        </p:nvSpPr>
        <p:spPr>
          <a:xfrm>
            <a:off x="4182398" y="4731983"/>
            <a:ext cx="551919" cy="1703899"/>
          </a:xfrm>
          <a:prstGeom prst="rightBrace">
            <a:avLst>
              <a:gd name="adj1" fmla="val 36414"/>
              <a:gd name="adj2" fmla="val 50910"/>
            </a:avLst>
          </a:prstGeom>
          <a:ln w="57150">
            <a:solidFill>
              <a:srgbClr val="C00000"/>
            </a:solidFill>
          </a:ln>
        </p:spPr>
        <p:style>
          <a:lnRef idx="2">
            <a:schemeClr val="dk1"/>
          </a:lnRef>
          <a:fillRef idx="0">
            <a:schemeClr val="dk1"/>
          </a:fillRef>
          <a:effectRef idx="1">
            <a:schemeClr val="dk1"/>
          </a:effectRef>
          <a:fontRef idx="minor">
            <a:schemeClr val="tx1"/>
          </a:fontRef>
        </p:style>
        <p:txBody>
          <a:bodyPr rtlCol="0" anchor="ctr"/>
          <a:lstStyle/>
          <a:p>
            <a:pPr algn="ctr"/>
            <a:endParaRPr kumimoji="1" lang="ja-JP" altLang="en-US"/>
          </a:p>
        </p:txBody>
      </p:sp>
      <p:cxnSp>
        <p:nvCxnSpPr>
          <p:cNvPr id="15" name="直線矢印コネクタ 14">
            <a:extLst>
              <a:ext uri="{FF2B5EF4-FFF2-40B4-BE49-F238E27FC236}">
                <a16:creationId xmlns:a16="http://schemas.microsoft.com/office/drawing/2014/main" id="{8FB0A424-292C-437B-B1D9-565C8BAAFB57}"/>
              </a:ext>
            </a:extLst>
          </p:cNvPr>
          <p:cNvCxnSpPr>
            <a:cxnSpLocks/>
            <a:stCxn id="11" idx="1"/>
            <a:endCxn id="16" idx="1"/>
          </p:cNvCxnSpPr>
          <p:nvPr/>
        </p:nvCxnSpPr>
        <p:spPr>
          <a:xfrm>
            <a:off x="4734317" y="5599438"/>
            <a:ext cx="1051591" cy="226597"/>
          </a:xfrm>
          <a:prstGeom prst="straightConnector1">
            <a:avLst/>
          </a:prstGeom>
          <a:ln w="57150">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16" name="正方形/長方形 15">
            <a:extLst>
              <a:ext uri="{FF2B5EF4-FFF2-40B4-BE49-F238E27FC236}">
                <a16:creationId xmlns:a16="http://schemas.microsoft.com/office/drawing/2014/main" id="{20778A76-0A35-BA03-0EDE-07462F16AC50}"/>
              </a:ext>
            </a:extLst>
          </p:cNvPr>
          <p:cNvSpPr/>
          <p:nvPr/>
        </p:nvSpPr>
        <p:spPr>
          <a:xfrm>
            <a:off x="5785908" y="5411015"/>
            <a:ext cx="1427771" cy="830040"/>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ysClr val="windowText" lastClr="000000"/>
                </a:solidFill>
                <a:latin typeface="Courier New" panose="02070309020205020404" pitchFamily="49" charset="0"/>
                <a:cs typeface="Courier New" panose="02070309020205020404" pitchFamily="49" charset="0"/>
              </a:rPr>
              <a:t>96eff78726d3a251cc49decb4048cd</a:t>
            </a:r>
            <a:endParaRPr kumimoji="1" lang="ja-JP" altLang="en-US" sz="1600" dirty="0">
              <a:solidFill>
                <a:sysClr val="windowText" lastClr="000000"/>
              </a:solidFill>
              <a:latin typeface="Courier New" panose="02070309020205020404" pitchFamily="49" charset="0"/>
              <a:cs typeface="Courier New" panose="02070309020205020404" pitchFamily="49" charset="0"/>
            </a:endParaRPr>
          </a:p>
        </p:txBody>
      </p:sp>
      <p:sp>
        <p:nvSpPr>
          <p:cNvPr id="17" name="正方形/長方形 16">
            <a:extLst>
              <a:ext uri="{FF2B5EF4-FFF2-40B4-BE49-F238E27FC236}">
                <a16:creationId xmlns:a16="http://schemas.microsoft.com/office/drawing/2014/main" id="{33894BE3-FDB3-AE28-B938-D8A0D46AB54E}"/>
              </a:ext>
            </a:extLst>
          </p:cNvPr>
          <p:cNvSpPr/>
          <p:nvPr/>
        </p:nvSpPr>
        <p:spPr>
          <a:xfrm>
            <a:off x="5805669" y="5103116"/>
            <a:ext cx="1388248"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ハッシュ値</a:t>
            </a:r>
            <a:endParaRPr kumimoji="1" lang="ja-JP" altLang="en-US" dirty="0">
              <a:solidFill>
                <a:schemeClr val="tx1"/>
              </a:solidFill>
            </a:endParaRPr>
          </a:p>
        </p:txBody>
      </p:sp>
      <p:sp>
        <p:nvSpPr>
          <p:cNvPr id="18" name="正方形/長方形 17">
            <a:extLst>
              <a:ext uri="{FF2B5EF4-FFF2-40B4-BE49-F238E27FC236}">
                <a16:creationId xmlns:a16="http://schemas.microsoft.com/office/drawing/2014/main" id="{76BF7C58-9966-36EF-25DC-C2079761A259}"/>
              </a:ext>
            </a:extLst>
          </p:cNvPr>
          <p:cNvSpPr/>
          <p:nvPr/>
        </p:nvSpPr>
        <p:spPr>
          <a:xfrm>
            <a:off x="4831557" y="5335257"/>
            <a:ext cx="801847"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b="1" dirty="0">
                <a:solidFill>
                  <a:srgbClr val="C00000"/>
                </a:solidFill>
              </a:rPr>
              <a:t>計算</a:t>
            </a:r>
            <a:endParaRPr kumimoji="1" lang="ja-JP" altLang="en-US" b="1" dirty="0">
              <a:solidFill>
                <a:srgbClr val="C00000"/>
              </a:solidFill>
            </a:endParaRPr>
          </a:p>
        </p:txBody>
      </p:sp>
      <p:sp>
        <p:nvSpPr>
          <p:cNvPr id="19" name="正方形/長方形 18">
            <a:extLst>
              <a:ext uri="{FF2B5EF4-FFF2-40B4-BE49-F238E27FC236}">
                <a16:creationId xmlns:a16="http://schemas.microsoft.com/office/drawing/2014/main" id="{5423D8E5-A846-B893-C94A-FAB1232BAC2F}"/>
              </a:ext>
            </a:extLst>
          </p:cNvPr>
          <p:cNvSpPr/>
          <p:nvPr/>
        </p:nvSpPr>
        <p:spPr>
          <a:xfrm>
            <a:off x="8542924" y="5411015"/>
            <a:ext cx="1427771" cy="830040"/>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ysClr val="windowText" lastClr="000000"/>
                </a:solidFill>
                <a:latin typeface="Courier New" panose="02070309020205020404" pitchFamily="49" charset="0"/>
                <a:cs typeface="Courier New" panose="02070309020205020404" pitchFamily="49" charset="0"/>
              </a:rPr>
              <a:t>96eff78726d3a251cc49decb4048cd</a:t>
            </a:r>
            <a:endParaRPr kumimoji="1" lang="ja-JP" altLang="en-US" sz="1600" dirty="0">
              <a:solidFill>
                <a:sysClr val="windowText" lastClr="000000"/>
              </a:solidFill>
              <a:latin typeface="Courier New" panose="02070309020205020404" pitchFamily="49" charset="0"/>
              <a:cs typeface="Courier New" panose="02070309020205020404" pitchFamily="49" charset="0"/>
            </a:endParaRPr>
          </a:p>
        </p:txBody>
      </p:sp>
      <p:sp>
        <p:nvSpPr>
          <p:cNvPr id="20" name="正方形/長方形 19">
            <a:extLst>
              <a:ext uri="{FF2B5EF4-FFF2-40B4-BE49-F238E27FC236}">
                <a16:creationId xmlns:a16="http://schemas.microsoft.com/office/drawing/2014/main" id="{EA2A8539-8F64-9DA5-3AA4-A8BE79A66055}"/>
              </a:ext>
            </a:extLst>
          </p:cNvPr>
          <p:cNvSpPr/>
          <p:nvPr/>
        </p:nvSpPr>
        <p:spPr>
          <a:xfrm>
            <a:off x="8478859" y="4807577"/>
            <a:ext cx="1555900" cy="630657"/>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正規の</a:t>
            </a:r>
            <a:r>
              <a:rPr lang="en-US" altLang="ja-JP" dirty="0">
                <a:solidFill>
                  <a:schemeClr val="tx1"/>
                </a:solidFill>
              </a:rPr>
              <a:t>IDS</a:t>
            </a:r>
            <a:r>
              <a:rPr lang="ja-JP" altLang="en-US" dirty="0">
                <a:solidFill>
                  <a:schemeClr val="tx1"/>
                </a:solidFill>
              </a:rPr>
              <a:t>のハッシュ値</a:t>
            </a:r>
            <a:endParaRPr kumimoji="1" lang="ja-JP" altLang="en-US" dirty="0">
              <a:solidFill>
                <a:schemeClr val="tx1"/>
              </a:solidFill>
            </a:endParaRPr>
          </a:p>
        </p:txBody>
      </p:sp>
      <p:cxnSp>
        <p:nvCxnSpPr>
          <p:cNvPr id="24" name="直線矢印コネクタ 23">
            <a:extLst>
              <a:ext uri="{FF2B5EF4-FFF2-40B4-BE49-F238E27FC236}">
                <a16:creationId xmlns:a16="http://schemas.microsoft.com/office/drawing/2014/main" id="{01918224-4F92-E04E-9993-5CC26A3E0670}"/>
              </a:ext>
            </a:extLst>
          </p:cNvPr>
          <p:cNvCxnSpPr>
            <a:stCxn id="16" idx="3"/>
            <a:endCxn id="19" idx="1"/>
          </p:cNvCxnSpPr>
          <p:nvPr/>
        </p:nvCxnSpPr>
        <p:spPr>
          <a:xfrm>
            <a:off x="7213679" y="5826035"/>
            <a:ext cx="1329245" cy="0"/>
          </a:xfrm>
          <a:prstGeom prst="straightConnector1">
            <a:avLst/>
          </a:prstGeom>
          <a:ln w="57150">
            <a:solidFill>
              <a:srgbClr val="C00000"/>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10" name="正方形/長方形 9">
            <a:extLst>
              <a:ext uri="{FF2B5EF4-FFF2-40B4-BE49-F238E27FC236}">
                <a16:creationId xmlns:a16="http://schemas.microsoft.com/office/drawing/2014/main" id="{AEAFD614-9189-58DC-1C6D-B32296B9EDD1}"/>
              </a:ext>
            </a:extLst>
          </p:cNvPr>
          <p:cNvSpPr/>
          <p:nvPr/>
        </p:nvSpPr>
        <p:spPr>
          <a:xfrm>
            <a:off x="7505675" y="5455455"/>
            <a:ext cx="801847"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b="1" dirty="0">
                <a:solidFill>
                  <a:srgbClr val="C00000"/>
                </a:solidFill>
              </a:rPr>
              <a:t>比較</a:t>
            </a:r>
          </a:p>
        </p:txBody>
      </p:sp>
    </p:spTree>
    <p:extLst>
      <p:ext uri="{BB962C8B-B14F-4D97-AF65-F5344CB8AC3E}">
        <p14:creationId xmlns:p14="http://schemas.microsoft.com/office/powerpoint/2010/main" val="1773901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7" grpId="0"/>
      <p:bldP spid="18"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正方形/長方形 9">
            <a:extLst>
              <a:ext uri="{FF2B5EF4-FFF2-40B4-BE49-F238E27FC236}">
                <a16:creationId xmlns:a16="http://schemas.microsoft.com/office/drawing/2014/main" id="{9E578289-7E64-E143-D106-C95106D7F400}"/>
              </a:ext>
            </a:extLst>
          </p:cNvPr>
          <p:cNvSpPr/>
          <p:nvPr/>
        </p:nvSpPr>
        <p:spPr>
          <a:xfrm>
            <a:off x="5002752" y="4486814"/>
            <a:ext cx="4986867" cy="1869536"/>
          </a:xfrm>
          <a:prstGeom prst="rect">
            <a:avLst/>
          </a:prstGeom>
          <a:solidFill>
            <a:schemeClr val="bg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solidFill>
                <a:schemeClr val="tx1"/>
              </a:solidFill>
            </a:endParaRPr>
          </a:p>
        </p:txBody>
      </p:sp>
      <p:sp>
        <p:nvSpPr>
          <p:cNvPr id="2" name="タイトル 1">
            <a:extLst>
              <a:ext uri="{FF2B5EF4-FFF2-40B4-BE49-F238E27FC236}">
                <a16:creationId xmlns:a16="http://schemas.microsoft.com/office/drawing/2014/main" id="{27BD8D94-D404-AD22-C288-0886DD9956DA}"/>
              </a:ext>
            </a:extLst>
          </p:cNvPr>
          <p:cNvSpPr>
            <a:spLocks noGrp="1"/>
          </p:cNvSpPr>
          <p:nvPr>
            <p:ph type="title"/>
          </p:nvPr>
        </p:nvSpPr>
        <p:spPr/>
        <p:txBody>
          <a:bodyPr>
            <a:normAutofit/>
          </a:bodyPr>
          <a:lstStyle/>
          <a:p>
            <a:r>
              <a:rPr kumimoji="1" lang="ja-JP" altLang="en-US"/>
              <a:t>リモートアテステーションを用いた共有の制限</a:t>
            </a:r>
          </a:p>
        </p:txBody>
      </p:sp>
      <p:sp>
        <p:nvSpPr>
          <p:cNvPr id="3" name="コンテンツ プレースホルダー 2">
            <a:extLst>
              <a:ext uri="{FF2B5EF4-FFF2-40B4-BE49-F238E27FC236}">
                <a16:creationId xmlns:a16="http://schemas.microsoft.com/office/drawing/2014/main" id="{50A5362A-00DB-D236-99DA-F17859DDDB65}"/>
              </a:ext>
            </a:extLst>
          </p:cNvPr>
          <p:cNvSpPr>
            <a:spLocks noGrp="1"/>
          </p:cNvSpPr>
          <p:nvPr>
            <p:ph idx="1"/>
          </p:nvPr>
        </p:nvSpPr>
        <p:spPr/>
        <p:txBody>
          <a:bodyPr/>
          <a:lstStyle/>
          <a:p>
            <a:r>
              <a:rPr lang="ja-JP" altLang="en-US"/>
              <a:t>リモートアテステーションと組み合わせると</a:t>
            </a:r>
            <a:r>
              <a:rPr lang="en-US" altLang="ja-JP" dirty="0"/>
              <a:t>IDS</a:t>
            </a:r>
            <a:r>
              <a:rPr lang="ja-JP" altLang="en-US"/>
              <a:t>のハッシュ値の登録が柔軟に行える</a:t>
            </a:r>
            <a:endParaRPr lang="en-US" altLang="ja-JP" dirty="0"/>
          </a:p>
          <a:p>
            <a:pPr lvl="1"/>
            <a:r>
              <a:rPr lang="ja-JP" altLang="en-US"/>
              <a:t>セキュリティモニタがエンクレイヴ起動時に計算したハッシュ値に署名</a:t>
            </a:r>
            <a:endParaRPr lang="en-US" altLang="ja-JP" dirty="0"/>
          </a:p>
          <a:p>
            <a:pPr lvl="1"/>
            <a:r>
              <a:rPr lang="ja-JP" altLang="en-US"/>
              <a:t>そのレポートをエンクレイヴとシステム経由で検証サーバに送信し、検証</a:t>
            </a:r>
            <a:endParaRPr lang="en-US" altLang="ja-JP" dirty="0"/>
          </a:p>
          <a:p>
            <a:pPr lvl="1"/>
            <a:r>
              <a:rPr lang="ja-JP" altLang="en-US"/>
              <a:t>同時に、事前に登録しておいた正規の</a:t>
            </a:r>
            <a:r>
              <a:rPr lang="en-US" altLang="ja-JP" dirty="0"/>
              <a:t>IDS</a:t>
            </a:r>
            <a:r>
              <a:rPr lang="ja-JP" altLang="en-US"/>
              <a:t>のハッシュ値との比較</a:t>
            </a:r>
            <a:endParaRPr lang="en-US" altLang="ja-JP" dirty="0"/>
          </a:p>
          <a:p>
            <a:pPr lvl="1"/>
            <a:r>
              <a:rPr lang="ja-JP" altLang="en-US"/>
              <a:t>共有の許可・不許可のメッセージを署名付きでセキュリティモニタに送信</a:t>
            </a:r>
            <a:endParaRPr lang="en-US" altLang="ja-JP" dirty="0"/>
          </a:p>
        </p:txBody>
      </p:sp>
      <p:sp>
        <p:nvSpPr>
          <p:cNvPr id="4" name="スライド番号プレースホルダー 3">
            <a:extLst>
              <a:ext uri="{FF2B5EF4-FFF2-40B4-BE49-F238E27FC236}">
                <a16:creationId xmlns:a16="http://schemas.microsoft.com/office/drawing/2014/main" id="{0C3AC47D-60D3-B18E-1FBE-CD5C43F58BED}"/>
              </a:ext>
            </a:extLst>
          </p:cNvPr>
          <p:cNvSpPr>
            <a:spLocks noGrp="1"/>
          </p:cNvSpPr>
          <p:nvPr>
            <p:ph type="sldNum" sz="quarter" idx="12"/>
          </p:nvPr>
        </p:nvSpPr>
        <p:spPr/>
        <p:txBody>
          <a:bodyPr/>
          <a:lstStyle/>
          <a:p>
            <a:fld id="{F0EA15DB-5BBC-4252-B2FC-64AEF2568759}" type="slidenum">
              <a:rPr kumimoji="1" lang="ja-JP" altLang="en-US" smtClean="0"/>
              <a:t>13</a:t>
            </a:fld>
            <a:endParaRPr kumimoji="1" lang="ja-JP" altLang="en-US" dirty="0"/>
          </a:p>
        </p:txBody>
      </p:sp>
      <p:sp>
        <p:nvSpPr>
          <p:cNvPr id="5" name="正方形/長方形 4">
            <a:extLst>
              <a:ext uri="{FF2B5EF4-FFF2-40B4-BE49-F238E27FC236}">
                <a16:creationId xmlns:a16="http://schemas.microsoft.com/office/drawing/2014/main" id="{EA045E0E-8C27-2039-D8D3-B12D0359858D}"/>
              </a:ext>
            </a:extLst>
          </p:cNvPr>
          <p:cNvSpPr/>
          <p:nvPr/>
        </p:nvSpPr>
        <p:spPr>
          <a:xfrm>
            <a:off x="5232864" y="4726224"/>
            <a:ext cx="2191148" cy="777786"/>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ja-JP" altLang="en-US" dirty="0">
                <a:solidFill>
                  <a:schemeClr val="tx1"/>
                </a:solidFill>
              </a:rPr>
              <a:t>監視対象システム</a:t>
            </a:r>
          </a:p>
        </p:txBody>
      </p:sp>
      <p:sp>
        <p:nvSpPr>
          <p:cNvPr id="6" name="正方形/長方形 5">
            <a:extLst>
              <a:ext uri="{FF2B5EF4-FFF2-40B4-BE49-F238E27FC236}">
                <a16:creationId xmlns:a16="http://schemas.microsoft.com/office/drawing/2014/main" id="{F26CBC94-3599-6280-61AE-B19D7E2184F6}"/>
              </a:ext>
            </a:extLst>
          </p:cNvPr>
          <p:cNvSpPr/>
          <p:nvPr/>
        </p:nvSpPr>
        <p:spPr>
          <a:xfrm>
            <a:off x="5232864" y="5671200"/>
            <a:ext cx="4555167" cy="420374"/>
          </a:xfrm>
          <a:prstGeom prst="rect">
            <a:avLst/>
          </a:prstGeom>
          <a:solidFill>
            <a:schemeClr val="bg2">
              <a:lumMod val="9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セキュリティモニタ</a:t>
            </a:r>
          </a:p>
        </p:txBody>
      </p:sp>
      <p:sp>
        <p:nvSpPr>
          <p:cNvPr id="7" name="正方形/長方形 6">
            <a:extLst>
              <a:ext uri="{FF2B5EF4-FFF2-40B4-BE49-F238E27FC236}">
                <a16:creationId xmlns:a16="http://schemas.microsoft.com/office/drawing/2014/main" id="{EEF73915-A0C5-E9EB-63B9-0E4B226AF2CE}"/>
              </a:ext>
            </a:extLst>
          </p:cNvPr>
          <p:cNvSpPr/>
          <p:nvPr/>
        </p:nvSpPr>
        <p:spPr>
          <a:xfrm>
            <a:off x="7596883" y="4723879"/>
            <a:ext cx="2191148" cy="777786"/>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ja-JP" altLang="en-US" dirty="0">
                <a:solidFill>
                  <a:schemeClr val="tx1"/>
                </a:solidFill>
              </a:rPr>
              <a:t>エンクレイヴ</a:t>
            </a:r>
          </a:p>
        </p:txBody>
      </p:sp>
      <p:sp>
        <p:nvSpPr>
          <p:cNvPr id="9" name="正方形/長方形 8">
            <a:extLst>
              <a:ext uri="{FF2B5EF4-FFF2-40B4-BE49-F238E27FC236}">
                <a16:creationId xmlns:a16="http://schemas.microsoft.com/office/drawing/2014/main" id="{3DFA7D06-191F-A4F2-D21F-736ACB0908ED}"/>
              </a:ext>
            </a:extLst>
          </p:cNvPr>
          <p:cNvSpPr/>
          <p:nvPr/>
        </p:nvSpPr>
        <p:spPr>
          <a:xfrm>
            <a:off x="2274910" y="4486814"/>
            <a:ext cx="1595705" cy="1108977"/>
          </a:xfrm>
          <a:prstGeom prst="rect">
            <a:avLst/>
          </a:prstGeom>
          <a:solidFill>
            <a:srgbClr val="84E29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ja-JP" altLang="en-US" dirty="0">
                <a:solidFill>
                  <a:sysClr val="windowText" lastClr="000000"/>
                </a:solidFill>
              </a:rPr>
              <a:t>検証サーバ</a:t>
            </a:r>
          </a:p>
        </p:txBody>
      </p:sp>
      <p:sp>
        <p:nvSpPr>
          <p:cNvPr id="11" name="正方形/長方形 10">
            <a:extLst>
              <a:ext uri="{FF2B5EF4-FFF2-40B4-BE49-F238E27FC236}">
                <a16:creationId xmlns:a16="http://schemas.microsoft.com/office/drawing/2014/main" id="{06EE4D4D-155B-B427-9DE2-76F8AC2E82A6}"/>
              </a:ext>
            </a:extLst>
          </p:cNvPr>
          <p:cNvSpPr/>
          <p:nvPr/>
        </p:nvSpPr>
        <p:spPr>
          <a:xfrm>
            <a:off x="2460127" y="5036274"/>
            <a:ext cx="1218133" cy="42577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ysClr val="windowText" lastClr="000000"/>
                </a:solidFill>
              </a:rPr>
              <a:t>レポート</a:t>
            </a:r>
            <a:endParaRPr kumimoji="1" lang="ja-JP" altLang="en-US" sz="1600" dirty="0">
              <a:solidFill>
                <a:sysClr val="windowText" lastClr="000000"/>
              </a:solidFill>
            </a:endParaRPr>
          </a:p>
        </p:txBody>
      </p:sp>
      <p:cxnSp>
        <p:nvCxnSpPr>
          <p:cNvPr id="16" name="カギ線コネクタ 15">
            <a:extLst>
              <a:ext uri="{FF2B5EF4-FFF2-40B4-BE49-F238E27FC236}">
                <a16:creationId xmlns:a16="http://schemas.microsoft.com/office/drawing/2014/main" id="{080BAC53-7679-AF7B-ACA5-CEFD4E8951F8}"/>
              </a:ext>
            </a:extLst>
          </p:cNvPr>
          <p:cNvCxnSpPr>
            <a:cxnSpLocks/>
            <a:endCxn id="11" idx="3"/>
          </p:cNvCxnSpPr>
          <p:nvPr/>
        </p:nvCxnSpPr>
        <p:spPr>
          <a:xfrm rot="10800000">
            <a:off x="3678260" y="5249162"/>
            <a:ext cx="5211216" cy="661979"/>
          </a:xfrm>
          <a:prstGeom prst="bentConnector3">
            <a:avLst>
              <a:gd name="adj1" fmla="val -650"/>
            </a:avLst>
          </a:prstGeom>
          <a:ln w="57150">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26" name="正方形/長方形 25">
            <a:extLst>
              <a:ext uri="{FF2B5EF4-FFF2-40B4-BE49-F238E27FC236}">
                <a16:creationId xmlns:a16="http://schemas.microsoft.com/office/drawing/2014/main" id="{D1C2D35A-1BE7-8985-A5ED-DEB91B2C895A}"/>
              </a:ext>
            </a:extLst>
          </p:cNvPr>
          <p:cNvSpPr/>
          <p:nvPr/>
        </p:nvSpPr>
        <p:spPr>
          <a:xfrm>
            <a:off x="2454936" y="5036273"/>
            <a:ext cx="1219817" cy="42577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ysClr val="windowText" lastClr="000000"/>
                </a:solidFill>
              </a:rPr>
              <a:t>メッセージ</a:t>
            </a:r>
            <a:endParaRPr kumimoji="1" lang="ja-JP" altLang="en-US" sz="1600" dirty="0">
              <a:solidFill>
                <a:sysClr val="windowText" lastClr="000000"/>
              </a:solidFill>
            </a:endParaRPr>
          </a:p>
        </p:txBody>
      </p:sp>
      <p:cxnSp>
        <p:nvCxnSpPr>
          <p:cNvPr id="33" name="カギ線コネクタ 32">
            <a:extLst>
              <a:ext uri="{FF2B5EF4-FFF2-40B4-BE49-F238E27FC236}">
                <a16:creationId xmlns:a16="http://schemas.microsoft.com/office/drawing/2014/main" id="{D29D677F-584C-7E01-98B4-86359D2D61BD}"/>
              </a:ext>
            </a:extLst>
          </p:cNvPr>
          <p:cNvCxnSpPr>
            <a:cxnSpLocks/>
            <a:stCxn id="26" idx="3"/>
          </p:cNvCxnSpPr>
          <p:nvPr/>
        </p:nvCxnSpPr>
        <p:spPr>
          <a:xfrm>
            <a:off x="3674753" y="5249160"/>
            <a:ext cx="5214723" cy="661982"/>
          </a:xfrm>
          <a:prstGeom prst="bentConnector3">
            <a:avLst>
              <a:gd name="adj1" fmla="val 99894"/>
            </a:avLst>
          </a:prstGeom>
          <a:ln w="57150">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24" name="正方形/長方形 23">
            <a:extLst>
              <a:ext uri="{FF2B5EF4-FFF2-40B4-BE49-F238E27FC236}">
                <a16:creationId xmlns:a16="http://schemas.microsoft.com/office/drawing/2014/main" id="{79BD86BB-E66E-4EAF-E21F-4B1CD07F618D}"/>
              </a:ext>
            </a:extLst>
          </p:cNvPr>
          <p:cNvSpPr/>
          <p:nvPr/>
        </p:nvSpPr>
        <p:spPr>
          <a:xfrm>
            <a:off x="6877901" y="4197896"/>
            <a:ext cx="1092222" cy="238764"/>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IoT</a:t>
            </a:r>
            <a:r>
              <a:rPr lang="ja-JP" altLang="en-US">
                <a:solidFill>
                  <a:schemeClr val="tx1"/>
                </a:solidFill>
              </a:rPr>
              <a:t>機器</a:t>
            </a:r>
            <a:endParaRPr kumimoji="1" lang="ja-JP" altLang="en-US" dirty="0">
              <a:solidFill>
                <a:schemeClr val="tx1"/>
              </a:solidFill>
            </a:endParaRPr>
          </a:p>
        </p:txBody>
      </p:sp>
    </p:spTree>
    <p:extLst>
      <p:ext uri="{BB962C8B-B14F-4D97-AF65-F5344CB8AC3E}">
        <p14:creationId xmlns:p14="http://schemas.microsoft.com/office/powerpoint/2010/main" val="784202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2" nodeType="clickEffect">
                                  <p:stCondLst>
                                    <p:cond delay="0"/>
                                  </p:stCondLst>
                                  <p:childTnLst>
                                    <p:set>
                                      <p:cBhvr>
                                        <p:cTn id="12" dur="1" fill="hold">
                                          <p:stCondLst>
                                            <p:cond delay="0"/>
                                          </p:stCondLst>
                                        </p:cTn>
                                        <p:tgtEl>
                                          <p:spTgt spid="11"/>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1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1" animBg="1"/>
      <p:bldP spid="11" grpId="2"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A13EAF9-6A78-FCD0-BA40-8B3214A89923}"/>
              </a:ext>
            </a:extLst>
          </p:cNvPr>
          <p:cNvSpPr>
            <a:spLocks noGrp="1"/>
          </p:cNvSpPr>
          <p:nvPr>
            <p:ph type="title"/>
          </p:nvPr>
        </p:nvSpPr>
        <p:spPr/>
        <p:txBody>
          <a:bodyPr/>
          <a:lstStyle/>
          <a:p>
            <a:r>
              <a:rPr kumimoji="1" lang="ja-JP" altLang="en-US"/>
              <a:t>システムメモリのマッピング</a:t>
            </a:r>
          </a:p>
        </p:txBody>
      </p:sp>
      <p:sp>
        <p:nvSpPr>
          <p:cNvPr id="3" name="コンテンツ プレースホルダー 2">
            <a:extLst>
              <a:ext uri="{FF2B5EF4-FFF2-40B4-BE49-F238E27FC236}">
                <a16:creationId xmlns:a16="http://schemas.microsoft.com/office/drawing/2014/main" id="{F3774CD6-E9BD-C114-B791-6E2C24337F49}"/>
              </a:ext>
            </a:extLst>
          </p:cNvPr>
          <p:cNvSpPr>
            <a:spLocks noGrp="1"/>
          </p:cNvSpPr>
          <p:nvPr>
            <p:ph idx="1"/>
          </p:nvPr>
        </p:nvSpPr>
        <p:spPr/>
        <p:txBody>
          <a:bodyPr/>
          <a:lstStyle/>
          <a:p>
            <a:r>
              <a:rPr lang="ja-JP" altLang="en-US" dirty="0"/>
              <a:t>エンクレイヴ内</a:t>
            </a:r>
            <a:r>
              <a:rPr lang="ja-JP" altLang="en-US"/>
              <a:t>の</a:t>
            </a:r>
            <a:r>
              <a:rPr lang="en-US" altLang="ja-JP" dirty="0"/>
              <a:t>IDS</a:t>
            </a:r>
            <a:r>
              <a:rPr lang="ja-JP" altLang="en-US"/>
              <a:t>のアドレス空間にシステムメモリをマッピング</a:t>
            </a:r>
            <a:endParaRPr lang="en-US" altLang="ja-JP" dirty="0"/>
          </a:p>
          <a:p>
            <a:pPr lvl="1"/>
            <a:r>
              <a:rPr lang="ja-JP" altLang="en-US" dirty="0"/>
              <a:t>エンクレイヴの起動時に</a:t>
            </a:r>
            <a:r>
              <a:rPr lang="ja-JP" altLang="en-US"/>
              <a:t>ローダが</a:t>
            </a:r>
            <a:r>
              <a:rPr lang="en-US" altLang="ja-JP" dirty="0"/>
              <a:t>IDS</a:t>
            </a:r>
            <a:r>
              <a:rPr lang="ja-JP" altLang="en-US"/>
              <a:t>のページテーブルに設定</a:t>
            </a:r>
            <a:endParaRPr lang="en-US" altLang="ja-JP" dirty="0"/>
          </a:p>
          <a:p>
            <a:pPr lvl="1"/>
            <a:r>
              <a:rPr lang="ja-JP" altLang="en-US"/>
              <a:t>エンクレイヴ内のランタイム</a:t>
            </a:r>
            <a:r>
              <a:rPr lang="en-US" altLang="ja-JP" dirty="0"/>
              <a:t> (OS) </a:t>
            </a:r>
            <a:r>
              <a:rPr lang="ja-JP" altLang="en-US"/>
              <a:t>上で動作するアプリケーションは</a:t>
            </a:r>
            <a:r>
              <a:rPr lang="en-US" altLang="ja-JP" dirty="0"/>
              <a:t>1</a:t>
            </a:r>
            <a:r>
              <a:rPr lang="ja-JP" altLang="en-US"/>
              <a:t>つだけ</a:t>
            </a:r>
            <a:endParaRPr lang="en-US" altLang="ja-JP" dirty="0"/>
          </a:p>
          <a:p>
            <a:pPr lvl="1"/>
            <a:r>
              <a:rPr lang="en-US" altLang="ja-JP" dirty="0"/>
              <a:t>U</a:t>
            </a:r>
            <a:r>
              <a:rPr lang="ja-JP" altLang="en-US"/>
              <a:t>モードで動作する</a:t>
            </a:r>
            <a:r>
              <a:rPr lang="en-US" altLang="ja-JP" dirty="0"/>
              <a:t>IDS</a:t>
            </a:r>
            <a:r>
              <a:rPr lang="ja-JP" altLang="en-US"/>
              <a:t>からのアクセスを許可し、読み込み権限のみ付与</a:t>
            </a:r>
            <a:endParaRPr lang="en-US" altLang="ja-JP" dirty="0"/>
          </a:p>
          <a:p>
            <a:r>
              <a:rPr lang="ja-JP" altLang="en-US"/>
              <a:t>今後、</a:t>
            </a:r>
            <a:r>
              <a:rPr lang="en-US" altLang="ja-JP" dirty="0"/>
              <a:t>IDS</a:t>
            </a:r>
            <a:r>
              <a:rPr lang="ja-JP" altLang="en-US" dirty="0"/>
              <a:t>がシステムコールを実行してマッピングするように変更</a:t>
            </a:r>
            <a:endParaRPr lang="en-US" altLang="ja-JP" dirty="0"/>
          </a:p>
          <a:p>
            <a:pPr lvl="1"/>
            <a:r>
              <a:rPr lang="en-US" altLang="ja-JP" dirty="0"/>
              <a:t>IDS</a:t>
            </a:r>
            <a:r>
              <a:rPr lang="ja-JP" altLang="en-US" dirty="0"/>
              <a:t>以外のアプリケーションはシステムメモリへのアクセスは不要なため</a:t>
            </a:r>
            <a:endParaRPr lang="en-US" altLang="ja-JP" dirty="0"/>
          </a:p>
          <a:p>
            <a:endParaRPr kumimoji="1" lang="ja-JP" altLang="en-US" dirty="0"/>
          </a:p>
        </p:txBody>
      </p:sp>
      <p:sp>
        <p:nvSpPr>
          <p:cNvPr id="4" name="スライド番号プレースホルダー 3">
            <a:extLst>
              <a:ext uri="{FF2B5EF4-FFF2-40B4-BE49-F238E27FC236}">
                <a16:creationId xmlns:a16="http://schemas.microsoft.com/office/drawing/2014/main" id="{2E3563D1-D22A-E510-A73A-B7CBAFD933FB}"/>
              </a:ext>
            </a:extLst>
          </p:cNvPr>
          <p:cNvSpPr>
            <a:spLocks noGrp="1"/>
          </p:cNvSpPr>
          <p:nvPr>
            <p:ph type="sldNum" sz="quarter" idx="12"/>
          </p:nvPr>
        </p:nvSpPr>
        <p:spPr/>
        <p:txBody>
          <a:bodyPr/>
          <a:lstStyle/>
          <a:p>
            <a:fld id="{F0EA15DB-5BBC-4252-B2FC-64AEF2568759}" type="slidenum">
              <a:rPr kumimoji="1" lang="ja-JP" altLang="en-US" smtClean="0"/>
              <a:t>14</a:t>
            </a:fld>
            <a:endParaRPr kumimoji="1" lang="ja-JP" altLang="en-US"/>
          </a:p>
        </p:txBody>
      </p:sp>
      <p:grpSp>
        <p:nvGrpSpPr>
          <p:cNvPr id="10" name="グループ化 9">
            <a:extLst>
              <a:ext uri="{FF2B5EF4-FFF2-40B4-BE49-F238E27FC236}">
                <a16:creationId xmlns:a16="http://schemas.microsoft.com/office/drawing/2014/main" id="{E2F32FA3-DEB0-59A0-F11A-CF95B630D55F}"/>
              </a:ext>
            </a:extLst>
          </p:cNvPr>
          <p:cNvGrpSpPr/>
          <p:nvPr/>
        </p:nvGrpSpPr>
        <p:grpSpPr>
          <a:xfrm>
            <a:off x="1567360" y="6272203"/>
            <a:ext cx="7582920" cy="384580"/>
            <a:chOff x="1390759" y="5629284"/>
            <a:chExt cx="7582920" cy="525320"/>
          </a:xfrm>
        </p:grpSpPr>
        <p:sp>
          <p:nvSpPr>
            <p:cNvPr id="7" name="正方形/長方形 6">
              <a:extLst>
                <a:ext uri="{FF2B5EF4-FFF2-40B4-BE49-F238E27FC236}">
                  <a16:creationId xmlns:a16="http://schemas.microsoft.com/office/drawing/2014/main" id="{6C79FF93-6001-D37B-3E69-6EE51A3AA852}"/>
                </a:ext>
              </a:extLst>
            </p:cNvPr>
            <p:cNvSpPr/>
            <p:nvPr/>
          </p:nvSpPr>
          <p:spPr>
            <a:xfrm>
              <a:off x="3023803" y="5629285"/>
              <a:ext cx="3469322" cy="525319"/>
            </a:xfrm>
            <a:prstGeom prst="rect">
              <a:avLst/>
            </a:prstGeom>
            <a:solidFill>
              <a:srgbClr val="F2CFEE"/>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システム</a:t>
              </a:r>
            </a:p>
          </p:txBody>
        </p:sp>
        <p:sp>
          <p:nvSpPr>
            <p:cNvPr id="8" name="正方形/長方形 7">
              <a:extLst>
                <a:ext uri="{FF2B5EF4-FFF2-40B4-BE49-F238E27FC236}">
                  <a16:creationId xmlns:a16="http://schemas.microsoft.com/office/drawing/2014/main" id="{EB65F98E-8CF2-FF6F-6071-99BFC9DAC4AD}"/>
                </a:ext>
              </a:extLst>
            </p:cNvPr>
            <p:cNvSpPr/>
            <p:nvPr/>
          </p:nvSpPr>
          <p:spPr>
            <a:xfrm>
              <a:off x="6493125" y="5629284"/>
              <a:ext cx="2480554" cy="525319"/>
            </a:xfrm>
            <a:prstGeom prst="rect">
              <a:avLst/>
            </a:prstGeom>
            <a:solidFill>
              <a:srgbClr val="96DCF8"/>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a:t>
              </a:r>
            </a:p>
          </p:txBody>
        </p:sp>
        <p:sp>
          <p:nvSpPr>
            <p:cNvPr id="9" name="正方形/長方形 8">
              <a:extLst>
                <a:ext uri="{FF2B5EF4-FFF2-40B4-BE49-F238E27FC236}">
                  <a16:creationId xmlns:a16="http://schemas.microsoft.com/office/drawing/2014/main" id="{A4B74416-A70A-A824-6F2E-295D53A5696D}"/>
                </a:ext>
              </a:extLst>
            </p:cNvPr>
            <p:cNvSpPr/>
            <p:nvPr/>
          </p:nvSpPr>
          <p:spPr>
            <a:xfrm>
              <a:off x="1390759" y="5735357"/>
              <a:ext cx="1425333" cy="326142"/>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物理メモリ</a:t>
              </a:r>
              <a:endParaRPr kumimoji="1" lang="ja-JP" altLang="en-US" dirty="0">
                <a:solidFill>
                  <a:schemeClr val="tx1"/>
                </a:solidFill>
              </a:endParaRPr>
            </a:p>
          </p:txBody>
        </p:sp>
      </p:grpSp>
      <p:sp>
        <p:nvSpPr>
          <p:cNvPr id="11" name="正方形/長方形 10">
            <a:extLst>
              <a:ext uri="{FF2B5EF4-FFF2-40B4-BE49-F238E27FC236}">
                <a16:creationId xmlns:a16="http://schemas.microsoft.com/office/drawing/2014/main" id="{F2123779-9E90-3621-B88D-A43154145925}"/>
              </a:ext>
            </a:extLst>
          </p:cNvPr>
          <p:cNvSpPr/>
          <p:nvPr/>
        </p:nvSpPr>
        <p:spPr>
          <a:xfrm>
            <a:off x="3200404" y="4421223"/>
            <a:ext cx="5949876" cy="1285095"/>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a:extLst>
              <a:ext uri="{FF2B5EF4-FFF2-40B4-BE49-F238E27FC236}">
                <a16:creationId xmlns:a16="http://schemas.microsoft.com/office/drawing/2014/main" id="{7DCC8A69-04E6-856F-9046-55134D4C90A4}"/>
              </a:ext>
            </a:extLst>
          </p:cNvPr>
          <p:cNvSpPr/>
          <p:nvPr/>
        </p:nvSpPr>
        <p:spPr>
          <a:xfrm>
            <a:off x="3483980" y="4616630"/>
            <a:ext cx="5370651" cy="338025"/>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IDS</a:t>
            </a:r>
            <a:endParaRPr kumimoji="1" lang="ja-JP" altLang="en-US" dirty="0">
              <a:solidFill>
                <a:schemeClr val="tx1"/>
              </a:solidFill>
            </a:endParaRPr>
          </a:p>
        </p:txBody>
      </p:sp>
      <p:sp>
        <p:nvSpPr>
          <p:cNvPr id="13" name="正方形/長方形 12">
            <a:extLst>
              <a:ext uri="{FF2B5EF4-FFF2-40B4-BE49-F238E27FC236}">
                <a16:creationId xmlns:a16="http://schemas.microsoft.com/office/drawing/2014/main" id="{67F58E9B-1482-0024-2951-AFBB6FC970DA}"/>
              </a:ext>
            </a:extLst>
          </p:cNvPr>
          <p:cNvSpPr/>
          <p:nvPr/>
        </p:nvSpPr>
        <p:spPr>
          <a:xfrm>
            <a:off x="3483979" y="5142439"/>
            <a:ext cx="5370652"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ランタイム</a:t>
            </a:r>
            <a:endParaRPr kumimoji="1" lang="ja-JP" altLang="en-US" dirty="0">
              <a:solidFill>
                <a:schemeClr val="tx1"/>
              </a:solidFill>
            </a:endParaRPr>
          </a:p>
        </p:txBody>
      </p:sp>
      <p:cxnSp>
        <p:nvCxnSpPr>
          <p:cNvPr id="19" name="直線矢印コネクタ 18">
            <a:extLst>
              <a:ext uri="{FF2B5EF4-FFF2-40B4-BE49-F238E27FC236}">
                <a16:creationId xmlns:a16="http://schemas.microsoft.com/office/drawing/2014/main" id="{9499ACF5-C634-ABD3-442A-551FECFAD178}"/>
              </a:ext>
            </a:extLst>
          </p:cNvPr>
          <p:cNvCxnSpPr>
            <a:cxnSpLocks/>
            <a:stCxn id="8" idx="0"/>
          </p:cNvCxnSpPr>
          <p:nvPr/>
        </p:nvCxnSpPr>
        <p:spPr>
          <a:xfrm flipV="1">
            <a:off x="7910003" y="5488142"/>
            <a:ext cx="0" cy="784061"/>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直線矢印コネクタ 23">
            <a:extLst>
              <a:ext uri="{FF2B5EF4-FFF2-40B4-BE49-F238E27FC236}">
                <a16:creationId xmlns:a16="http://schemas.microsoft.com/office/drawing/2014/main" id="{9B2B4C69-F868-05D3-A881-9BA9877BC0BA}"/>
              </a:ext>
            </a:extLst>
          </p:cNvPr>
          <p:cNvCxnSpPr>
            <a:cxnSpLocks/>
            <a:stCxn id="7" idx="0"/>
          </p:cNvCxnSpPr>
          <p:nvPr/>
        </p:nvCxnSpPr>
        <p:spPr>
          <a:xfrm flipV="1">
            <a:off x="4935065" y="4954655"/>
            <a:ext cx="0" cy="1317549"/>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0" name="テキスト ボックス 39">
            <a:extLst>
              <a:ext uri="{FF2B5EF4-FFF2-40B4-BE49-F238E27FC236}">
                <a16:creationId xmlns:a16="http://schemas.microsoft.com/office/drawing/2014/main" id="{24317B5B-C8AF-F9FE-D267-B6F936447212}"/>
              </a:ext>
            </a:extLst>
          </p:cNvPr>
          <p:cNvSpPr txBox="1"/>
          <p:nvPr/>
        </p:nvSpPr>
        <p:spPr>
          <a:xfrm>
            <a:off x="8077286" y="5807632"/>
            <a:ext cx="1338828" cy="369332"/>
          </a:xfrm>
          <a:prstGeom prst="rect">
            <a:avLst/>
          </a:prstGeom>
          <a:noFill/>
        </p:spPr>
        <p:txBody>
          <a:bodyPr wrap="none" rtlCol="0">
            <a:spAutoFit/>
          </a:bodyPr>
          <a:lstStyle/>
          <a:p>
            <a:r>
              <a:rPr kumimoji="1" lang="ja-JP" altLang="en-US" b="1">
                <a:solidFill>
                  <a:srgbClr val="C00000"/>
                </a:solidFill>
              </a:rPr>
              <a:t>マッピング</a:t>
            </a:r>
            <a:endParaRPr kumimoji="1" lang="ja-JP" altLang="en-US" b="1" dirty="0">
              <a:solidFill>
                <a:srgbClr val="C00000"/>
              </a:solidFill>
            </a:endParaRPr>
          </a:p>
        </p:txBody>
      </p:sp>
      <p:sp>
        <p:nvSpPr>
          <p:cNvPr id="41" name="テキスト ボックス 40">
            <a:extLst>
              <a:ext uri="{FF2B5EF4-FFF2-40B4-BE49-F238E27FC236}">
                <a16:creationId xmlns:a16="http://schemas.microsoft.com/office/drawing/2014/main" id="{6553B43D-015C-5B6D-BF19-F1F4599DE8C7}"/>
              </a:ext>
            </a:extLst>
          </p:cNvPr>
          <p:cNvSpPr txBox="1"/>
          <p:nvPr/>
        </p:nvSpPr>
        <p:spPr>
          <a:xfrm>
            <a:off x="3483979" y="5807631"/>
            <a:ext cx="1338828" cy="369332"/>
          </a:xfrm>
          <a:prstGeom prst="rect">
            <a:avLst/>
          </a:prstGeom>
          <a:noFill/>
        </p:spPr>
        <p:txBody>
          <a:bodyPr wrap="none" rtlCol="0">
            <a:spAutoFit/>
          </a:bodyPr>
          <a:lstStyle/>
          <a:p>
            <a:r>
              <a:rPr kumimoji="1" lang="ja-JP" altLang="en-US" b="1">
                <a:solidFill>
                  <a:srgbClr val="C00000"/>
                </a:solidFill>
              </a:rPr>
              <a:t>マッピング</a:t>
            </a:r>
            <a:endParaRPr kumimoji="1" lang="ja-JP" altLang="en-US" b="1" dirty="0">
              <a:solidFill>
                <a:srgbClr val="C00000"/>
              </a:solidFill>
            </a:endParaRPr>
          </a:p>
        </p:txBody>
      </p:sp>
      <p:sp>
        <p:nvSpPr>
          <p:cNvPr id="44" name="正方形/長方形 43">
            <a:extLst>
              <a:ext uri="{FF2B5EF4-FFF2-40B4-BE49-F238E27FC236}">
                <a16:creationId xmlns:a16="http://schemas.microsoft.com/office/drawing/2014/main" id="{F4C52076-A203-76FC-6EAD-23AAD0D5DBF7}"/>
              </a:ext>
            </a:extLst>
          </p:cNvPr>
          <p:cNvSpPr/>
          <p:nvPr/>
        </p:nvSpPr>
        <p:spPr>
          <a:xfrm>
            <a:off x="1481560" y="5020025"/>
            <a:ext cx="1603734" cy="238764"/>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chemeClr val="tx1"/>
                </a:solidFill>
              </a:rPr>
              <a:t>エンクレイヴ</a:t>
            </a:r>
            <a:endParaRPr kumimoji="1" lang="ja-JP" altLang="en-US" dirty="0">
              <a:solidFill>
                <a:schemeClr val="tx1"/>
              </a:solidFill>
            </a:endParaRPr>
          </a:p>
        </p:txBody>
      </p:sp>
      <p:cxnSp>
        <p:nvCxnSpPr>
          <p:cNvPr id="5" name="直線矢印コネクタ 4">
            <a:extLst>
              <a:ext uri="{FF2B5EF4-FFF2-40B4-BE49-F238E27FC236}">
                <a16:creationId xmlns:a16="http://schemas.microsoft.com/office/drawing/2014/main" id="{29031EC3-48D7-5130-8EEC-8578C276ABED}"/>
              </a:ext>
            </a:extLst>
          </p:cNvPr>
          <p:cNvCxnSpPr>
            <a:cxnSpLocks/>
          </p:cNvCxnSpPr>
          <p:nvPr/>
        </p:nvCxnSpPr>
        <p:spPr>
          <a:xfrm flipV="1">
            <a:off x="7658142" y="4954655"/>
            <a:ext cx="0" cy="1317548"/>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946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2147CEF-7A41-DBB2-0FAA-6C8E99101B74}"/>
              </a:ext>
            </a:extLst>
          </p:cNvPr>
          <p:cNvSpPr>
            <a:spLocks noGrp="1"/>
          </p:cNvSpPr>
          <p:nvPr>
            <p:ph type="title"/>
          </p:nvPr>
        </p:nvSpPr>
        <p:spPr/>
        <p:txBody>
          <a:bodyPr/>
          <a:lstStyle/>
          <a:p>
            <a:r>
              <a:rPr kumimoji="1" lang="ja-JP" altLang="en-US"/>
              <a:t>システムのページテーブルの特定</a:t>
            </a:r>
          </a:p>
        </p:txBody>
      </p:sp>
      <p:sp>
        <p:nvSpPr>
          <p:cNvPr id="3" name="コンテンツ プレースホルダー 2">
            <a:extLst>
              <a:ext uri="{FF2B5EF4-FFF2-40B4-BE49-F238E27FC236}">
                <a16:creationId xmlns:a16="http://schemas.microsoft.com/office/drawing/2014/main" id="{4057C362-81A2-E301-43E2-D679EB0DCBBC}"/>
              </a:ext>
            </a:extLst>
          </p:cNvPr>
          <p:cNvSpPr>
            <a:spLocks noGrp="1"/>
          </p:cNvSpPr>
          <p:nvPr>
            <p:ph idx="1"/>
          </p:nvPr>
        </p:nvSpPr>
        <p:spPr/>
        <p:txBody>
          <a:bodyPr/>
          <a:lstStyle/>
          <a:p>
            <a:r>
              <a:rPr kumimoji="1" lang="en-US" altLang="ja-JP" dirty="0"/>
              <a:t>IDS</a:t>
            </a:r>
            <a:r>
              <a:rPr kumimoji="1" lang="ja-JP" altLang="en-US"/>
              <a:t>はシステムメモリ上の</a:t>
            </a:r>
            <a:r>
              <a:rPr lang="en-US" altLang="ja-JP" dirty="0"/>
              <a:t>OS</a:t>
            </a:r>
            <a:r>
              <a:rPr lang="ja-JP" altLang="en-US"/>
              <a:t>データを参照してシステムを監視</a:t>
            </a:r>
            <a:endParaRPr lang="en-US" altLang="ja-JP" dirty="0"/>
          </a:p>
          <a:p>
            <a:pPr lvl="1"/>
            <a:r>
              <a:rPr lang="en-US" altLang="ja-JP" dirty="0"/>
              <a:t>OS</a:t>
            </a:r>
            <a:r>
              <a:rPr lang="ja-JP" altLang="en-US"/>
              <a:t>データの仮想アドレスを物理アドレスに変換してアクセス</a:t>
            </a:r>
            <a:endParaRPr lang="en-US" altLang="ja-JP" dirty="0"/>
          </a:p>
          <a:p>
            <a:pPr lvl="1"/>
            <a:r>
              <a:rPr lang="ja-JP" altLang="en-US"/>
              <a:t>アドレス変換にはシステムのページテーブルを用いる</a:t>
            </a:r>
            <a:endParaRPr lang="en-US" altLang="ja-JP" dirty="0"/>
          </a:p>
          <a:p>
            <a:r>
              <a:rPr kumimoji="1" lang="ja-JP" altLang="en-US"/>
              <a:t>システムのページテーブルのアドレスは</a:t>
            </a:r>
            <a:r>
              <a:rPr kumimoji="1" lang="en-US" altLang="ja-JP" dirty="0" err="1"/>
              <a:t>satp</a:t>
            </a:r>
            <a:r>
              <a:rPr kumimoji="1" lang="ja-JP" altLang="en-US"/>
              <a:t>レジスタから特定</a:t>
            </a:r>
            <a:endParaRPr kumimoji="1" lang="en-US" altLang="ja-JP" dirty="0"/>
          </a:p>
          <a:p>
            <a:pPr lvl="1"/>
            <a:r>
              <a:rPr lang="ja-JP" altLang="en-US"/>
              <a:t>システム実行時の</a:t>
            </a:r>
            <a:r>
              <a:rPr lang="en-US" altLang="ja-JP" dirty="0" err="1"/>
              <a:t>satp</a:t>
            </a:r>
            <a:r>
              <a:rPr lang="ja-JP" altLang="en-US"/>
              <a:t>レジスタの値はセキュリティモニタが保持</a:t>
            </a:r>
            <a:endParaRPr lang="en-US" altLang="ja-JP" dirty="0"/>
          </a:p>
          <a:p>
            <a:pPr lvl="1"/>
            <a:r>
              <a:rPr kumimoji="1" lang="en-US" altLang="ja-JP" dirty="0"/>
              <a:t>IDS</a:t>
            </a:r>
            <a:r>
              <a:rPr kumimoji="1" lang="ja-JP" altLang="en-US"/>
              <a:t>はランタイム経由でセキュリティモニタを呼び出して値を取得</a:t>
            </a:r>
          </a:p>
        </p:txBody>
      </p:sp>
      <p:sp>
        <p:nvSpPr>
          <p:cNvPr id="4" name="スライド番号プレースホルダー 3">
            <a:extLst>
              <a:ext uri="{FF2B5EF4-FFF2-40B4-BE49-F238E27FC236}">
                <a16:creationId xmlns:a16="http://schemas.microsoft.com/office/drawing/2014/main" id="{045F4B9A-71AF-80C6-424A-F35003466437}"/>
              </a:ext>
            </a:extLst>
          </p:cNvPr>
          <p:cNvSpPr>
            <a:spLocks noGrp="1"/>
          </p:cNvSpPr>
          <p:nvPr>
            <p:ph type="sldNum" sz="quarter" idx="12"/>
          </p:nvPr>
        </p:nvSpPr>
        <p:spPr/>
        <p:txBody>
          <a:bodyPr/>
          <a:lstStyle/>
          <a:p>
            <a:fld id="{F0EA15DB-5BBC-4252-B2FC-64AEF2568759}" type="slidenum">
              <a:rPr kumimoji="1" lang="ja-JP" altLang="en-US" smtClean="0"/>
              <a:t>15</a:t>
            </a:fld>
            <a:endParaRPr kumimoji="1" lang="ja-JP" altLang="en-US"/>
          </a:p>
        </p:txBody>
      </p:sp>
      <p:sp>
        <p:nvSpPr>
          <p:cNvPr id="6" name="正方形/長方形 5">
            <a:extLst>
              <a:ext uri="{FF2B5EF4-FFF2-40B4-BE49-F238E27FC236}">
                <a16:creationId xmlns:a16="http://schemas.microsoft.com/office/drawing/2014/main" id="{A1EDB67B-BB1A-07F4-8023-371EAFC43B22}"/>
              </a:ext>
            </a:extLst>
          </p:cNvPr>
          <p:cNvSpPr/>
          <p:nvPr/>
        </p:nvSpPr>
        <p:spPr>
          <a:xfrm>
            <a:off x="5399425" y="4298424"/>
            <a:ext cx="3676454" cy="1561098"/>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ja-JP" altLang="en-US">
                <a:solidFill>
                  <a:schemeClr val="tx1"/>
                </a:solidFill>
              </a:rPr>
              <a:t>エンクレイヴ</a:t>
            </a:r>
          </a:p>
        </p:txBody>
      </p:sp>
      <p:sp>
        <p:nvSpPr>
          <p:cNvPr id="7" name="正方形/長方形 6">
            <a:extLst>
              <a:ext uri="{FF2B5EF4-FFF2-40B4-BE49-F238E27FC236}">
                <a16:creationId xmlns:a16="http://schemas.microsoft.com/office/drawing/2014/main" id="{4DFEFFDC-9FBC-4DD7-2DE3-289381B023CE}"/>
              </a:ext>
            </a:extLst>
          </p:cNvPr>
          <p:cNvSpPr/>
          <p:nvPr/>
        </p:nvSpPr>
        <p:spPr>
          <a:xfrm>
            <a:off x="5761434" y="4668270"/>
            <a:ext cx="2931736" cy="338025"/>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IDS</a:t>
            </a:r>
            <a:endParaRPr kumimoji="1" lang="ja-JP" altLang="en-US">
              <a:solidFill>
                <a:schemeClr val="tx1"/>
              </a:solidFill>
            </a:endParaRPr>
          </a:p>
        </p:txBody>
      </p:sp>
      <p:sp>
        <p:nvSpPr>
          <p:cNvPr id="8" name="正方形/長方形 7">
            <a:extLst>
              <a:ext uri="{FF2B5EF4-FFF2-40B4-BE49-F238E27FC236}">
                <a16:creationId xmlns:a16="http://schemas.microsoft.com/office/drawing/2014/main" id="{EBA7656A-727E-06F8-092E-4BE7FD7B6BA3}"/>
              </a:ext>
            </a:extLst>
          </p:cNvPr>
          <p:cNvSpPr/>
          <p:nvPr/>
        </p:nvSpPr>
        <p:spPr>
          <a:xfrm>
            <a:off x="5761434" y="5435416"/>
            <a:ext cx="2931736"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ランタイム</a:t>
            </a:r>
            <a:endParaRPr kumimoji="1" lang="ja-JP" altLang="en-US" dirty="0">
              <a:solidFill>
                <a:schemeClr val="tx1"/>
              </a:solidFill>
            </a:endParaRPr>
          </a:p>
        </p:txBody>
      </p:sp>
      <p:sp>
        <p:nvSpPr>
          <p:cNvPr id="9" name="正方形/長方形 8">
            <a:extLst>
              <a:ext uri="{FF2B5EF4-FFF2-40B4-BE49-F238E27FC236}">
                <a16:creationId xmlns:a16="http://schemas.microsoft.com/office/drawing/2014/main" id="{AB802216-4D64-E310-12F0-46C441E5D082}"/>
              </a:ext>
            </a:extLst>
          </p:cNvPr>
          <p:cNvSpPr/>
          <p:nvPr/>
        </p:nvSpPr>
        <p:spPr>
          <a:xfrm>
            <a:off x="3086201" y="6207381"/>
            <a:ext cx="5989677" cy="527263"/>
          </a:xfrm>
          <a:prstGeom prst="rect">
            <a:avLst/>
          </a:prstGeom>
          <a:solidFill>
            <a:schemeClr val="bg2">
              <a:lumMod val="9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ja-JP" altLang="en-US" dirty="0">
                <a:solidFill>
                  <a:schemeClr val="tx1"/>
                </a:solidFill>
              </a:rPr>
              <a:t>セキュリティモニタ</a:t>
            </a:r>
          </a:p>
        </p:txBody>
      </p:sp>
      <p:sp>
        <p:nvSpPr>
          <p:cNvPr id="10" name="正方形/長方形 9">
            <a:extLst>
              <a:ext uri="{FF2B5EF4-FFF2-40B4-BE49-F238E27FC236}">
                <a16:creationId xmlns:a16="http://schemas.microsoft.com/office/drawing/2014/main" id="{F5527064-12FC-962A-C2AC-213F4F05547F}"/>
              </a:ext>
            </a:extLst>
          </p:cNvPr>
          <p:cNvSpPr/>
          <p:nvPr/>
        </p:nvSpPr>
        <p:spPr>
          <a:xfrm>
            <a:off x="5841068" y="6288643"/>
            <a:ext cx="2768400" cy="345703"/>
          </a:xfrm>
          <a:prstGeom prst="rect">
            <a:avLst/>
          </a:prstGeom>
          <a:solidFill>
            <a:srgbClr val="7030A0"/>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chemeClr val="bg1"/>
                </a:solidFill>
              </a:rPr>
              <a:t>保存された</a:t>
            </a:r>
            <a:r>
              <a:rPr lang="en-US" altLang="ja-JP" dirty="0" err="1">
                <a:solidFill>
                  <a:schemeClr val="bg1"/>
                </a:solidFill>
              </a:rPr>
              <a:t>satp</a:t>
            </a:r>
            <a:r>
              <a:rPr lang="ja-JP" altLang="en-US">
                <a:solidFill>
                  <a:schemeClr val="bg1"/>
                </a:solidFill>
              </a:rPr>
              <a:t>レジスタ</a:t>
            </a:r>
            <a:endParaRPr kumimoji="1" lang="ja-JP" altLang="en-US" dirty="0">
              <a:solidFill>
                <a:schemeClr val="bg1"/>
              </a:solidFill>
            </a:endParaRPr>
          </a:p>
        </p:txBody>
      </p:sp>
      <p:sp>
        <p:nvSpPr>
          <p:cNvPr id="13" name="正方形/長方形 12">
            <a:extLst>
              <a:ext uri="{FF2B5EF4-FFF2-40B4-BE49-F238E27FC236}">
                <a16:creationId xmlns:a16="http://schemas.microsoft.com/office/drawing/2014/main" id="{2A2D59D0-5D09-AB89-D0FA-E02722B0417D}"/>
              </a:ext>
            </a:extLst>
          </p:cNvPr>
          <p:cNvSpPr/>
          <p:nvPr/>
        </p:nvSpPr>
        <p:spPr>
          <a:xfrm>
            <a:off x="7262976" y="5078973"/>
            <a:ext cx="178462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b="1">
                <a:solidFill>
                  <a:srgbClr val="C00000"/>
                </a:solidFill>
              </a:rPr>
              <a:t>システムコール</a:t>
            </a:r>
            <a:endParaRPr kumimoji="1" lang="ja-JP" altLang="en-US" b="1" dirty="0">
              <a:solidFill>
                <a:srgbClr val="C00000"/>
              </a:solidFill>
            </a:endParaRPr>
          </a:p>
        </p:txBody>
      </p:sp>
      <p:sp>
        <p:nvSpPr>
          <p:cNvPr id="14" name="正方形/長方形 13">
            <a:extLst>
              <a:ext uri="{FF2B5EF4-FFF2-40B4-BE49-F238E27FC236}">
                <a16:creationId xmlns:a16="http://schemas.microsoft.com/office/drawing/2014/main" id="{75A631B5-12CE-5D93-14BD-B97EF58AE0A7}"/>
              </a:ext>
            </a:extLst>
          </p:cNvPr>
          <p:cNvSpPr/>
          <p:nvPr/>
        </p:nvSpPr>
        <p:spPr>
          <a:xfrm>
            <a:off x="7343379" y="5864537"/>
            <a:ext cx="1700148"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b="1" dirty="0">
                <a:solidFill>
                  <a:srgbClr val="C00000"/>
                </a:solidFill>
              </a:rPr>
              <a:t>SBI</a:t>
            </a:r>
            <a:r>
              <a:rPr lang="ja-JP" altLang="en-US" b="1">
                <a:solidFill>
                  <a:srgbClr val="C00000"/>
                </a:solidFill>
              </a:rPr>
              <a:t>コール</a:t>
            </a:r>
            <a:endParaRPr kumimoji="1" lang="ja-JP" altLang="en-US" b="1" dirty="0">
              <a:solidFill>
                <a:srgbClr val="C00000"/>
              </a:solidFill>
            </a:endParaRPr>
          </a:p>
        </p:txBody>
      </p:sp>
      <p:sp>
        <p:nvSpPr>
          <p:cNvPr id="5" name="正方形/長方形 4">
            <a:extLst>
              <a:ext uri="{FF2B5EF4-FFF2-40B4-BE49-F238E27FC236}">
                <a16:creationId xmlns:a16="http://schemas.microsoft.com/office/drawing/2014/main" id="{325DC21B-2A3E-F661-E483-AA4356868C6A}"/>
              </a:ext>
            </a:extLst>
          </p:cNvPr>
          <p:cNvSpPr/>
          <p:nvPr/>
        </p:nvSpPr>
        <p:spPr>
          <a:xfrm>
            <a:off x="3086201" y="4288643"/>
            <a:ext cx="2019520" cy="1561098"/>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ja-JP" altLang="en-US">
                <a:solidFill>
                  <a:schemeClr val="tx1"/>
                </a:solidFill>
              </a:rPr>
              <a:t>監視対象システム</a:t>
            </a:r>
          </a:p>
        </p:txBody>
      </p:sp>
      <p:cxnSp>
        <p:nvCxnSpPr>
          <p:cNvPr id="16" name="直線矢印コネクタ 15">
            <a:extLst>
              <a:ext uri="{FF2B5EF4-FFF2-40B4-BE49-F238E27FC236}">
                <a16:creationId xmlns:a16="http://schemas.microsoft.com/office/drawing/2014/main" id="{97DFF24E-D44C-A6BF-EA93-A755524B4DF7}"/>
              </a:ext>
            </a:extLst>
          </p:cNvPr>
          <p:cNvCxnSpPr>
            <a:cxnSpLocks/>
            <a:stCxn id="8" idx="2"/>
            <a:endCxn id="10" idx="0"/>
          </p:cNvCxnSpPr>
          <p:nvPr/>
        </p:nvCxnSpPr>
        <p:spPr>
          <a:xfrm flipH="1">
            <a:off x="7225268" y="5781119"/>
            <a:ext cx="2034" cy="507524"/>
          </a:xfrm>
          <a:prstGeom prst="straightConnector1">
            <a:avLst/>
          </a:prstGeom>
          <a:ln w="57150">
            <a:solidFill>
              <a:srgbClr val="C00000"/>
            </a:solidFill>
            <a:tailEnd type="triangle"/>
          </a:ln>
        </p:spPr>
        <p:style>
          <a:lnRef idx="2">
            <a:schemeClr val="accent1"/>
          </a:lnRef>
          <a:fillRef idx="0">
            <a:schemeClr val="accent1"/>
          </a:fillRef>
          <a:effectRef idx="1">
            <a:schemeClr val="accent1"/>
          </a:effectRef>
          <a:fontRef idx="minor">
            <a:schemeClr val="tx1"/>
          </a:fontRef>
        </p:style>
      </p:cxnSp>
      <p:cxnSp>
        <p:nvCxnSpPr>
          <p:cNvPr id="19" name="直線矢印コネクタ 18">
            <a:extLst>
              <a:ext uri="{FF2B5EF4-FFF2-40B4-BE49-F238E27FC236}">
                <a16:creationId xmlns:a16="http://schemas.microsoft.com/office/drawing/2014/main" id="{0E293AE7-207A-53AC-DE98-5005223D4FFF}"/>
              </a:ext>
            </a:extLst>
          </p:cNvPr>
          <p:cNvCxnSpPr>
            <a:cxnSpLocks/>
            <a:stCxn id="7" idx="2"/>
            <a:endCxn id="8" idx="0"/>
          </p:cNvCxnSpPr>
          <p:nvPr/>
        </p:nvCxnSpPr>
        <p:spPr>
          <a:xfrm>
            <a:off x="7227302" y="5006295"/>
            <a:ext cx="0" cy="429121"/>
          </a:xfrm>
          <a:prstGeom prst="straightConnector1">
            <a:avLst/>
          </a:prstGeom>
          <a:ln w="57150">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41" name="正方形/長方形 40">
            <a:extLst>
              <a:ext uri="{FF2B5EF4-FFF2-40B4-BE49-F238E27FC236}">
                <a16:creationId xmlns:a16="http://schemas.microsoft.com/office/drawing/2014/main" id="{00C5B1F4-9F31-E87D-E18B-D2471D259E86}"/>
              </a:ext>
            </a:extLst>
          </p:cNvPr>
          <p:cNvSpPr/>
          <p:nvPr/>
        </p:nvSpPr>
        <p:spPr>
          <a:xfrm>
            <a:off x="3440247" y="4932162"/>
            <a:ext cx="1311427" cy="619761"/>
          </a:xfrm>
          <a:prstGeom prst="rect">
            <a:avLst/>
          </a:prstGeom>
          <a:solidFill>
            <a:srgbClr val="F2CFEE"/>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ページ</a:t>
            </a:r>
            <a:endParaRPr kumimoji="1" lang="en-US" altLang="ja-JP" dirty="0">
              <a:solidFill>
                <a:schemeClr val="tx1"/>
              </a:solidFill>
            </a:endParaRPr>
          </a:p>
          <a:p>
            <a:pPr algn="ctr"/>
            <a:r>
              <a:rPr kumimoji="1" lang="ja-JP" altLang="en-US">
                <a:solidFill>
                  <a:schemeClr val="tx1"/>
                </a:solidFill>
              </a:rPr>
              <a:t>テーブル</a:t>
            </a:r>
          </a:p>
        </p:txBody>
      </p:sp>
      <p:cxnSp>
        <p:nvCxnSpPr>
          <p:cNvPr id="42" name="直線矢印コネクタ 41">
            <a:extLst>
              <a:ext uri="{FF2B5EF4-FFF2-40B4-BE49-F238E27FC236}">
                <a16:creationId xmlns:a16="http://schemas.microsoft.com/office/drawing/2014/main" id="{7C4A6E04-8B21-EA70-F08D-3C48455440F0}"/>
              </a:ext>
            </a:extLst>
          </p:cNvPr>
          <p:cNvCxnSpPr>
            <a:cxnSpLocks/>
            <a:stCxn id="10" idx="1"/>
            <a:endCxn id="41" idx="3"/>
          </p:cNvCxnSpPr>
          <p:nvPr/>
        </p:nvCxnSpPr>
        <p:spPr>
          <a:xfrm flipH="1" flipV="1">
            <a:off x="4751674" y="5242043"/>
            <a:ext cx="1089394" cy="1219452"/>
          </a:xfrm>
          <a:prstGeom prst="straightConnector1">
            <a:avLst/>
          </a:prstGeom>
          <a:ln w="57150">
            <a:solidFill>
              <a:srgbClr val="0070C0"/>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6597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DEEEA-9EC1-33FB-BE02-27271D4DD939}"/>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417C7E8A-5F28-0FFC-9004-541753995D1E}"/>
              </a:ext>
            </a:extLst>
          </p:cNvPr>
          <p:cNvSpPr>
            <a:spLocks noGrp="1"/>
          </p:cNvSpPr>
          <p:nvPr>
            <p:ph type="title"/>
          </p:nvPr>
        </p:nvSpPr>
        <p:spPr/>
        <p:txBody>
          <a:bodyPr/>
          <a:lstStyle/>
          <a:p>
            <a:r>
              <a:rPr kumimoji="1" lang="en-US" altLang="ja-JP" dirty="0"/>
              <a:t>RISC-V</a:t>
            </a:r>
            <a:r>
              <a:rPr kumimoji="1" lang="ja-JP" altLang="en-US"/>
              <a:t>におけるアドレス変換</a:t>
            </a:r>
          </a:p>
        </p:txBody>
      </p:sp>
      <p:sp>
        <p:nvSpPr>
          <p:cNvPr id="3" name="コンテンツ プレースホルダー 2">
            <a:extLst>
              <a:ext uri="{FF2B5EF4-FFF2-40B4-BE49-F238E27FC236}">
                <a16:creationId xmlns:a16="http://schemas.microsoft.com/office/drawing/2014/main" id="{6B382AD8-5461-0378-0293-4B7B5795B848}"/>
              </a:ext>
            </a:extLst>
          </p:cNvPr>
          <p:cNvSpPr>
            <a:spLocks noGrp="1"/>
          </p:cNvSpPr>
          <p:nvPr>
            <p:ph idx="1"/>
          </p:nvPr>
        </p:nvSpPr>
        <p:spPr/>
        <p:txBody>
          <a:bodyPr/>
          <a:lstStyle/>
          <a:p>
            <a:r>
              <a:rPr kumimoji="1" lang="en-US" altLang="ja-JP" dirty="0"/>
              <a:t>IDS</a:t>
            </a:r>
            <a:r>
              <a:rPr kumimoji="1" lang="ja-JP" altLang="en-US"/>
              <a:t>はシステムのページテーブルをたどってアドレス変換を行う</a:t>
            </a:r>
            <a:endParaRPr kumimoji="1" lang="en-US" altLang="ja-JP" dirty="0"/>
          </a:p>
          <a:p>
            <a:pPr lvl="1"/>
            <a:r>
              <a:rPr lang="en-US" altLang="ja-JP" dirty="0" err="1"/>
              <a:t>satp</a:t>
            </a:r>
            <a:r>
              <a:rPr lang="ja-JP" altLang="en-US"/>
              <a:t>レジスタから使われているアドレス変換モードを取得</a:t>
            </a:r>
            <a:endParaRPr lang="en-US" altLang="ja-JP" dirty="0"/>
          </a:p>
          <a:p>
            <a:pPr lvl="1"/>
            <a:r>
              <a:rPr lang="ja-JP" altLang="en-US"/>
              <a:t>現在のところ、</a:t>
            </a:r>
            <a:r>
              <a:rPr lang="en-US" altLang="ja-JP" dirty="0"/>
              <a:t>Sv57</a:t>
            </a:r>
            <a:r>
              <a:rPr lang="ja-JP" altLang="en-US"/>
              <a:t>アドレス変換モードに対応</a:t>
            </a:r>
            <a:endParaRPr lang="en-US" altLang="ja-JP" dirty="0"/>
          </a:p>
          <a:p>
            <a:pPr lvl="2"/>
            <a:r>
              <a:rPr kumimoji="1" lang="en-US" altLang="ja-JP" dirty="0"/>
              <a:t>57</a:t>
            </a:r>
            <a:r>
              <a:rPr kumimoji="1" lang="ja-JP" altLang="en-US"/>
              <a:t>ビットの仮想アドレス、</a:t>
            </a:r>
            <a:r>
              <a:rPr kumimoji="1" lang="en-US" altLang="ja-JP" dirty="0"/>
              <a:t>5</a:t>
            </a:r>
            <a:r>
              <a:rPr kumimoji="1" lang="ja-JP" altLang="en-US"/>
              <a:t>レベルのページテーブル</a:t>
            </a:r>
            <a:r>
              <a:rPr lang="ja-JP" altLang="en-US"/>
              <a:t>、</a:t>
            </a:r>
            <a:r>
              <a:rPr lang="en-US" altLang="ja-JP" dirty="0"/>
              <a:t>2MB〜256TB</a:t>
            </a:r>
            <a:r>
              <a:rPr lang="ja-JP" altLang="en-US"/>
              <a:t>のスーパーページ</a:t>
            </a:r>
            <a:endParaRPr kumimoji="1" lang="en-US" altLang="ja-JP" dirty="0"/>
          </a:p>
          <a:p>
            <a:r>
              <a:rPr lang="ja-JP" altLang="en-US"/>
              <a:t>アドレス変換の結果はキャッシュに保存</a:t>
            </a:r>
            <a:endParaRPr lang="en-US" altLang="ja-JP" dirty="0"/>
          </a:p>
          <a:p>
            <a:pPr lvl="1"/>
            <a:r>
              <a:rPr kumimoji="1" lang="ja-JP" altLang="en-US"/>
              <a:t>同じページの仮想アドレス</a:t>
            </a:r>
            <a:r>
              <a:rPr lang="ja-JP" altLang="en-US"/>
              <a:t>を変換する場合はページテーブルをたどらない</a:t>
            </a:r>
            <a:endParaRPr kumimoji="1" lang="ja-JP" altLang="en-US"/>
          </a:p>
        </p:txBody>
      </p:sp>
      <p:sp>
        <p:nvSpPr>
          <p:cNvPr id="4" name="スライド番号プレースホルダー 3">
            <a:extLst>
              <a:ext uri="{FF2B5EF4-FFF2-40B4-BE49-F238E27FC236}">
                <a16:creationId xmlns:a16="http://schemas.microsoft.com/office/drawing/2014/main" id="{BF09FD83-240B-DC69-4234-C3EA7F62903F}"/>
              </a:ext>
            </a:extLst>
          </p:cNvPr>
          <p:cNvSpPr>
            <a:spLocks noGrp="1"/>
          </p:cNvSpPr>
          <p:nvPr>
            <p:ph type="sldNum" sz="quarter" idx="12"/>
          </p:nvPr>
        </p:nvSpPr>
        <p:spPr/>
        <p:txBody>
          <a:bodyPr/>
          <a:lstStyle/>
          <a:p>
            <a:fld id="{F0EA15DB-5BBC-4252-B2FC-64AEF2568759}" type="slidenum">
              <a:rPr kumimoji="1" lang="ja-JP" altLang="en-US" smtClean="0"/>
              <a:t>16</a:t>
            </a:fld>
            <a:endParaRPr kumimoji="1" lang="ja-JP" altLang="en-US"/>
          </a:p>
        </p:txBody>
      </p:sp>
      <p:grpSp>
        <p:nvGrpSpPr>
          <p:cNvPr id="37" name="グループ化 36">
            <a:extLst>
              <a:ext uri="{FF2B5EF4-FFF2-40B4-BE49-F238E27FC236}">
                <a16:creationId xmlns:a16="http://schemas.microsoft.com/office/drawing/2014/main" id="{3D1B437B-3F93-0FDB-C013-C13FEDF5B032}"/>
              </a:ext>
            </a:extLst>
          </p:cNvPr>
          <p:cNvGrpSpPr/>
          <p:nvPr/>
        </p:nvGrpSpPr>
        <p:grpSpPr>
          <a:xfrm>
            <a:off x="2395248" y="4152169"/>
            <a:ext cx="7371584" cy="2386743"/>
            <a:chOff x="2410208" y="4209601"/>
            <a:chExt cx="7371584" cy="2386743"/>
          </a:xfrm>
        </p:grpSpPr>
        <p:sp>
          <p:nvSpPr>
            <p:cNvPr id="5" name="正方形/長方形 4">
              <a:extLst>
                <a:ext uri="{FF2B5EF4-FFF2-40B4-BE49-F238E27FC236}">
                  <a16:creationId xmlns:a16="http://schemas.microsoft.com/office/drawing/2014/main" id="{B1278757-49F6-6296-0F76-FEDD7F154677}"/>
                </a:ext>
              </a:extLst>
            </p:cNvPr>
            <p:cNvSpPr/>
            <p:nvPr/>
          </p:nvSpPr>
          <p:spPr>
            <a:xfrm>
              <a:off x="2410208" y="4552059"/>
              <a:ext cx="4251849" cy="2040120"/>
            </a:xfrm>
            <a:prstGeom prst="rect">
              <a:avLst/>
            </a:prstGeom>
            <a:solidFill>
              <a:schemeClr val="accent4">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正方形/長方形 5">
              <a:extLst>
                <a:ext uri="{FF2B5EF4-FFF2-40B4-BE49-F238E27FC236}">
                  <a16:creationId xmlns:a16="http://schemas.microsoft.com/office/drawing/2014/main" id="{70AE02EE-922C-569F-30DF-6D3817FEAD5F}"/>
                </a:ext>
              </a:extLst>
            </p:cNvPr>
            <p:cNvSpPr/>
            <p:nvPr/>
          </p:nvSpPr>
          <p:spPr>
            <a:xfrm>
              <a:off x="7137504" y="4556224"/>
              <a:ext cx="2644288" cy="2040120"/>
            </a:xfrm>
            <a:prstGeom prst="rect">
              <a:avLst/>
            </a:prstGeom>
            <a:solidFill>
              <a:schemeClr val="accent6">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kumimoji="1" lang="ja-JP" altLang="en-US">
                <a:solidFill>
                  <a:schemeClr val="tx1"/>
                </a:solidFill>
              </a:endParaRPr>
            </a:p>
          </p:txBody>
        </p:sp>
        <p:sp>
          <p:nvSpPr>
            <p:cNvPr id="7" name="正方形/長方形 6">
              <a:extLst>
                <a:ext uri="{FF2B5EF4-FFF2-40B4-BE49-F238E27FC236}">
                  <a16:creationId xmlns:a16="http://schemas.microsoft.com/office/drawing/2014/main" id="{DB6AC6AB-B03A-2733-8C54-7F5B9180D9E2}"/>
                </a:ext>
              </a:extLst>
            </p:cNvPr>
            <p:cNvSpPr/>
            <p:nvPr/>
          </p:nvSpPr>
          <p:spPr>
            <a:xfrm>
              <a:off x="7396976" y="4791744"/>
              <a:ext cx="2146463" cy="1047616"/>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kumimoji="1" lang="en-US" altLang="ja-JP" dirty="0">
                  <a:solidFill>
                    <a:schemeClr val="tx1"/>
                  </a:solidFill>
                </a:rPr>
                <a:t>IDS</a:t>
              </a:r>
              <a:endParaRPr kumimoji="1" lang="ja-JP" altLang="en-US">
                <a:solidFill>
                  <a:schemeClr val="tx1"/>
                </a:solidFill>
              </a:endParaRPr>
            </a:p>
          </p:txBody>
        </p:sp>
        <p:sp>
          <p:nvSpPr>
            <p:cNvPr id="9" name="正方形/長方形 8">
              <a:extLst>
                <a:ext uri="{FF2B5EF4-FFF2-40B4-BE49-F238E27FC236}">
                  <a16:creationId xmlns:a16="http://schemas.microsoft.com/office/drawing/2014/main" id="{976B8117-9EB3-201B-6635-7B8151AC8E37}"/>
                </a:ext>
              </a:extLst>
            </p:cNvPr>
            <p:cNvSpPr/>
            <p:nvPr/>
          </p:nvSpPr>
          <p:spPr>
            <a:xfrm>
              <a:off x="3419379" y="4209601"/>
              <a:ext cx="212738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監視対象システム</a:t>
              </a:r>
            </a:p>
          </p:txBody>
        </p:sp>
        <p:sp>
          <p:nvSpPr>
            <p:cNvPr id="10" name="正方形/長方形 9">
              <a:extLst>
                <a:ext uri="{FF2B5EF4-FFF2-40B4-BE49-F238E27FC236}">
                  <a16:creationId xmlns:a16="http://schemas.microsoft.com/office/drawing/2014/main" id="{84A2EC86-13D0-C6E1-FDD9-3CB3DD9CBA6B}"/>
                </a:ext>
              </a:extLst>
            </p:cNvPr>
            <p:cNvSpPr/>
            <p:nvPr/>
          </p:nvSpPr>
          <p:spPr>
            <a:xfrm>
              <a:off x="7416059" y="4225918"/>
              <a:ext cx="2127380"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エンクレイヴ</a:t>
              </a:r>
            </a:p>
          </p:txBody>
        </p:sp>
        <p:sp>
          <p:nvSpPr>
            <p:cNvPr id="11" name="正方形/長方形 10">
              <a:extLst>
                <a:ext uri="{FF2B5EF4-FFF2-40B4-BE49-F238E27FC236}">
                  <a16:creationId xmlns:a16="http://schemas.microsoft.com/office/drawing/2014/main" id="{C9021F85-90C0-F8BF-3A33-B53B86FA9D1B}"/>
                </a:ext>
              </a:extLst>
            </p:cNvPr>
            <p:cNvSpPr/>
            <p:nvPr/>
          </p:nvSpPr>
          <p:spPr>
            <a:xfrm>
              <a:off x="2602585" y="5058128"/>
              <a:ext cx="806414" cy="689486"/>
            </a:xfrm>
            <a:prstGeom prst="rect">
              <a:avLst/>
            </a:prstGeom>
            <a:solidFill>
              <a:srgbClr val="F2CFEE"/>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cxnSp>
          <p:nvCxnSpPr>
            <p:cNvPr id="36" name="直線矢印コネクタ 35">
              <a:extLst>
                <a:ext uri="{FF2B5EF4-FFF2-40B4-BE49-F238E27FC236}">
                  <a16:creationId xmlns:a16="http://schemas.microsoft.com/office/drawing/2014/main" id="{A232D994-610B-6E7A-A648-36DB89AB4EF9}"/>
                </a:ext>
              </a:extLst>
            </p:cNvPr>
            <p:cNvCxnSpPr>
              <a:cxnSpLocks/>
              <a:endCxn id="25" idx="3"/>
            </p:cNvCxnSpPr>
            <p:nvPr/>
          </p:nvCxnSpPr>
          <p:spPr>
            <a:xfrm flipH="1" flipV="1">
              <a:off x="5449906" y="4864627"/>
              <a:ext cx="1966153" cy="211222"/>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0" name="正方形/長方形 39">
              <a:extLst>
                <a:ext uri="{FF2B5EF4-FFF2-40B4-BE49-F238E27FC236}">
                  <a16:creationId xmlns:a16="http://schemas.microsoft.com/office/drawing/2014/main" id="{9AAA6522-8070-707C-37D4-E44A767C7C57}"/>
                </a:ext>
              </a:extLst>
            </p:cNvPr>
            <p:cNvSpPr/>
            <p:nvPr/>
          </p:nvSpPr>
          <p:spPr>
            <a:xfrm>
              <a:off x="7730347" y="5250143"/>
              <a:ext cx="1498804" cy="326141"/>
            </a:xfrm>
            <a:prstGeom prst="rect">
              <a:avLst/>
            </a:prstGeom>
            <a:solidFill>
              <a:srgbClr val="CAEEFB"/>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キャッシュ</a:t>
              </a:r>
            </a:p>
          </p:txBody>
        </p:sp>
        <p:sp>
          <p:nvSpPr>
            <p:cNvPr id="64" name="正方形/長方形 63">
              <a:extLst>
                <a:ext uri="{FF2B5EF4-FFF2-40B4-BE49-F238E27FC236}">
                  <a16:creationId xmlns:a16="http://schemas.microsoft.com/office/drawing/2014/main" id="{8DA4AF39-034A-8286-3F7E-982FAD680C46}"/>
                </a:ext>
              </a:extLst>
            </p:cNvPr>
            <p:cNvSpPr/>
            <p:nvPr/>
          </p:nvSpPr>
          <p:spPr>
            <a:xfrm>
              <a:off x="4942449" y="5595030"/>
              <a:ext cx="333371" cy="326141"/>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2400" b="1" dirty="0">
                  <a:solidFill>
                    <a:schemeClr val="tx1"/>
                  </a:solidFill>
                </a:rPr>
                <a:t>…</a:t>
              </a:r>
              <a:endParaRPr kumimoji="1" lang="ja-JP" altLang="en-US" sz="2400" b="1" dirty="0">
                <a:solidFill>
                  <a:schemeClr val="tx1"/>
                </a:solidFill>
              </a:endParaRPr>
            </a:p>
          </p:txBody>
        </p:sp>
        <p:cxnSp>
          <p:nvCxnSpPr>
            <p:cNvPr id="69" name="直線矢印コネクタ 68">
              <a:extLst>
                <a:ext uri="{FF2B5EF4-FFF2-40B4-BE49-F238E27FC236}">
                  <a16:creationId xmlns:a16="http://schemas.microsoft.com/office/drawing/2014/main" id="{CC25BB10-02C2-DA49-5153-DEDFDB2D34C4}"/>
                </a:ext>
              </a:extLst>
            </p:cNvPr>
            <p:cNvCxnSpPr>
              <a:cxnSpLocks/>
              <a:stCxn id="21" idx="3"/>
              <a:endCxn id="40" idx="1"/>
            </p:cNvCxnSpPr>
            <p:nvPr/>
          </p:nvCxnSpPr>
          <p:spPr>
            <a:xfrm flipV="1">
              <a:off x="6466861" y="5413214"/>
              <a:ext cx="1263486" cy="729148"/>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76" name="正方形/長方形 75">
              <a:extLst>
                <a:ext uri="{FF2B5EF4-FFF2-40B4-BE49-F238E27FC236}">
                  <a16:creationId xmlns:a16="http://schemas.microsoft.com/office/drawing/2014/main" id="{BB5F90C3-7ED5-42F5-DB5F-9A8DBC27882E}"/>
                </a:ext>
              </a:extLst>
            </p:cNvPr>
            <p:cNvSpPr/>
            <p:nvPr/>
          </p:nvSpPr>
          <p:spPr>
            <a:xfrm>
              <a:off x="7416059" y="6032360"/>
              <a:ext cx="2146463" cy="345703"/>
            </a:xfrm>
            <a:prstGeom prst="rect">
              <a:avLst/>
            </a:prstGeom>
            <a:solidFill>
              <a:schemeClr val="accent1">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ランタイム</a:t>
              </a:r>
              <a:endParaRPr kumimoji="1" lang="ja-JP" altLang="en-US" dirty="0">
                <a:solidFill>
                  <a:schemeClr val="tx1"/>
                </a:solidFill>
              </a:endParaRPr>
            </a:p>
          </p:txBody>
        </p:sp>
        <p:sp>
          <p:nvSpPr>
            <p:cNvPr id="12" name="正方形/長方形 11">
              <a:extLst>
                <a:ext uri="{FF2B5EF4-FFF2-40B4-BE49-F238E27FC236}">
                  <a16:creationId xmlns:a16="http://schemas.microsoft.com/office/drawing/2014/main" id="{4A49E628-ACA9-76CC-1069-D42B71C34987}"/>
                </a:ext>
              </a:extLst>
            </p:cNvPr>
            <p:cNvSpPr/>
            <p:nvPr/>
          </p:nvSpPr>
          <p:spPr>
            <a:xfrm>
              <a:off x="2602585" y="5205725"/>
              <a:ext cx="806414" cy="142242"/>
            </a:xfrm>
            <a:prstGeom prst="rect">
              <a:avLst/>
            </a:prstGeom>
            <a:solidFill>
              <a:srgbClr val="E59EDD"/>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3" name="正方形/長方形 12">
              <a:extLst>
                <a:ext uri="{FF2B5EF4-FFF2-40B4-BE49-F238E27FC236}">
                  <a16:creationId xmlns:a16="http://schemas.microsoft.com/office/drawing/2014/main" id="{8FB13AED-0595-5421-39CA-D429AA5DE146}"/>
                </a:ext>
              </a:extLst>
            </p:cNvPr>
            <p:cNvSpPr/>
            <p:nvPr/>
          </p:nvSpPr>
          <p:spPr>
            <a:xfrm>
              <a:off x="3742370" y="5260141"/>
              <a:ext cx="806414" cy="689486"/>
            </a:xfrm>
            <a:prstGeom prst="rect">
              <a:avLst/>
            </a:prstGeom>
            <a:solidFill>
              <a:srgbClr val="F2CFEE"/>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4" name="正方形/長方形 13">
              <a:extLst>
                <a:ext uri="{FF2B5EF4-FFF2-40B4-BE49-F238E27FC236}">
                  <a16:creationId xmlns:a16="http://schemas.microsoft.com/office/drawing/2014/main" id="{57227B3F-42CA-A2D5-5305-7F6C22A049C1}"/>
                </a:ext>
              </a:extLst>
            </p:cNvPr>
            <p:cNvSpPr/>
            <p:nvPr/>
          </p:nvSpPr>
          <p:spPr>
            <a:xfrm>
              <a:off x="3742370" y="5544044"/>
              <a:ext cx="806414" cy="142242"/>
            </a:xfrm>
            <a:prstGeom prst="rect">
              <a:avLst/>
            </a:prstGeom>
            <a:solidFill>
              <a:srgbClr val="E59EDD"/>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cxnSp>
          <p:nvCxnSpPr>
            <p:cNvPr id="15" name="直線矢印コネクタ 14">
              <a:extLst>
                <a:ext uri="{FF2B5EF4-FFF2-40B4-BE49-F238E27FC236}">
                  <a16:creationId xmlns:a16="http://schemas.microsoft.com/office/drawing/2014/main" id="{32BB3447-A5AD-252A-7A76-B963F8060E5C}"/>
                </a:ext>
              </a:extLst>
            </p:cNvPr>
            <p:cNvCxnSpPr>
              <a:cxnSpLocks/>
              <a:stCxn id="12" idx="3"/>
            </p:cNvCxnSpPr>
            <p:nvPr/>
          </p:nvCxnSpPr>
          <p:spPr>
            <a:xfrm>
              <a:off x="3408999" y="5276846"/>
              <a:ext cx="3333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直線矢印コネクタ 18">
              <a:extLst>
                <a:ext uri="{FF2B5EF4-FFF2-40B4-BE49-F238E27FC236}">
                  <a16:creationId xmlns:a16="http://schemas.microsoft.com/office/drawing/2014/main" id="{FFA3E582-323F-1B5B-6E75-82A078CE152B}"/>
                </a:ext>
              </a:extLst>
            </p:cNvPr>
            <p:cNvCxnSpPr>
              <a:cxnSpLocks/>
            </p:cNvCxnSpPr>
            <p:nvPr/>
          </p:nvCxnSpPr>
          <p:spPr>
            <a:xfrm>
              <a:off x="4548784" y="5615165"/>
              <a:ext cx="3333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正方形/長方形 19">
              <a:extLst>
                <a:ext uri="{FF2B5EF4-FFF2-40B4-BE49-F238E27FC236}">
                  <a16:creationId xmlns:a16="http://schemas.microsoft.com/office/drawing/2014/main" id="{4B2B767D-A2CF-F9B3-65A0-37385BA92A9F}"/>
                </a:ext>
              </a:extLst>
            </p:cNvPr>
            <p:cNvSpPr/>
            <p:nvPr/>
          </p:nvSpPr>
          <p:spPr>
            <a:xfrm>
              <a:off x="5660447" y="5699981"/>
              <a:ext cx="806414" cy="689486"/>
            </a:xfrm>
            <a:prstGeom prst="rect">
              <a:avLst/>
            </a:prstGeom>
            <a:solidFill>
              <a:srgbClr val="F2CFEE"/>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21" name="正方形/長方形 20">
              <a:extLst>
                <a:ext uri="{FF2B5EF4-FFF2-40B4-BE49-F238E27FC236}">
                  <a16:creationId xmlns:a16="http://schemas.microsoft.com/office/drawing/2014/main" id="{0C197BC9-C510-0F1B-5B90-4ABFC7F48E47}"/>
                </a:ext>
              </a:extLst>
            </p:cNvPr>
            <p:cNvSpPr/>
            <p:nvPr/>
          </p:nvSpPr>
          <p:spPr>
            <a:xfrm>
              <a:off x="5660447" y="6071241"/>
              <a:ext cx="806414" cy="142242"/>
            </a:xfrm>
            <a:prstGeom prst="rect">
              <a:avLst/>
            </a:prstGeom>
            <a:solidFill>
              <a:srgbClr val="E59EDD"/>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cxnSp>
          <p:nvCxnSpPr>
            <p:cNvPr id="22" name="直線矢印コネクタ 21">
              <a:extLst>
                <a:ext uri="{FF2B5EF4-FFF2-40B4-BE49-F238E27FC236}">
                  <a16:creationId xmlns:a16="http://schemas.microsoft.com/office/drawing/2014/main" id="{EE14AEB0-52BD-DE2A-BA5F-E0A4971365B0}"/>
                </a:ext>
              </a:extLst>
            </p:cNvPr>
            <p:cNvCxnSpPr>
              <a:cxnSpLocks/>
            </p:cNvCxnSpPr>
            <p:nvPr/>
          </p:nvCxnSpPr>
          <p:spPr>
            <a:xfrm>
              <a:off x="5327076" y="5700370"/>
              <a:ext cx="3333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正方形/長方形 24">
              <a:extLst>
                <a:ext uri="{FF2B5EF4-FFF2-40B4-BE49-F238E27FC236}">
                  <a16:creationId xmlns:a16="http://schemas.microsoft.com/office/drawing/2014/main" id="{2ADA1F16-F2CE-8D49-7E5D-AA822AF9972F}"/>
                </a:ext>
              </a:extLst>
            </p:cNvPr>
            <p:cNvSpPr/>
            <p:nvPr/>
          </p:nvSpPr>
          <p:spPr>
            <a:xfrm>
              <a:off x="3647661" y="4701557"/>
              <a:ext cx="1802245" cy="326140"/>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ページテーブル</a:t>
              </a:r>
              <a:endParaRPr kumimoji="1" lang="ja-JP" altLang="en-US" dirty="0">
                <a:solidFill>
                  <a:schemeClr val="tx1"/>
                </a:solidFill>
              </a:endParaRPr>
            </a:p>
          </p:txBody>
        </p:sp>
      </p:grpSp>
    </p:spTree>
    <p:extLst>
      <p:ext uri="{BB962C8B-B14F-4D97-AF65-F5344CB8AC3E}">
        <p14:creationId xmlns:p14="http://schemas.microsoft.com/office/powerpoint/2010/main" val="4205338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E8994ED-9FE7-C1D6-1DF7-3062CF5A8F4E}"/>
              </a:ext>
            </a:extLst>
          </p:cNvPr>
          <p:cNvSpPr>
            <a:spLocks noGrp="1"/>
          </p:cNvSpPr>
          <p:nvPr>
            <p:ph type="title"/>
          </p:nvPr>
        </p:nvSpPr>
        <p:spPr/>
        <p:txBody>
          <a:bodyPr/>
          <a:lstStyle/>
          <a:p>
            <a:r>
              <a:rPr lang="en-US" altLang="ja-JP" dirty="0" err="1"/>
              <a:t>Keyspector</a:t>
            </a:r>
            <a:r>
              <a:rPr lang="ja-JP" altLang="en-US"/>
              <a:t>用の</a:t>
            </a:r>
            <a:r>
              <a:rPr lang="en-US" altLang="ja-JP" dirty="0"/>
              <a:t>IDS</a:t>
            </a:r>
            <a:r>
              <a:rPr lang="ja-JP" altLang="en-US"/>
              <a:t>の開発</a:t>
            </a:r>
            <a:endParaRPr kumimoji="1" lang="ja-JP" altLang="en-US"/>
          </a:p>
        </p:txBody>
      </p:sp>
      <p:sp>
        <p:nvSpPr>
          <p:cNvPr id="3" name="コンテンツ プレースホルダー 2">
            <a:extLst>
              <a:ext uri="{FF2B5EF4-FFF2-40B4-BE49-F238E27FC236}">
                <a16:creationId xmlns:a16="http://schemas.microsoft.com/office/drawing/2014/main" id="{9C975EC7-93D2-2BE0-3569-88B572350F5F}"/>
              </a:ext>
            </a:extLst>
          </p:cNvPr>
          <p:cNvSpPr>
            <a:spLocks noGrp="1"/>
          </p:cNvSpPr>
          <p:nvPr>
            <p:ph idx="1"/>
          </p:nvPr>
        </p:nvSpPr>
        <p:spPr/>
        <p:txBody>
          <a:bodyPr/>
          <a:lstStyle/>
          <a:p>
            <a:r>
              <a:rPr kumimoji="1" lang="en-US" altLang="ja-JP" dirty="0"/>
              <a:t>IDS</a:t>
            </a:r>
            <a:r>
              <a:rPr kumimoji="1" lang="ja-JP" altLang="en-US"/>
              <a:t>は</a:t>
            </a:r>
            <a:r>
              <a:rPr kumimoji="1" lang="en-US" altLang="ja-JP" dirty="0" err="1"/>
              <a:t>LLView</a:t>
            </a:r>
            <a:r>
              <a:rPr kumimoji="1" lang="en-US" altLang="ja-JP" dirty="0"/>
              <a:t> </a:t>
            </a:r>
            <a:r>
              <a:rPr kumimoji="1" lang="en-US" altLang="ja-JP" sz="2400" dirty="0"/>
              <a:t>[Ozaki+, APSys’19]</a:t>
            </a:r>
            <a:r>
              <a:rPr kumimoji="1" lang="en-US" altLang="ja-JP" dirty="0"/>
              <a:t> </a:t>
            </a:r>
            <a:r>
              <a:rPr kumimoji="1" lang="ja-JP" altLang="en-US"/>
              <a:t>を用いることで透過的にアドレス変換</a:t>
            </a:r>
            <a:endParaRPr lang="en-US" altLang="ja-JP" sz="2400" dirty="0"/>
          </a:p>
          <a:p>
            <a:pPr lvl="1"/>
            <a:r>
              <a:rPr lang="en-US" altLang="ja-JP" dirty="0"/>
              <a:t>OS</a:t>
            </a:r>
            <a:r>
              <a:rPr lang="ja-JP" altLang="en-US" dirty="0"/>
              <a:t>のソースコードを用いて</a:t>
            </a:r>
            <a:r>
              <a:rPr lang="en-US" altLang="ja-JP" dirty="0"/>
              <a:t>OS</a:t>
            </a:r>
            <a:r>
              <a:rPr lang="ja-JP" altLang="en-US" dirty="0"/>
              <a:t>データを</a:t>
            </a:r>
            <a:r>
              <a:rPr lang="ja-JP" altLang="en-US"/>
              <a:t>解析する</a:t>
            </a:r>
            <a:r>
              <a:rPr lang="en-US" altLang="ja-JP" dirty="0"/>
              <a:t>IDS</a:t>
            </a:r>
            <a:r>
              <a:rPr lang="ja-JP" altLang="en-US"/>
              <a:t>を作成</a:t>
            </a:r>
            <a:endParaRPr lang="en-US" altLang="ja-JP" dirty="0"/>
          </a:p>
          <a:p>
            <a:pPr lvl="1"/>
            <a:r>
              <a:rPr kumimoji="1" lang="en-US" altLang="ja-JP" dirty="0"/>
              <a:t>OS</a:t>
            </a:r>
            <a:r>
              <a:rPr lang="ja-JP" altLang="en-US" dirty="0"/>
              <a:t>データのアドレス変換を行うコードをコンパイル時に埋め込み</a:t>
            </a:r>
            <a:endParaRPr lang="en-US" altLang="ja-JP" dirty="0"/>
          </a:p>
          <a:p>
            <a:r>
              <a:rPr kumimoji="1" lang="en-US" altLang="ja-JP" dirty="0"/>
              <a:t>proc</a:t>
            </a:r>
            <a:r>
              <a:rPr kumimoji="1" lang="ja-JP" altLang="en-US" dirty="0"/>
              <a:t>ファイルシステムの情報を取得</a:t>
            </a:r>
            <a:r>
              <a:rPr kumimoji="1" lang="ja-JP" altLang="en-US"/>
              <a:t>する</a:t>
            </a:r>
            <a:r>
              <a:rPr kumimoji="1" lang="en-US" altLang="ja-JP" dirty="0"/>
              <a:t>IDS</a:t>
            </a:r>
            <a:r>
              <a:rPr lang="ja-JP" altLang="en-US"/>
              <a:t>を</a:t>
            </a:r>
            <a:r>
              <a:rPr kumimoji="1" lang="ja-JP" altLang="en-US"/>
              <a:t>開発した</a:t>
            </a:r>
            <a:endParaRPr kumimoji="1" lang="en-US" altLang="ja-JP" dirty="0"/>
          </a:p>
          <a:p>
            <a:pPr lvl="1"/>
            <a:r>
              <a:rPr kumimoji="1" lang="en-US" altLang="ja-JP" dirty="0"/>
              <a:t>Linux</a:t>
            </a:r>
            <a:r>
              <a:rPr kumimoji="1" lang="ja-JP" altLang="en-US"/>
              <a:t>カーネルの</a:t>
            </a:r>
            <a:r>
              <a:rPr kumimoji="1" lang="en-US" altLang="ja-JP" dirty="0"/>
              <a:t>proc</a:t>
            </a:r>
            <a:r>
              <a:rPr kumimoji="1" lang="ja-JP" altLang="en-US"/>
              <a:t>ファイルシステムのソースコード</a:t>
            </a:r>
            <a:r>
              <a:rPr kumimoji="1" lang="ja-JP" altLang="en-US" dirty="0"/>
              <a:t>を利用</a:t>
            </a:r>
            <a:endParaRPr kumimoji="1" lang="en-US" altLang="ja-JP" dirty="0"/>
          </a:p>
          <a:p>
            <a:pPr lvl="1"/>
            <a:r>
              <a:rPr lang="en-US" altLang="ja-JP" dirty="0"/>
              <a:t>RISC-V</a:t>
            </a:r>
            <a:r>
              <a:rPr lang="ja-JP" altLang="en-US" dirty="0"/>
              <a:t>で</a:t>
            </a:r>
            <a:r>
              <a:rPr lang="en-US" altLang="ja-JP" dirty="0" err="1"/>
              <a:t>LLView</a:t>
            </a:r>
            <a:r>
              <a:rPr lang="ja-JP" altLang="en-US" dirty="0"/>
              <a:t>が利用できるように対応</a:t>
            </a:r>
            <a:endParaRPr kumimoji="1" lang="ja-JP" altLang="en-US" dirty="0"/>
          </a:p>
        </p:txBody>
      </p:sp>
      <p:sp>
        <p:nvSpPr>
          <p:cNvPr id="4" name="スライド番号プレースホルダー 3">
            <a:extLst>
              <a:ext uri="{FF2B5EF4-FFF2-40B4-BE49-F238E27FC236}">
                <a16:creationId xmlns:a16="http://schemas.microsoft.com/office/drawing/2014/main" id="{1D1EA773-E8A3-4699-F803-6C2D83406E64}"/>
              </a:ext>
            </a:extLst>
          </p:cNvPr>
          <p:cNvSpPr>
            <a:spLocks noGrp="1"/>
          </p:cNvSpPr>
          <p:nvPr>
            <p:ph type="sldNum" sz="quarter" idx="12"/>
          </p:nvPr>
        </p:nvSpPr>
        <p:spPr/>
        <p:txBody>
          <a:bodyPr/>
          <a:lstStyle/>
          <a:p>
            <a:fld id="{F0EA15DB-5BBC-4252-B2FC-64AEF2568759}" type="slidenum">
              <a:rPr kumimoji="1" lang="ja-JP" altLang="en-US" smtClean="0"/>
              <a:t>17</a:t>
            </a:fld>
            <a:endParaRPr kumimoji="1" lang="ja-JP" altLang="en-US"/>
          </a:p>
        </p:txBody>
      </p:sp>
      <p:sp>
        <p:nvSpPr>
          <p:cNvPr id="5" name="正方形/長方形 4">
            <a:extLst>
              <a:ext uri="{FF2B5EF4-FFF2-40B4-BE49-F238E27FC236}">
                <a16:creationId xmlns:a16="http://schemas.microsoft.com/office/drawing/2014/main" id="{8F9A1F1E-045D-4760-F44D-145DBE676580}"/>
              </a:ext>
            </a:extLst>
          </p:cNvPr>
          <p:cNvSpPr/>
          <p:nvPr/>
        </p:nvSpPr>
        <p:spPr>
          <a:xfrm>
            <a:off x="739883" y="4442281"/>
            <a:ext cx="6196270" cy="1829922"/>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tLang="ja-JP" sz="2000" b="1" dirty="0" err="1">
                <a:solidFill>
                  <a:sysClr val="windowText" lastClr="000000"/>
                </a:solidFill>
                <a:latin typeface="Courier New" panose="02070309020205020404" pitchFamily="49" charset="0"/>
                <a:cs typeface="Courier New" panose="02070309020205020404" pitchFamily="49" charset="0"/>
              </a:rPr>
              <a:t>for_each_online_cpu</a:t>
            </a:r>
            <a:r>
              <a:rPr lang="en-US" altLang="ja-JP" sz="2000" b="1" dirty="0">
                <a:solidFill>
                  <a:sysClr val="windowText" lastClr="000000"/>
                </a:solidFill>
                <a:latin typeface="Courier New" panose="02070309020205020404" pitchFamily="49" charset="0"/>
                <a:cs typeface="Courier New" panose="02070309020205020404" pitchFamily="49" charset="0"/>
              </a:rPr>
              <a:t>(</a:t>
            </a:r>
            <a:r>
              <a:rPr lang="en-US" altLang="ja-JP" sz="2000" b="1" dirty="0" err="1">
                <a:solidFill>
                  <a:sysClr val="windowText" lastClr="000000"/>
                </a:solidFill>
                <a:latin typeface="Courier New" panose="02070309020205020404" pitchFamily="49" charset="0"/>
                <a:cs typeface="Courier New" panose="02070309020205020404" pitchFamily="49" charset="0"/>
              </a:rPr>
              <a:t>i</a:t>
            </a:r>
            <a:r>
              <a:rPr lang="en-US" altLang="ja-JP" sz="2000" b="1" dirty="0">
                <a:solidFill>
                  <a:sysClr val="windowText" lastClr="000000"/>
                </a:solidFill>
                <a:latin typeface="Courier New" panose="02070309020205020404" pitchFamily="49" charset="0"/>
                <a:cs typeface="Courier New" panose="02070309020205020404" pitchFamily="49" charset="0"/>
              </a:rPr>
              <a:t>) {</a:t>
            </a:r>
          </a:p>
          <a:p>
            <a:r>
              <a:rPr lang="en-US" altLang="ja-JP" sz="2000" b="1" dirty="0">
                <a:solidFill>
                  <a:sysClr val="windowText" lastClr="000000"/>
                </a:solidFill>
                <a:latin typeface="Courier New" panose="02070309020205020404" pitchFamily="49" charset="0"/>
                <a:cs typeface="Courier New" panose="02070309020205020404" pitchFamily="49" charset="0"/>
              </a:rPr>
              <a:t>    struct </a:t>
            </a:r>
            <a:r>
              <a:rPr lang="en-US" altLang="ja-JP" sz="2000" b="1" dirty="0" err="1">
                <a:solidFill>
                  <a:sysClr val="windowText" lastClr="000000"/>
                </a:solidFill>
                <a:latin typeface="Courier New" panose="02070309020205020404" pitchFamily="49" charset="0"/>
                <a:cs typeface="Courier New" panose="02070309020205020404" pitchFamily="49" charset="0"/>
              </a:rPr>
              <a:t>kernel_cpustat</a:t>
            </a:r>
            <a:r>
              <a:rPr lang="en-US" altLang="ja-JP" sz="2000" b="1" dirty="0">
                <a:solidFill>
                  <a:sysClr val="windowText" lastClr="000000"/>
                </a:solidFill>
                <a:latin typeface="Courier New" panose="02070309020205020404" pitchFamily="49" charset="0"/>
                <a:cs typeface="Courier New" panose="02070309020205020404" pitchFamily="49" charset="0"/>
              </a:rPr>
              <a:t> </a:t>
            </a:r>
            <a:r>
              <a:rPr lang="en-US" altLang="ja-JP" sz="2000" b="1" dirty="0" err="1">
                <a:solidFill>
                  <a:sysClr val="windowText" lastClr="000000"/>
                </a:solidFill>
                <a:latin typeface="Courier New" panose="02070309020205020404" pitchFamily="49" charset="0"/>
                <a:cs typeface="Courier New" panose="02070309020205020404" pitchFamily="49" charset="0"/>
              </a:rPr>
              <a:t>kcpustat</a:t>
            </a:r>
            <a:r>
              <a:rPr lang="en-US" altLang="ja-JP" sz="2000" b="1" dirty="0">
                <a:solidFill>
                  <a:sysClr val="windowText" lastClr="000000"/>
                </a:solidFill>
                <a:latin typeface="Courier New" panose="02070309020205020404" pitchFamily="49" charset="0"/>
                <a:cs typeface="Courier New" panose="02070309020205020404" pitchFamily="49" charset="0"/>
              </a:rPr>
              <a:t>;</a:t>
            </a:r>
          </a:p>
          <a:p>
            <a:r>
              <a:rPr lang="en-US" altLang="ja-JP" sz="2000" b="1" dirty="0">
                <a:solidFill>
                  <a:sysClr val="windowText" lastClr="000000"/>
                </a:solidFill>
                <a:latin typeface="Courier New" panose="02070309020205020404" pitchFamily="49" charset="0"/>
                <a:cs typeface="Courier New" panose="02070309020205020404" pitchFamily="49" charset="0"/>
              </a:rPr>
              <a:t>    </a:t>
            </a:r>
            <a:r>
              <a:rPr lang="en-US" altLang="ja-JP" sz="2000" b="1" dirty="0" err="1">
                <a:solidFill>
                  <a:sysClr val="windowText" lastClr="000000"/>
                </a:solidFill>
                <a:latin typeface="Courier New" panose="02070309020205020404" pitchFamily="49" charset="0"/>
                <a:cs typeface="Courier New" panose="02070309020205020404" pitchFamily="49" charset="0"/>
              </a:rPr>
              <a:t>kcpustat_cpu_fetch</a:t>
            </a:r>
            <a:r>
              <a:rPr lang="en-US" altLang="ja-JP" sz="2000" b="1" dirty="0">
                <a:solidFill>
                  <a:sysClr val="windowText" lastClr="000000"/>
                </a:solidFill>
                <a:latin typeface="Courier New" panose="02070309020205020404" pitchFamily="49" charset="0"/>
                <a:cs typeface="Courier New" panose="02070309020205020404" pitchFamily="49" charset="0"/>
              </a:rPr>
              <a:t>(&amp;</a:t>
            </a:r>
            <a:r>
              <a:rPr lang="en-US" altLang="ja-JP" sz="2000" b="1" dirty="0" err="1">
                <a:solidFill>
                  <a:sysClr val="windowText" lastClr="000000"/>
                </a:solidFill>
                <a:latin typeface="Courier New" panose="02070309020205020404" pitchFamily="49" charset="0"/>
                <a:cs typeface="Courier New" panose="02070309020205020404" pitchFamily="49" charset="0"/>
              </a:rPr>
              <a:t>kcpustat</a:t>
            </a:r>
            <a:r>
              <a:rPr lang="en-US" altLang="ja-JP" sz="2000" b="1" dirty="0">
                <a:solidFill>
                  <a:sysClr val="windowText" lastClr="000000"/>
                </a:solidFill>
                <a:latin typeface="Courier New" panose="02070309020205020404" pitchFamily="49" charset="0"/>
                <a:cs typeface="Courier New" panose="02070309020205020404" pitchFamily="49" charset="0"/>
              </a:rPr>
              <a:t>, </a:t>
            </a:r>
            <a:r>
              <a:rPr lang="en-US" altLang="ja-JP" sz="2000" b="1" dirty="0" err="1">
                <a:solidFill>
                  <a:sysClr val="windowText" lastClr="000000"/>
                </a:solidFill>
                <a:latin typeface="Courier New" panose="02070309020205020404" pitchFamily="49" charset="0"/>
                <a:cs typeface="Courier New" panose="02070309020205020404" pitchFamily="49" charset="0"/>
              </a:rPr>
              <a:t>i</a:t>
            </a:r>
            <a:r>
              <a:rPr lang="en-US" altLang="ja-JP" sz="2000" b="1" dirty="0">
                <a:solidFill>
                  <a:sysClr val="windowText" lastClr="000000"/>
                </a:solidFill>
                <a:latin typeface="Courier New" panose="02070309020205020404" pitchFamily="49" charset="0"/>
                <a:cs typeface="Courier New" panose="02070309020205020404" pitchFamily="49" charset="0"/>
              </a:rPr>
              <a:t>);</a:t>
            </a:r>
          </a:p>
          <a:p>
            <a:r>
              <a:rPr lang="en-US" altLang="ja-JP" sz="2000" b="1" dirty="0">
                <a:solidFill>
                  <a:sysClr val="windowText" lastClr="000000"/>
                </a:solidFill>
                <a:latin typeface="Courier New" panose="02070309020205020404" pitchFamily="49" charset="0"/>
                <a:cs typeface="Courier New" panose="02070309020205020404" pitchFamily="49" charset="0"/>
              </a:rPr>
              <a:t>    idle = </a:t>
            </a:r>
            <a:r>
              <a:rPr lang="en-US" altLang="ja-JP" sz="2000" b="1" dirty="0" err="1">
                <a:solidFill>
                  <a:sysClr val="windowText" lastClr="000000"/>
                </a:solidFill>
                <a:latin typeface="Courier New" panose="02070309020205020404" pitchFamily="49" charset="0"/>
                <a:cs typeface="Courier New" panose="02070309020205020404" pitchFamily="49" charset="0"/>
              </a:rPr>
              <a:t>get_idle_time</a:t>
            </a:r>
            <a:r>
              <a:rPr lang="en-US" altLang="ja-JP" sz="2000" b="1" dirty="0">
                <a:solidFill>
                  <a:sysClr val="windowText" lastClr="000000"/>
                </a:solidFill>
                <a:latin typeface="Courier New" panose="02070309020205020404" pitchFamily="49" charset="0"/>
                <a:cs typeface="Courier New" panose="02070309020205020404" pitchFamily="49" charset="0"/>
              </a:rPr>
              <a:t>(&amp;</a:t>
            </a:r>
            <a:r>
              <a:rPr lang="en-US" altLang="ja-JP" sz="2000" b="1" dirty="0" err="1">
                <a:solidFill>
                  <a:sysClr val="windowText" lastClr="000000"/>
                </a:solidFill>
                <a:latin typeface="Courier New" panose="02070309020205020404" pitchFamily="49" charset="0"/>
                <a:cs typeface="Courier New" panose="02070309020205020404" pitchFamily="49" charset="0"/>
              </a:rPr>
              <a:t>kcpustat</a:t>
            </a:r>
            <a:r>
              <a:rPr lang="en-US" altLang="ja-JP" sz="2000" b="1" dirty="0">
                <a:solidFill>
                  <a:sysClr val="windowText" lastClr="000000"/>
                </a:solidFill>
                <a:latin typeface="Courier New" panose="02070309020205020404" pitchFamily="49" charset="0"/>
                <a:cs typeface="Courier New" panose="02070309020205020404" pitchFamily="49" charset="0"/>
              </a:rPr>
              <a:t>, </a:t>
            </a:r>
            <a:r>
              <a:rPr lang="en-US" altLang="ja-JP" sz="2000" b="1" dirty="0" err="1">
                <a:solidFill>
                  <a:sysClr val="windowText" lastClr="000000"/>
                </a:solidFill>
                <a:latin typeface="Courier New" panose="02070309020205020404" pitchFamily="49" charset="0"/>
                <a:cs typeface="Courier New" panose="02070309020205020404" pitchFamily="49" charset="0"/>
              </a:rPr>
              <a:t>i</a:t>
            </a:r>
            <a:r>
              <a:rPr lang="en-US" altLang="ja-JP" sz="2000" b="1" dirty="0">
                <a:solidFill>
                  <a:sysClr val="windowText" lastClr="000000"/>
                </a:solidFill>
                <a:latin typeface="Courier New" panose="02070309020205020404" pitchFamily="49" charset="0"/>
                <a:cs typeface="Courier New" panose="02070309020205020404" pitchFamily="49" charset="0"/>
              </a:rPr>
              <a:t>);</a:t>
            </a:r>
          </a:p>
          <a:p>
            <a:r>
              <a:rPr lang="en-US" altLang="ja-JP" sz="2000" b="1" dirty="0">
                <a:solidFill>
                  <a:sysClr val="windowText" lastClr="000000"/>
                </a:solidFill>
                <a:latin typeface="Courier New" panose="02070309020205020404" pitchFamily="49" charset="0"/>
                <a:cs typeface="Courier New" panose="02070309020205020404" pitchFamily="49" charset="0"/>
              </a:rPr>
              <a:t>    :</a:t>
            </a:r>
          </a:p>
          <a:p>
            <a:r>
              <a:rPr lang="en-US" altLang="ja-JP" sz="2000" b="1" dirty="0">
                <a:solidFill>
                  <a:sysClr val="windowText" lastClr="000000"/>
                </a:solidFill>
                <a:latin typeface="Courier New" panose="02070309020205020404" pitchFamily="49" charset="0"/>
                <a:cs typeface="Courier New" panose="02070309020205020404" pitchFamily="49" charset="0"/>
              </a:rPr>
              <a:t>}</a:t>
            </a:r>
            <a:endParaRPr kumimoji="1" lang="ja-JP" altLang="en-US" sz="2000" b="1" dirty="0">
              <a:solidFill>
                <a:sysClr val="windowText" lastClr="000000"/>
              </a:solidFill>
              <a:latin typeface="Courier New" panose="02070309020205020404" pitchFamily="49" charset="0"/>
              <a:cs typeface="Courier New" panose="02070309020205020404" pitchFamily="49" charset="0"/>
            </a:endParaRPr>
          </a:p>
        </p:txBody>
      </p:sp>
      <p:sp>
        <p:nvSpPr>
          <p:cNvPr id="6" name="右矢印 6">
            <a:extLst>
              <a:ext uri="{FF2B5EF4-FFF2-40B4-BE49-F238E27FC236}">
                <a16:creationId xmlns:a16="http://schemas.microsoft.com/office/drawing/2014/main" id="{C8E33BBC-67C0-C9B2-3100-F8B5C6C9B034}"/>
              </a:ext>
            </a:extLst>
          </p:cNvPr>
          <p:cNvSpPr/>
          <p:nvPr/>
        </p:nvSpPr>
        <p:spPr>
          <a:xfrm>
            <a:off x="7142359" y="4979887"/>
            <a:ext cx="524534" cy="754710"/>
          </a:xfrm>
          <a:prstGeom prst="rightArrow">
            <a:avLst>
              <a:gd name="adj1" fmla="val 50000"/>
              <a:gd name="adj2" fmla="val 63410"/>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p>
        </p:txBody>
      </p:sp>
      <p:sp>
        <p:nvSpPr>
          <p:cNvPr id="7" name="右矢印 6">
            <a:extLst>
              <a:ext uri="{FF2B5EF4-FFF2-40B4-BE49-F238E27FC236}">
                <a16:creationId xmlns:a16="http://schemas.microsoft.com/office/drawing/2014/main" id="{EBBE3E73-FB93-B475-1CB0-819E0C677225}"/>
              </a:ext>
            </a:extLst>
          </p:cNvPr>
          <p:cNvSpPr/>
          <p:nvPr/>
        </p:nvSpPr>
        <p:spPr>
          <a:xfrm>
            <a:off x="9402992" y="4979886"/>
            <a:ext cx="524534" cy="754710"/>
          </a:xfrm>
          <a:prstGeom prst="rightArrow">
            <a:avLst>
              <a:gd name="adj1" fmla="val 50000"/>
              <a:gd name="adj2" fmla="val 63410"/>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p>
        </p:txBody>
      </p:sp>
      <p:sp>
        <p:nvSpPr>
          <p:cNvPr id="8" name="正方形/長方形 7">
            <a:extLst>
              <a:ext uri="{FF2B5EF4-FFF2-40B4-BE49-F238E27FC236}">
                <a16:creationId xmlns:a16="http://schemas.microsoft.com/office/drawing/2014/main" id="{472D4B5E-64CF-8B06-C38B-0FA2301D4789}"/>
              </a:ext>
            </a:extLst>
          </p:cNvPr>
          <p:cNvSpPr/>
          <p:nvPr/>
        </p:nvSpPr>
        <p:spPr>
          <a:xfrm>
            <a:off x="10126483" y="4979887"/>
            <a:ext cx="1325634" cy="754709"/>
          </a:xfrm>
          <a:prstGeom prst="rect">
            <a:avLst/>
          </a:prstGeom>
          <a:solidFill>
            <a:schemeClr val="accent2">
              <a:lumMod val="40000"/>
              <a:lumOff val="60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2400" dirty="0">
                <a:solidFill>
                  <a:schemeClr val="tx1"/>
                </a:solidFill>
              </a:rPr>
              <a:t>IDS</a:t>
            </a:r>
            <a:endParaRPr kumimoji="1" lang="ja-JP" altLang="en-US" sz="2400">
              <a:solidFill>
                <a:schemeClr val="tx1"/>
              </a:solidFill>
            </a:endParaRPr>
          </a:p>
        </p:txBody>
      </p:sp>
      <p:sp>
        <p:nvSpPr>
          <p:cNvPr id="9" name="角丸四角形 8">
            <a:extLst>
              <a:ext uri="{FF2B5EF4-FFF2-40B4-BE49-F238E27FC236}">
                <a16:creationId xmlns:a16="http://schemas.microsoft.com/office/drawing/2014/main" id="{A2460E75-3939-1453-5BF9-4B92F1A90489}"/>
              </a:ext>
            </a:extLst>
          </p:cNvPr>
          <p:cNvSpPr/>
          <p:nvPr/>
        </p:nvSpPr>
        <p:spPr>
          <a:xfrm>
            <a:off x="7862582" y="4979887"/>
            <a:ext cx="1337365" cy="754710"/>
          </a:xfrm>
          <a:prstGeom prst="roundRect">
            <a:avLst/>
          </a:pr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2400" dirty="0" err="1">
                <a:solidFill>
                  <a:schemeClr val="tx1"/>
                </a:solidFill>
              </a:rPr>
              <a:t>LLView</a:t>
            </a:r>
            <a:endParaRPr kumimoji="1" lang="ja-JP" altLang="en-US" sz="2400">
              <a:solidFill>
                <a:schemeClr val="tx1"/>
              </a:solidFill>
            </a:endParaRPr>
          </a:p>
        </p:txBody>
      </p:sp>
    </p:spTree>
    <p:extLst>
      <p:ext uri="{BB962C8B-B14F-4D97-AF65-F5344CB8AC3E}">
        <p14:creationId xmlns:p14="http://schemas.microsoft.com/office/powerpoint/2010/main" val="14996653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39A1C67-DB57-8539-396D-A093CC153077}"/>
              </a:ext>
            </a:extLst>
          </p:cNvPr>
          <p:cNvSpPr>
            <a:spLocks noGrp="1"/>
          </p:cNvSpPr>
          <p:nvPr>
            <p:ph type="title"/>
          </p:nvPr>
        </p:nvSpPr>
        <p:spPr/>
        <p:txBody>
          <a:bodyPr/>
          <a:lstStyle/>
          <a:p>
            <a:r>
              <a:rPr kumimoji="1" lang="ja-JP" altLang="en-US"/>
              <a:t>実験</a:t>
            </a:r>
          </a:p>
        </p:txBody>
      </p:sp>
      <p:sp>
        <p:nvSpPr>
          <p:cNvPr id="3" name="コンテンツ プレースホルダー 2">
            <a:extLst>
              <a:ext uri="{FF2B5EF4-FFF2-40B4-BE49-F238E27FC236}">
                <a16:creationId xmlns:a16="http://schemas.microsoft.com/office/drawing/2014/main" id="{82868C7A-29D4-6A36-F815-3C5703DA8051}"/>
              </a:ext>
            </a:extLst>
          </p:cNvPr>
          <p:cNvSpPr>
            <a:spLocks noGrp="1"/>
          </p:cNvSpPr>
          <p:nvPr>
            <p:ph idx="1"/>
          </p:nvPr>
        </p:nvSpPr>
        <p:spPr/>
        <p:txBody>
          <a:bodyPr/>
          <a:lstStyle/>
          <a:p>
            <a:r>
              <a:rPr kumimoji="1" lang="en-US" altLang="ja-JP" dirty="0" err="1"/>
              <a:t>Keyspector</a:t>
            </a:r>
            <a:r>
              <a:rPr kumimoji="1" lang="ja-JP" altLang="en-US"/>
              <a:t>の有効性を確かめる実験を行った</a:t>
            </a:r>
            <a:endParaRPr kumimoji="1" lang="en-US" altLang="ja-JP" dirty="0"/>
          </a:p>
          <a:p>
            <a:pPr lvl="1"/>
            <a:r>
              <a:rPr lang="en-US" altLang="ja-JP" dirty="0"/>
              <a:t>Linux</a:t>
            </a:r>
            <a:r>
              <a:rPr lang="ja-JP" altLang="en-US"/>
              <a:t>の</a:t>
            </a:r>
            <a:r>
              <a:rPr lang="en-US" altLang="ja-JP" dirty="0"/>
              <a:t>proc</a:t>
            </a:r>
            <a:r>
              <a:rPr lang="ja-JP" altLang="en-US"/>
              <a:t>ファイルシステムの情報を取得する</a:t>
            </a:r>
            <a:r>
              <a:rPr lang="en-US" altLang="ja-JP" dirty="0"/>
              <a:t>IDS</a:t>
            </a:r>
            <a:r>
              <a:rPr lang="ja-JP" altLang="en-US"/>
              <a:t>をエンクレイヴ内で実行</a:t>
            </a:r>
            <a:endParaRPr lang="en-US" altLang="ja-JP" dirty="0"/>
          </a:p>
          <a:p>
            <a:pPr lvl="1"/>
            <a:r>
              <a:rPr lang="en-US" altLang="ja-JP" dirty="0"/>
              <a:t>QEMU</a:t>
            </a:r>
            <a:r>
              <a:rPr lang="ja-JP" altLang="en-US"/>
              <a:t>を用いて</a:t>
            </a:r>
            <a:r>
              <a:rPr lang="en-US" altLang="ja-JP" dirty="0"/>
              <a:t>RISC-V</a:t>
            </a:r>
            <a:r>
              <a:rPr lang="ja-JP" altLang="en-US"/>
              <a:t>プロセッサをエミュレーション</a:t>
            </a:r>
            <a:endParaRPr lang="en-US" altLang="ja-JP" dirty="0"/>
          </a:p>
          <a:p>
            <a:r>
              <a:rPr kumimoji="1" lang="ja-JP" altLang="en-US"/>
              <a:t>比較対象</a:t>
            </a:r>
            <a:endParaRPr kumimoji="1" lang="en-US" altLang="ja-JP" dirty="0"/>
          </a:p>
          <a:p>
            <a:pPr lvl="1"/>
            <a:r>
              <a:rPr kumimoji="1" lang="ja-JP" altLang="en-US"/>
              <a:t>監視対象システム内で</a:t>
            </a:r>
            <a:r>
              <a:rPr kumimoji="1" lang="en-US" altLang="ja-JP" dirty="0"/>
              <a:t>proc</a:t>
            </a:r>
            <a:r>
              <a:rPr kumimoji="1" lang="ja-JP" altLang="en-US"/>
              <a:t>ファイルシステムの情報を読み出す従来手法</a:t>
            </a:r>
          </a:p>
        </p:txBody>
      </p:sp>
      <p:sp>
        <p:nvSpPr>
          <p:cNvPr id="4" name="スライド番号プレースホルダー 3">
            <a:extLst>
              <a:ext uri="{FF2B5EF4-FFF2-40B4-BE49-F238E27FC236}">
                <a16:creationId xmlns:a16="http://schemas.microsoft.com/office/drawing/2014/main" id="{CD84C0F5-F109-E193-B5A5-66C8C430584A}"/>
              </a:ext>
            </a:extLst>
          </p:cNvPr>
          <p:cNvSpPr>
            <a:spLocks noGrp="1"/>
          </p:cNvSpPr>
          <p:nvPr>
            <p:ph type="sldNum" sz="quarter" idx="12"/>
          </p:nvPr>
        </p:nvSpPr>
        <p:spPr/>
        <p:txBody>
          <a:bodyPr/>
          <a:lstStyle/>
          <a:p>
            <a:fld id="{F0EA15DB-5BBC-4252-B2FC-64AEF2568759}" type="slidenum">
              <a:rPr kumimoji="1" lang="ja-JP" altLang="en-US" smtClean="0"/>
              <a:t>18</a:t>
            </a:fld>
            <a:endParaRPr kumimoji="1" lang="ja-JP" altLang="en-US"/>
          </a:p>
        </p:txBody>
      </p:sp>
      <p:graphicFrame>
        <p:nvGraphicFramePr>
          <p:cNvPr id="5" name="表 4">
            <a:extLst>
              <a:ext uri="{FF2B5EF4-FFF2-40B4-BE49-F238E27FC236}">
                <a16:creationId xmlns:a16="http://schemas.microsoft.com/office/drawing/2014/main" id="{77032518-20A0-9A73-155F-0F07E136D6AE}"/>
              </a:ext>
            </a:extLst>
          </p:cNvPr>
          <p:cNvGraphicFramePr>
            <a:graphicFrameLocks noGrp="1"/>
          </p:cNvGraphicFramePr>
          <p:nvPr>
            <p:extLst>
              <p:ext uri="{D42A27DB-BD31-4B8C-83A1-F6EECF244321}">
                <p14:modId xmlns:p14="http://schemas.microsoft.com/office/powerpoint/2010/main" val="2401474599"/>
              </p:ext>
            </p:extLst>
          </p:nvPr>
        </p:nvGraphicFramePr>
        <p:xfrm>
          <a:off x="6240510" y="4149733"/>
          <a:ext cx="4678326" cy="1559556"/>
        </p:xfrm>
        <a:graphic>
          <a:graphicData uri="http://schemas.openxmlformats.org/drawingml/2006/table">
            <a:tbl>
              <a:tblPr firstRow="1" bandRow="1">
                <a:tableStyleId>{93296810-A885-4BE3-A3E7-6D5BEEA58F35}</a:tableStyleId>
              </a:tblPr>
              <a:tblGrid>
                <a:gridCol w="2339163">
                  <a:extLst>
                    <a:ext uri="{9D8B030D-6E8A-4147-A177-3AD203B41FA5}">
                      <a16:colId xmlns:a16="http://schemas.microsoft.com/office/drawing/2014/main" val="3557820689"/>
                    </a:ext>
                  </a:extLst>
                </a:gridCol>
                <a:gridCol w="2339163">
                  <a:extLst>
                    <a:ext uri="{9D8B030D-6E8A-4147-A177-3AD203B41FA5}">
                      <a16:colId xmlns:a16="http://schemas.microsoft.com/office/drawing/2014/main" val="4073202320"/>
                    </a:ext>
                  </a:extLst>
                </a:gridCol>
              </a:tblGrid>
              <a:tr h="389889">
                <a:tc gridSpan="2">
                  <a:txBody>
                    <a:bodyPr/>
                    <a:lstStyle/>
                    <a:p>
                      <a:pPr algn="ctr"/>
                      <a:r>
                        <a:rPr kumimoji="1" lang="ja-JP" altLang="en-US" sz="1800"/>
                        <a:t>エミュレーション環境</a:t>
                      </a:r>
                    </a:p>
                  </a:txBody>
                  <a:tcPr/>
                </a:tc>
                <a:tc hMerge="1">
                  <a:txBody>
                    <a:bodyPr/>
                    <a:lstStyle/>
                    <a:p>
                      <a:pPr algn="ctr"/>
                      <a:endParaRPr kumimoji="1" lang="ja-JP" altLang="en-US"/>
                    </a:p>
                  </a:txBody>
                  <a:tcPr/>
                </a:tc>
                <a:extLst>
                  <a:ext uri="{0D108BD9-81ED-4DB2-BD59-A6C34878D82A}">
                    <a16:rowId xmlns:a16="http://schemas.microsoft.com/office/drawing/2014/main" val="1798695027"/>
                  </a:ext>
                </a:extLst>
              </a:tr>
              <a:tr h="389889">
                <a:tc>
                  <a:txBody>
                    <a:bodyPr/>
                    <a:lstStyle/>
                    <a:p>
                      <a:pPr algn="ctr"/>
                      <a:r>
                        <a:rPr kumimoji="1" lang="ja-JP" altLang="en-US" sz="1800"/>
                        <a:t>仮想</a:t>
                      </a:r>
                      <a:r>
                        <a:rPr kumimoji="1" lang="en-US" altLang="ja-JP" sz="1800" dirty="0"/>
                        <a:t>CPU</a:t>
                      </a:r>
                      <a:r>
                        <a:rPr kumimoji="1" lang="ja-JP" altLang="en-US" sz="1800"/>
                        <a:t>数</a:t>
                      </a:r>
                    </a:p>
                  </a:txBody>
                  <a:tcPr/>
                </a:tc>
                <a:tc>
                  <a:txBody>
                    <a:bodyPr/>
                    <a:lstStyle/>
                    <a:p>
                      <a:pPr algn="ctr"/>
                      <a:r>
                        <a:rPr kumimoji="1" lang="en-US" altLang="ja-JP" sz="1800" dirty="0"/>
                        <a:t>4</a:t>
                      </a:r>
                      <a:endParaRPr kumimoji="1" lang="ja-JP" altLang="en-US" sz="1800"/>
                    </a:p>
                  </a:txBody>
                  <a:tcPr/>
                </a:tc>
                <a:extLst>
                  <a:ext uri="{0D108BD9-81ED-4DB2-BD59-A6C34878D82A}">
                    <a16:rowId xmlns:a16="http://schemas.microsoft.com/office/drawing/2014/main" val="2254933810"/>
                  </a:ext>
                </a:extLst>
              </a:tr>
              <a:tr h="389889">
                <a:tc>
                  <a:txBody>
                    <a:bodyPr/>
                    <a:lstStyle/>
                    <a:p>
                      <a:pPr algn="ctr"/>
                      <a:r>
                        <a:rPr kumimoji="1" lang="ja-JP" altLang="en-US" sz="1800"/>
                        <a:t>メモリ</a:t>
                      </a:r>
                    </a:p>
                  </a:txBody>
                  <a:tcPr/>
                </a:tc>
                <a:tc>
                  <a:txBody>
                    <a:bodyPr/>
                    <a:lstStyle/>
                    <a:p>
                      <a:pPr algn="ctr"/>
                      <a:r>
                        <a:rPr kumimoji="1" lang="en-US" altLang="ja-JP" sz="1800" dirty="0"/>
                        <a:t>2GB</a:t>
                      </a:r>
                      <a:endParaRPr kumimoji="1" lang="ja-JP" altLang="en-US" sz="1800"/>
                    </a:p>
                  </a:txBody>
                  <a:tcPr/>
                </a:tc>
                <a:extLst>
                  <a:ext uri="{0D108BD9-81ED-4DB2-BD59-A6C34878D82A}">
                    <a16:rowId xmlns:a16="http://schemas.microsoft.com/office/drawing/2014/main" val="2665206654"/>
                  </a:ext>
                </a:extLst>
              </a:tr>
              <a:tr h="389889">
                <a:tc>
                  <a:txBody>
                    <a:bodyPr/>
                    <a:lstStyle/>
                    <a:p>
                      <a:pPr algn="ctr"/>
                      <a:r>
                        <a:rPr kumimoji="1" lang="en-US" altLang="ja-JP" sz="1800" dirty="0"/>
                        <a:t>OS</a:t>
                      </a:r>
                      <a:endParaRPr kumimoji="1" lang="ja-JP" altLang="en-US" sz="1800"/>
                    </a:p>
                  </a:txBody>
                  <a:tcPr/>
                </a:tc>
                <a:tc>
                  <a:txBody>
                    <a:bodyPr/>
                    <a:lstStyle/>
                    <a:p>
                      <a:pPr algn="ctr"/>
                      <a:r>
                        <a:rPr kumimoji="1" lang="en-US" altLang="ja-JP" sz="1800" dirty="0"/>
                        <a:t>Linux 6.1.32</a:t>
                      </a:r>
                      <a:endParaRPr kumimoji="1" lang="ja-JP" altLang="en-US" sz="1800"/>
                    </a:p>
                  </a:txBody>
                  <a:tcPr/>
                </a:tc>
                <a:extLst>
                  <a:ext uri="{0D108BD9-81ED-4DB2-BD59-A6C34878D82A}">
                    <a16:rowId xmlns:a16="http://schemas.microsoft.com/office/drawing/2014/main" val="774640484"/>
                  </a:ext>
                </a:extLst>
              </a:tr>
            </a:tbl>
          </a:graphicData>
        </a:graphic>
      </p:graphicFrame>
      <p:graphicFrame>
        <p:nvGraphicFramePr>
          <p:cNvPr id="6" name="表 5">
            <a:extLst>
              <a:ext uri="{FF2B5EF4-FFF2-40B4-BE49-F238E27FC236}">
                <a16:creationId xmlns:a16="http://schemas.microsoft.com/office/drawing/2014/main" id="{65E654E8-F8AC-FBD8-3348-372F82D0FECA}"/>
              </a:ext>
            </a:extLst>
          </p:cNvPr>
          <p:cNvGraphicFramePr>
            <a:graphicFrameLocks noGrp="1"/>
          </p:cNvGraphicFramePr>
          <p:nvPr>
            <p:extLst>
              <p:ext uri="{D42A27DB-BD31-4B8C-83A1-F6EECF244321}">
                <p14:modId xmlns:p14="http://schemas.microsoft.com/office/powerpoint/2010/main" val="3578699574"/>
              </p:ext>
            </p:extLst>
          </p:nvPr>
        </p:nvGraphicFramePr>
        <p:xfrm>
          <a:off x="1292830" y="4144417"/>
          <a:ext cx="4678326" cy="1952960"/>
        </p:xfrm>
        <a:graphic>
          <a:graphicData uri="http://schemas.openxmlformats.org/drawingml/2006/table">
            <a:tbl>
              <a:tblPr firstRow="1" bandRow="1">
                <a:tableStyleId>{93296810-A885-4BE3-A3E7-6D5BEEA58F35}</a:tableStyleId>
              </a:tblPr>
              <a:tblGrid>
                <a:gridCol w="2339163">
                  <a:extLst>
                    <a:ext uri="{9D8B030D-6E8A-4147-A177-3AD203B41FA5}">
                      <a16:colId xmlns:a16="http://schemas.microsoft.com/office/drawing/2014/main" val="3557820689"/>
                    </a:ext>
                  </a:extLst>
                </a:gridCol>
                <a:gridCol w="2339163">
                  <a:extLst>
                    <a:ext uri="{9D8B030D-6E8A-4147-A177-3AD203B41FA5}">
                      <a16:colId xmlns:a16="http://schemas.microsoft.com/office/drawing/2014/main" val="4073202320"/>
                    </a:ext>
                  </a:extLst>
                </a:gridCol>
              </a:tblGrid>
              <a:tr h="390592">
                <a:tc gridSpan="2">
                  <a:txBody>
                    <a:bodyPr/>
                    <a:lstStyle/>
                    <a:p>
                      <a:pPr algn="ctr"/>
                      <a:r>
                        <a:rPr kumimoji="1" lang="ja-JP" altLang="en-US" sz="1800" dirty="0"/>
                        <a:t>実験環境</a:t>
                      </a:r>
                    </a:p>
                  </a:txBody>
                  <a:tcPr/>
                </a:tc>
                <a:tc hMerge="1">
                  <a:txBody>
                    <a:bodyPr/>
                    <a:lstStyle/>
                    <a:p>
                      <a:pPr algn="ctr"/>
                      <a:endParaRPr kumimoji="1" lang="ja-JP" altLang="en-US"/>
                    </a:p>
                  </a:txBody>
                  <a:tcPr/>
                </a:tc>
                <a:extLst>
                  <a:ext uri="{0D108BD9-81ED-4DB2-BD59-A6C34878D82A}">
                    <a16:rowId xmlns:a16="http://schemas.microsoft.com/office/drawing/2014/main" val="1798695027"/>
                  </a:ext>
                </a:extLst>
              </a:tr>
              <a:tr h="390592">
                <a:tc>
                  <a:txBody>
                    <a:bodyPr/>
                    <a:lstStyle/>
                    <a:p>
                      <a:pPr algn="ctr"/>
                      <a:r>
                        <a:rPr kumimoji="1" lang="en-US" altLang="ja-JP" sz="1800" dirty="0"/>
                        <a:t>CPU</a:t>
                      </a:r>
                      <a:endParaRPr kumimoji="1" lang="ja-JP" altLang="en-US" sz="1800"/>
                    </a:p>
                  </a:txBody>
                  <a:tcPr/>
                </a:tc>
                <a:tc>
                  <a:txBody>
                    <a:bodyPr/>
                    <a:lstStyle/>
                    <a:p>
                      <a:pPr algn="ctr"/>
                      <a:r>
                        <a:rPr kumimoji="1" lang="en-US" altLang="ja-JP" sz="1800" dirty="0"/>
                        <a:t>Core i7-14700</a:t>
                      </a:r>
                      <a:endParaRPr kumimoji="1" lang="ja-JP" altLang="en-US" sz="1800"/>
                    </a:p>
                  </a:txBody>
                  <a:tcPr/>
                </a:tc>
                <a:extLst>
                  <a:ext uri="{0D108BD9-81ED-4DB2-BD59-A6C34878D82A}">
                    <a16:rowId xmlns:a16="http://schemas.microsoft.com/office/drawing/2014/main" val="2254933810"/>
                  </a:ext>
                </a:extLst>
              </a:tr>
              <a:tr h="390592">
                <a:tc>
                  <a:txBody>
                    <a:bodyPr/>
                    <a:lstStyle/>
                    <a:p>
                      <a:pPr algn="ctr"/>
                      <a:r>
                        <a:rPr kumimoji="1" lang="ja-JP" altLang="en-US" sz="1800"/>
                        <a:t>メモリ</a:t>
                      </a:r>
                    </a:p>
                  </a:txBody>
                  <a:tcPr/>
                </a:tc>
                <a:tc>
                  <a:txBody>
                    <a:bodyPr/>
                    <a:lstStyle/>
                    <a:p>
                      <a:pPr algn="ctr"/>
                      <a:r>
                        <a:rPr kumimoji="1" lang="en-US" altLang="ja-JP" sz="1800" dirty="0"/>
                        <a:t>64GB</a:t>
                      </a:r>
                      <a:endParaRPr kumimoji="1" lang="ja-JP" altLang="en-US" sz="1800"/>
                    </a:p>
                  </a:txBody>
                  <a:tcPr/>
                </a:tc>
                <a:extLst>
                  <a:ext uri="{0D108BD9-81ED-4DB2-BD59-A6C34878D82A}">
                    <a16:rowId xmlns:a16="http://schemas.microsoft.com/office/drawing/2014/main" val="2665206654"/>
                  </a:ext>
                </a:extLst>
              </a:tr>
              <a:tr h="390592">
                <a:tc>
                  <a:txBody>
                    <a:bodyPr/>
                    <a:lstStyle/>
                    <a:p>
                      <a:pPr algn="ctr"/>
                      <a:r>
                        <a:rPr kumimoji="1" lang="en-US" altLang="ja-JP" sz="1800" dirty="0"/>
                        <a:t>OS</a:t>
                      </a:r>
                      <a:endParaRPr kumimoji="1" lang="ja-JP" altLang="en-US" sz="1800"/>
                    </a:p>
                  </a:txBody>
                  <a:tcPr/>
                </a:tc>
                <a:tc>
                  <a:txBody>
                    <a:bodyPr/>
                    <a:lstStyle/>
                    <a:p>
                      <a:pPr algn="ctr"/>
                      <a:r>
                        <a:rPr kumimoji="1" lang="en-US" altLang="ja-JP" sz="1800" dirty="0"/>
                        <a:t>Linux 6.8.0</a:t>
                      </a:r>
                      <a:endParaRPr kumimoji="1" lang="ja-JP" altLang="en-US" sz="1800"/>
                    </a:p>
                  </a:txBody>
                  <a:tcPr/>
                </a:tc>
                <a:extLst>
                  <a:ext uri="{0D108BD9-81ED-4DB2-BD59-A6C34878D82A}">
                    <a16:rowId xmlns:a16="http://schemas.microsoft.com/office/drawing/2014/main" val="774640484"/>
                  </a:ext>
                </a:extLst>
              </a:tr>
              <a:tr h="390592">
                <a:tc>
                  <a:txBody>
                    <a:bodyPr/>
                    <a:lstStyle/>
                    <a:p>
                      <a:pPr algn="ctr"/>
                      <a:r>
                        <a:rPr kumimoji="1" lang="ja-JP" altLang="en-US" sz="1800"/>
                        <a:t>仮想化ソフトウェア</a:t>
                      </a:r>
                    </a:p>
                  </a:txBody>
                  <a:tcPr/>
                </a:tc>
                <a:tc>
                  <a:txBody>
                    <a:bodyPr/>
                    <a:lstStyle/>
                    <a:p>
                      <a:pPr algn="ctr"/>
                      <a:r>
                        <a:rPr kumimoji="1" lang="en-US" altLang="ja-JP" sz="1800" dirty="0"/>
                        <a:t>QEMU 6.2.0</a:t>
                      </a:r>
                      <a:endParaRPr kumimoji="1" lang="ja-JP" altLang="en-US" sz="1800" dirty="0"/>
                    </a:p>
                  </a:txBody>
                  <a:tcPr/>
                </a:tc>
                <a:extLst>
                  <a:ext uri="{0D108BD9-81ED-4DB2-BD59-A6C34878D82A}">
                    <a16:rowId xmlns:a16="http://schemas.microsoft.com/office/drawing/2014/main" val="2475505202"/>
                  </a:ext>
                </a:extLst>
              </a:tr>
            </a:tbl>
          </a:graphicData>
        </a:graphic>
      </p:graphicFrame>
    </p:spTree>
    <p:extLst>
      <p:ext uri="{BB962C8B-B14F-4D97-AF65-F5344CB8AC3E}">
        <p14:creationId xmlns:p14="http://schemas.microsoft.com/office/powerpoint/2010/main" val="3722113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6070ADD-34D0-4F14-F57E-09A556A8EF19}"/>
              </a:ext>
            </a:extLst>
          </p:cNvPr>
          <p:cNvSpPr>
            <a:spLocks noGrp="1"/>
          </p:cNvSpPr>
          <p:nvPr>
            <p:ph type="title"/>
          </p:nvPr>
        </p:nvSpPr>
        <p:spPr/>
        <p:txBody>
          <a:bodyPr/>
          <a:lstStyle/>
          <a:p>
            <a:r>
              <a:rPr kumimoji="1" lang="ja-JP" altLang="en-US"/>
              <a:t>実験</a:t>
            </a:r>
            <a:r>
              <a:rPr kumimoji="1" lang="en-US" altLang="ja-JP" dirty="0"/>
              <a:t>1</a:t>
            </a:r>
            <a:r>
              <a:rPr kumimoji="1" lang="ja-JP" altLang="en-US"/>
              <a:t>：</a:t>
            </a:r>
            <a:r>
              <a:rPr kumimoji="1" lang="en-US" altLang="ja-JP" dirty="0"/>
              <a:t>IDS</a:t>
            </a:r>
            <a:r>
              <a:rPr kumimoji="1" lang="ja-JP" altLang="en-US"/>
              <a:t>の動作確認</a:t>
            </a:r>
          </a:p>
        </p:txBody>
      </p:sp>
      <p:sp>
        <p:nvSpPr>
          <p:cNvPr id="3" name="コンテンツ プレースホルダー 2">
            <a:extLst>
              <a:ext uri="{FF2B5EF4-FFF2-40B4-BE49-F238E27FC236}">
                <a16:creationId xmlns:a16="http://schemas.microsoft.com/office/drawing/2014/main" id="{FCE17A8F-36C6-C416-5BBE-F9F5E04B2139}"/>
              </a:ext>
            </a:extLst>
          </p:cNvPr>
          <p:cNvSpPr>
            <a:spLocks noGrp="1"/>
          </p:cNvSpPr>
          <p:nvPr>
            <p:ph idx="1"/>
          </p:nvPr>
        </p:nvSpPr>
        <p:spPr/>
        <p:txBody>
          <a:bodyPr/>
          <a:lstStyle/>
          <a:p>
            <a:r>
              <a:rPr kumimoji="1" lang="ja-JP" altLang="en-US"/>
              <a:t>プロセスやソケットの情報など</a:t>
            </a:r>
            <a:r>
              <a:rPr kumimoji="1" lang="en-US" altLang="ja-JP" dirty="0"/>
              <a:t>10</a:t>
            </a:r>
            <a:r>
              <a:rPr kumimoji="1" lang="ja-JP" altLang="en-US"/>
              <a:t>種類の情報を取得できた</a:t>
            </a:r>
            <a:endParaRPr kumimoji="1" lang="en-US" altLang="ja-JP" dirty="0"/>
          </a:p>
          <a:p>
            <a:pPr lvl="1"/>
            <a:r>
              <a:rPr lang="ja-JP" altLang="en-US"/>
              <a:t>システム内で取得した情報と一致することを確認</a:t>
            </a:r>
            <a:endParaRPr lang="en-US" altLang="ja-JP" dirty="0"/>
          </a:p>
          <a:p>
            <a:r>
              <a:rPr lang="ja-JP" altLang="en-US"/>
              <a:t>正規の</a:t>
            </a:r>
            <a:r>
              <a:rPr lang="en-US" altLang="ja-JP" dirty="0"/>
              <a:t>IDS</a:t>
            </a:r>
            <a:r>
              <a:rPr lang="ja-JP" altLang="en-US"/>
              <a:t>以外はシステムメモリにアクセスできないことを確認</a:t>
            </a:r>
            <a:endParaRPr lang="en-US" altLang="ja-JP" dirty="0"/>
          </a:p>
          <a:p>
            <a:pPr lvl="1"/>
            <a:r>
              <a:rPr lang="ja-JP" altLang="en-US"/>
              <a:t>システムメモリにアクセスすると例外が発生</a:t>
            </a:r>
            <a:endParaRPr lang="en-US" altLang="ja-JP" dirty="0"/>
          </a:p>
          <a:p>
            <a:pPr lvl="1"/>
            <a:r>
              <a:rPr kumimoji="1" lang="ja-JP" altLang="en-US"/>
              <a:t>不正なプログラムが動作するエンクレイヴからは盗聴が不可能</a:t>
            </a:r>
          </a:p>
        </p:txBody>
      </p:sp>
      <p:sp>
        <p:nvSpPr>
          <p:cNvPr id="4" name="スライド番号プレースホルダー 3">
            <a:extLst>
              <a:ext uri="{FF2B5EF4-FFF2-40B4-BE49-F238E27FC236}">
                <a16:creationId xmlns:a16="http://schemas.microsoft.com/office/drawing/2014/main" id="{7A3F2B67-3A87-C488-1D0F-2E224E0E9289}"/>
              </a:ext>
            </a:extLst>
          </p:cNvPr>
          <p:cNvSpPr>
            <a:spLocks noGrp="1"/>
          </p:cNvSpPr>
          <p:nvPr>
            <p:ph type="sldNum" sz="quarter" idx="12"/>
          </p:nvPr>
        </p:nvSpPr>
        <p:spPr/>
        <p:txBody>
          <a:bodyPr/>
          <a:lstStyle/>
          <a:p>
            <a:fld id="{F0EA15DB-5BBC-4252-B2FC-64AEF2568759}" type="slidenum">
              <a:rPr kumimoji="1" lang="ja-JP" altLang="en-US" smtClean="0"/>
              <a:t>19</a:t>
            </a:fld>
            <a:endParaRPr kumimoji="1" lang="ja-JP" altLang="en-US"/>
          </a:p>
        </p:txBody>
      </p:sp>
      <p:pic>
        <p:nvPicPr>
          <p:cNvPr id="6" name="図 5">
            <a:extLst>
              <a:ext uri="{FF2B5EF4-FFF2-40B4-BE49-F238E27FC236}">
                <a16:creationId xmlns:a16="http://schemas.microsoft.com/office/drawing/2014/main" id="{EC2023BB-F780-D63D-3DDD-4FDBC589B4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1040" y="4657529"/>
            <a:ext cx="5758144" cy="508295"/>
          </a:xfrm>
          <a:prstGeom prst="rect">
            <a:avLst/>
          </a:prstGeom>
        </p:spPr>
      </p:pic>
      <p:sp>
        <p:nvSpPr>
          <p:cNvPr id="9" name="テキスト ボックス 8">
            <a:extLst>
              <a:ext uri="{FF2B5EF4-FFF2-40B4-BE49-F238E27FC236}">
                <a16:creationId xmlns:a16="http://schemas.microsoft.com/office/drawing/2014/main" id="{E2040148-8E32-3636-EAE5-AEAD49B968E7}"/>
              </a:ext>
            </a:extLst>
          </p:cNvPr>
          <p:cNvSpPr txBox="1"/>
          <p:nvPr/>
        </p:nvSpPr>
        <p:spPr>
          <a:xfrm>
            <a:off x="1905948" y="6382921"/>
            <a:ext cx="2496709" cy="338554"/>
          </a:xfrm>
          <a:prstGeom prst="rect">
            <a:avLst/>
          </a:prstGeom>
          <a:noFill/>
        </p:spPr>
        <p:txBody>
          <a:bodyPr wrap="none" rtlCol="0">
            <a:spAutoFit/>
          </a:bodyPr>
          <a:lstStyle/>
          <a:p>
            <a:r>
              <a:rPr kumimoji="1" lang="en-US" altLang="ja-JP" sz="1600" dirty="0"/>
              <a:t>/proc/0/status</a:t>
            </a:r>
            <a:r>
              <a:rPr kumimoji="1" lang="ja-JP" altLang="en-US" sz="1600"/>
              <a:t>の取得結果</a:t>
            </a:r>
          </a:p>
        </p:txBody>
      </p:sp>
      <p:sp>
        <p:nvSpPr>
          <p:cNvPr id="10" name="テキスト ボックス 9">
            <a:extLst>
              <a:ext uri="{FF2B5EF4-FFF2-40B4-BE49-F238E27FC236}">
                <a16:creationId xmlns:a16="http://schemas.microsoft.com/office/drawing/2014/main" id="{F02D756A-7130-1530-C901-7A28AD1F8E01}"/>
              </a:ext>
            </a:extLst>
          </p:cNvPr>
          <p:cNvSpPr txBox="1"/>
          <p:nvPr/>
        </p:nvSpPr>
        <p:spPr>
          <a:xfrm>
            <a:off x="7893153" y="5253256"/>
            <a:ext cx="2133918" cy="338554"/>
          </a:xfrm>
          <a:prstGeom prst="rect">
            <a:avLst/>
          </a:prstGeom>
          <a:noFill/>
        </p:spPr>
        <p:txBody>
          <a:bodyPr wrap="none" rtlCol="0">
            <a:spAutoFit/>
          </a:bodyPr>
          <a:lstStyle/>
          <a:p>
            <a:r>
              <a:rPr kumimoji="1" lang="ja-JP" altLang="en-US" sz="1600"/>
              <a:t>不正な</a:t>
            </a:r>
            <a:r>
              <a:rPr kumimoji="1" lang="en-US" altLang="ja-JP" sz="1600" dirty="0"/>
              <a:t>IDS</a:t>
            </a:r>
            <a:r>
              <a:rPr kumimoji="1" lang="ja-JP" altLang="en-US" sz="1600"/>
              <a:t>の実行結果</a:t>
            </a:r>
          </a:p>
        </p:txBody>
      </p:sp>
      <p:pic>
        <p:nvPicPr>
          <p:cNvPr id="7" name="図 6" descr="テキスト&#10;&#10;AI 生成コンテンツは誤りを含む可能性があります。">
            <a:extLst>
              <a:ext uri="{FF2B5EF4-FFF2-40B4-BE49-F238E27FC236}">
                <a16:creationId xmlns:a16="http://schemas.microsoft.com/office/drawing/2014/main" id="{3C649B12-FDAB-8163-210C-9189F1D3D24D}"/>
              </a:ext>
            </a:extLst>
          </p:cNvPr>
          <p:cNvPicPr>
            <a:picLocks noChangeAspect="1"/>
          </p:cNvPicPr>
          <p:nvPr/>
        </p:nvPicPr>
        <p:blipFill>
          <a:blip r:embed="rId4">
            <a:extLst>
              <a:ext uri="{28A0092B-C50C-407E-A947-70E740481C1C}">
                <a14:useLocalDpi xmlns:a14="http://schemas.microsoft.com/office/drawing/2010/main" val="0"/>
              </a:ext>
            </a:extLst>
          </a:blip>
          <a:srcRect r="17317" b="57202"/>
          <a:stretch>
            <a:fillRect/>
          </a:stretch>
        </p:blipFill>
        <p:spPr>
          <a:xfrm>
            <a:off x="688816" y="3881011"/>
            <a:ext cx="4930974" cy="2385645"/>
          </a:xfrm>
          <a:prstGeom prst="rect">
            <a:avLst/>
          </a:prstGeom>
        </p:spPr>
      </p:pic>
    </p:spTree>
    <p:extLst>
      <p:ext uri="{BB962C8B-B14F-4D97-AF65-F5344CB8AC3E}">
        <p14:creationId xmlns:p14="http://schemas.microsoft.com/office/powerpoint/2010/main" val="3052680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1DD46-6CB2-F41F-454F-9A1A455B3777}"/>
            </a:ext>
          </a:extLst>
        </p:cNvPr>
        <p:cNvGrpSpPr/>
        <p:nvPr/>
      </p:nvGrpSpPr>
      <p:grpSpPr>
        <a:xfrm>
          <a:off x="0" y="0"/>
          <a:ext cx="0" cy="0"/>
          <a:chOff x="0" y="0"/>
          <a:chExt cx="0" cy="0"/>
        </a:xfrm>
      </p:grpSpPr>
      <p:graphicFrame>
        <p:nvGraphicFramePr>
          <p:cNvPr id="5" name="グラフ 4">
            <a:extLst>
              <a:ext uri="{FF2B5EF4-FFF2-40B4-BE49-F238E27FC236}">
                <a16:creationId xmlns:a16="http://schemas.microsoft.com/office/drawing/2014/main" id="{71855B9E-AEC3-934A-BA25-DD5B6C63915E}"/>
              </a:ext>
            </a:extLst>
          </p:cNvPr>
          <p:cNvGraphicFramePr>
            <a:graphicFrameLocks/>
          </p:cNvGraphicFramePr>
          <p:nvPr>
            <p:extLst>
              <p:ext uri="{D42A27DB-BD31-4B8C-83A1-F6EECF244321}">
                <p14:modId xmlns:p14="http://schemas.microsoft.com/office/powerpoint/2010/main" val="1327790220"/>
              </p:ext>
            </p:extLst>
          </p:nvPr>
        </p:nvGraphicFramePr>
        <p:xfrm>
          <a:off x="694976" y="3429000"/>
          <a:ext cx="5057296" cy="3396535"/>
        </p:xfrm>
        <a:graphic>
          <a:graphicData uri="http://schemas.openxmlformats.org/drawingml/2006/chart">
            <c:chart xmlns:c="http://schemas.openxmlformats.org/drawingml/2006/chart" xmlns:r="http://schemas.openxmlformats.org/officeDocument/2006/relationships" r:id="rId3"/>
          </a:graphicData>
        </a:graphic>
      </p:graphicFrame>
      <p:sp>
        <p:nvSpPr>
          <p:cNvPr id="2" name="タイトル 1">
            <a:extLst>
              <a:ext uri="{FF2B5EF4-FFF2-40B4-BE49-F238E27FC236}">
                <a16:creationId xmlns:a16="http://schemas.microsoft.com/office/drawing/2014/main" id="{0767CEF5-3507-3278-A168-1B709233B315}"/>
              </a:ext>
            </a:extLst>
          </p:cNvPr>
          <p:cNvSpPr>
            <a:spLocks noGrp="1"/>
          </p:cNvSpPr>
          <p:nvPr>
            <p:ph type="title"/>
          </p:nvPr>
        </p:nvSpPr>
        <p:spPr/>
        <p:txBody>
          <a:bodyPr/>
          <a:lstStyle/>
          <a:p>
            <a:r>
              <a:rPr kumimoji="1" lang="ja-JP" altLang="en-US"/>
              <a:t>実験</a:t>
            </a:r>
            <a:r>
              <a:rPr kumimoji="1" lang="en-US" altLang="ja-JP" dirty="0"/>
              <a:t>2</a:t>
            </a:r>
            <a:r>
              <a:rPr kumimoji="1" lang="ja-JP" altLang="en-US"/>
              <a:t>：取得時間の測定</a:t>
            </a:r>
          </a:p>
        </p:txBody>
      </p:sp>
      <p:sp>
        <p:nvSpPr>
          <p:cNvPr id="3" name="コンテンツ プレースホルダー 2">
            <a:extLst>
              <a:ext uri="{FF2B5EF4-FFF2-40B4-BE49-F238E27FC236}">
                <a16:creationId xmlns:a16="http://schemas.microsoft.com/office/drawing/2014/main" id="{E3E9D6D0-1673-9F9D-C4C7-BEA0099D0DA4}"/>
              </a:ext>
            </a:extLst>
          </p:cNvPr>
          <p:cNvSpPr>
            <a:spLocks noGrp="1"/>
          </p:cNvSpPr>
          <p:nvPr>
            <p:ph idx="1"/>
          </p:nvPr>
        </p:nvSpPr>
        <p:spPr/>
        <p:txBody>
          <a:bodyPr/>
          <a:lstStyle/>
          <a:p>
            <a:r>
              <a:rPr kumimoji="1" lang="en-US" altLang="ja-JP" dirty="0"/>
              <a:t>proc</a:t>
            </a:r>
            <a:r>
              <a:rPr kumimoji="1" lang="ja-JP" altLang="en-US"/>
              <a:t>ファイルシステムの情報を取得する時間を測定</a:t>
            </a:r>
            <a:endParaRPr kumimoji="1" lang="en-US" altLang="ja-JP" dirty="0"/>
          </a:p>
          <a:p>
            <a:pPr lvl="1"/>
            <a:r>
              <a:rPr lang="ja-JP" altLang="en-US"/>
              <a:t>従来手法と比べるとほとんどの項目で取得時間が増加</a:t>
            </a:r>
            <a:endParaRPr lang="en-US" altLang="ja-JP" dirty="0"/>
          </a:p>
          <a:p>
            <a:pPr lvl="1"/>
            <a:r>
              <a:rPr lang="ja-JP" altLang="en-US"/>
              <a:t>アドレス変換をソフトウェアで行うオーバヘッドの影響</a:t>
            </a:r>
            <a:endParaRPr lang="en-US" altLang="ja-JP" dirty="0"/>
          </a:p>
          <a:p>
            <a:pPr lvl="1"/>
            <a:r>
              <a:rPr lang="ja-JP" altLang="en-US"/>
              <a:t>従来手法が呼び出すシステムコールのオーバヘッドの方が大きいことも</a:t>
            </a:r>
            <a:endParaRPr lang="en-US" altLang="ja-JP" dirty="0"/>
          </a:p>
        </p:txBody>
      </p:sp>
      <p:sp>
        <p:nvSpPr>
          <p:cNvPr id="4" name="スライド番号プレースホルダー 3">
            <a:extLst>
              <a:ext uri="{FF2B5EF4-FFF2-40B4-BE49-F238E27FC236}">
                <a16:creationId xmlns:a16="http://schemas.microsoft.com/office/drawing/2014/main" id="{DD44FD96-7F5B-DA4D-F8AA-47F3A4BE8F9D}"/>
              </a:ext>
            </a:extLst>
          </p:cNvPr>
          <p:cNvSpPr>
            <a:spLocks noGrp="1"/>
          </p:cNvSpPr>
          <p:nvPr>
            <p:ph type="sldNum" sz="quarter" idx="12"/>
          </p:nvPr>
        </p:nvSpPr>
        <p:spPr/>
        <p:txBody>
          <a:bodyPr/>
          <a:lstStyle/>
          <a:p>
            <a:fld id="{F0EA15DB-5BBC-4252-B2FC-64AEF2568759}" type="slidenum">
              <a:rPr kumimoji="1" lang="ja-JP" altLang="en-US" smtClean="0"/>
              <a:t>20</a:t>
            </a:fld>
            <a:endParaRPr kumimoji="1" lang="ja-JP" altLang="en-US"/>
          </a:p>
        </p:txBody>
      </p:sp>
      <p:cxnSp>
        <p:nvCxnSpPr>
          <p:cNvPr id="20" name="Straight Arrow Connector 6">
            <a:extLst>
              <a:ext uri="{FF2B5EF4-FFF2-40B4-BE49-F238E27FC236}">
                <a16:creationId xmlns:a16="http://schemas.microsoft.com/office/drawing/2014/main" id="{F92E67CC-B3BA-F698-B21F-FFAFA167EC47}"/>
              </a:ext>
            </a:extLst>
          </p:cNvPr>
          <p:cNvCxnSpPr>
            <a:cxnSpLocks/>
          </p:cNvCxnSpPr>
          <p:nvPr/>
        </p:nvCxnSpPr>
        <p:spPr>
          <a:xfrm flipV="1">
            <a:off x="1870166" y="5236388"/>
            <a:ext cx="303582" cy="103838"/>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6">
            <a:extLst>
              <a:ext uri="{FF2B5EF4-FFF2-40B4-BE49-F238E27FC236}">
                <a16:creationId xmlns:a16="http://schemas.microsoft.com/office/drawing/2014/main" id="{B207D296-410D-79C9-9577-BCE2A08515CF}"/>
              </a:ext>
            </a:extLst>
          </p:cNvPr>
          <p:cNvCxnSpPr>
            <a:cxnSpLocks/>
          </p:cNvCxnSpPr>
          <p:nvPr/>
        </p:nvCxnSpPr>
        <p:spPr>
          <a:xfrm flipV="1">
            <a:off x="2519496" y="4667836"/>
            <a:ext cx="113981" cy="696351"/>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6">
            <a:extLst>
              <a:ext uri="{FF2B5EF4-FFF2-40B4-BE49-F238E27FC236}">
                <a16:creationId xmlns:a16="http://schemas.microsoft.com/office/drawing/2014/main" id="{5A65073E-351E-01EF-AD62-93DBBE274402}"/>
              </a:ext>
            </a:extLst>
          </p:cNvPr>
          <p:cNvCxnSpPr>
            <a:cxnSpLocks/>
          </p:cNvCxnSpPr>
          <p:nvPr/>
        </p:nvCxnSpPr>
        <p:spPr>
          <a:xfrm flipV="1">
            <a:off x="3823079" y="5330237"/>
            <a:ext cx="309701" cy="6790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6">
            <a:extLst>
              <a:ext uri="{FF2B5EF4-FFF2-40B4-BE49-F238E27FC236}">
                <a16:creationId xmlns:a16="http://schemas.microsoft.com/office/drawing/2014/main" id="{86D7DE59-1AF8-F8ED-E175-6BE62EA425CB}"/>
              </a:ext>
            </a:extLst>
          </p:cNvPr>
          <p:cNvCxnSpPr>
            <a:cxnSpLocks/>
          </p:cNvCxnSpPr>
          <p:nvPr/>
        </p:nvCxnSpPr>
        <p:spPr>
          <a:xfrm flipV="1">
            <a:off x="5110625" y="3910988"/>
            <a:ext cx="100353" cy="790798"/>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6">
            <a:extLst>
              <a:ext uri="{FF2B5EF4-FFF2-40B4-BE49-F238E27FC236}">
                <a16:creationId xmlns:a16="http://schemas.microsoft.com/office/drawing/2014/main" id="{B7536F5E-7939-6926-1976-6125EDA99A81}"/>
              </a:ext>
            </a:extLst>
          </p:cNvPr>
          <p:cNvCxnSpPr>
            <a:cxnSpLocks/>
          </p:cNvCxnSpPr>
          <p:nvPr/>
        </p:nvCxnSpPr>
        <p:spPr>
          <a:xfrm>
            <a:off x="3227313" y="5376337"/>
            <a:ext cx="260719" cy="69205"/>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6">
            <a:extLst>
              <a:ext uri="{FF2B5EF4-FFF2-40B4-BE49-F238E27FC236}">
                <a16:creationId xmlns:a16="http://schemas.microsoft.com/office/drawing/2014/main" id="{23199882-F58A-34D6-9401-1A633406151C}"/>
              </a:ext>
            </a:extLst>
          </p:cNvPr>
          <p:cNvCxnSpPr>
            <a:cxnSpLocks/>
          </p:cNvCxnSpPr>
          <p:nvPr/>
        </p:nvCxnSpPr>
        <p:spPr>
          <a:xfrm>
            <a:off x="4715219" y="5127267"/>
            <a:ext cx="106392" cy="306379"/>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6" name="グラフ 5">
            <a:extLst>
              <a:ext uri="{FF2B5EF4-FFF2-40B4-BE49-F238E27FC236}">
                <a16:creationId xmlns:a16="http://schemas.microsoft.com/office/drawing/2014/main" id="{16590BAB-D88C-AE44-A9BB-925D7311D654}"/>
              </a:ext>
            </a:extLst>
          </p:cNvPr>
          <p:cNvGraphicFramePr>
            <a:graphicFrameLocks/>
          </p:cNvGraphicFramePr>
          <p:nvPr>
            <p:extLst>
              <p:ext uri="{D42A27DB-BD31-4B8C-83A1-F6EECF244321}">
                <p14:modId xmlns:p14="http://schemas.microsoft.com/office/powerpoint/2010/main" val="366174752"/>
              </p:ext>
            </p:extLst>
          </p:nvPr>
        </p:nvGraphicFramePr>
        <p:xfrm>
          <a:off x="6096000" y="3429000"/>
          <a:ext cx="5057296" cy="3396535"/>
        </p:xfrm>
        <a:graphic>
          <a:graphicData uri="http://schemas.openxmlformats.org/drawingml/2006/chart">
            <c:chart xmlns:c="http://schemas.openxmlformats.org/drawingml/2006/chart" xmlns:r="http://schemas.openxmlformats.org/officeDocument/2006/relationships" r:id="rId4"/>
          </a:graphicData>
        </a:graphic>
      </p:graphicFrame>
      <p:sp>
        <p:nvSpPr>
          <p:cNvPr id="7" name="正方形/長方形 6">
            <a:extLst>
              <a:ext uri="{FF2B5EF4-FFF2-40B4-BE49-F238E27FC236}">
                <a16:creationId xmlns:a16="http://schemas.microsoft.com/office/drawing/2014/main" id="{FFB4D3B3-6093-2A3E-83B4-B7E0CF9B1D96}"/>
              </a:ext>
            </a:extLst>
          </p:cNvPr>
          <p:cNvSpPr/>
          <p:nvPr/>
        </p:nvSpPr>
        <p:spPr>
          <a:xfrm>
            <a:off x="3768599" y="3793860"/>
            <a:ext cx="728361" cy="330037"/>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u="sng">
                <a:solidFill>
                  <a:schemeClr val="tx1"/>
                </a:solidFill>
              </a:rPr>
              <a:t>抜粋</a:t>
            </a:r>
            <a:endParaRPr kumimoji="1" lang="ja-JP" altLang="en-US" u="sng" dirty="0">
              <a:solidFill>
                <a:schemeClr val="tx1"/>
              </a:solidFill>
            </a:endParaRPr>
          </a:p>
        </p:txBody>
      </p:sp>
    </p:spTree>
    <p:extLst>
      <p:ext uri="{BB962C8B-B14F-4D97-AF65-F5344CB8AC3E}">
        <p14:creationId xmlns:p14="http://schemas.microsoft.com/office/powerpoint/2010/main" val="1677093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BBC663A-89F9-3BEF-B547-7D0B181A9148}"/>
              </a:ext>
            </a:extLst>
          </p:cNvPr>
          <p:cNvSpPr>
            <a:spLocks noGrp="1"/>
          </p:cNvSpPr>
          <p:nvPr>
            <p:ph type="title"/>
          </p:nvPr>
        </p:nvSpPr>
        <p:spPr/>
        <p:txBody>
          <a:bodyPr/>
          <a:lstStyle/>
          <a:p>
            <a:r>
              <a:rPr kumimoji="1" lang="ja-JP" altLang="en-US"/>
              <a:t>実験</a:t>
            </a:r>
            <a:r>
              <a:rPr kumimoji="1" lang="en-US" altLang="ja-JP" dirty="0"/>
              <a:t>3</a:t>
            </a:r>
            <a:r>
              <a:rPr kumimoji="1" lang="ja-JP" altLang="en-US"/>
              <a:t>：システム性能への影響</a:t>
            </a:r>
          </a:p>
        </p:txBody>
      </p:sp>
      <p:sp>
        <p:nvSpPr>
          <p:cNvPr id="3" name="コンテンツ プレースホルダー 2">
            <a:extLst>
              <a:ext uri="{FF2B5EF4-FFF2-40B4-BE49-F238E27FC236}">
                <a16:creationId xmlns:a16="http://schemas.microsoft.com/office/drawing/2014/main" id="{F7C2BBBC-2821-1BD9-170A-5FEC2337C46F}"/>
              </a:ext>
            </a:extLst>
          </p:cNvPr>
          <p:cNvSpPr>
            <a:spLocks noGrp="1"/>
          </p:cNvSpPr>
          <p:nvPr>
            <p:ph idx="1"/>
          </p:nvPr>
        </p:nvSpPr>
        <p:spPr/>
        <p:txBody>
          <a:bodyPr/>
          <a:lstStyle/>
          <a:p>
            <a:r>
              <a:rPr kumimoji="1" lang="ja-JP" altLang="en-US"/>
              <a:t>監視対象システム内で</a:t>
            </a:r>
            <a:r>
              <a:rPr kumimoji="1" lang="en-US" altLang="ja-JP" dirty="0"/>
              <a:t>Dhrystone</a:t>
            </a:r>
            <a:r>
              <a:rPr kumimoji="1" lang="ja-JP" altLang="en-US"/>
              <a:t>ベンチマークを実行</a:t>
            </a:r>
            <a:endParaRPr kumimoji="1" lang="en-US" altLang="ja-JP" dirty="0"/>
          </a:p>
          <a:p>
            <a:pPr lvl="1"/>
            <a:r>
              <a:rPr lang="ja-JP" altLang="en-US"/>
              <a:t>エンクレイヴ内で</a:t>
            </a:r>
            <a:r>
              <a:rPr lang="en-US" altLang="ja-JP" dirty="0"/>
              <a:t>IDS</a:t>
            </a:r>
            <a:r>
              <a:rPr lang="ja-JP" altLang="en-US"/>
              <a:t>を実行した時としなかった時について測定</a:t>
            </a:r>
            <a:endParaRPr lang="en-US" altLang="ja-JP" dirty="0"/>
          </a:p>
          <a:p>
            <a:pPr lvl="1"/>
            <a:r>
              <a:rPr kumimoji="1" lang="en-US" altLang="ja-JP" dirty="0"/>
              <a:t>IDS</a:t>
            </a:r>
            <a:r>
              <a:rPr kumimoji="1" lang="ja-JP" altLang="en-US"/>
              <a:t>は</a:t>
            </a:r>
            <a:r>
              <a:rPr kumimoji="1" lang="en-US" altLang="ja-JP" dirty="0"/>
              <a:t>10</a:t>
            </a:r>
            <a:r>
              <a:rPr kumimoji="1" lang="ja-JP" altLang="en-US"/>
              <a:t>ミリ秒間隔でシステム情報の取得を行う</a:t>
            </a:r>
            <a:endParaRPr kumimoji="1" lang="en-US" altLang="ja-JP" dirty="0"/>
          </a:p>
          <a:p>
            <a:r>
              <a:rPr lang="en-US" altLang="ja-JP" dirty="0"/>
              <a:t>IDS</a:t>
            </a:r>
            <a:r>
              <a:rPr lang="ja-JP" altLang="en-US"/>
              <a:t>の実行によりシステムの</a:t>
            </a:r>
            <a:r>
              <a:rPr lang="en-US" altLang="ja-JP" dirty="0"/>
              <a:t>CPU</a:t>
            </a:r>
            <a:r>
              <a:rPr lang="ja-JP" altLang="en-US"/>
              <a:t>性能が</a:t>
            </a:r>
            <a:r>
              <a:rPr lang="en-US" altLang="ja-JP" dirty="0"/>
              <a:t>22%</a:t>
            </a:r>
            <a:r>
              <a:rPr lang="ja-JP" altLang="en-US"/>
              <a:t>低下</a:t>
            </a:r>
            <a:endParaRPr lang="en-US" altLang="ja-JP" dirty="0"/>
          </a:p>
          <a:p>
            <a:pPr lvl="1"/>
            <a:r>
              <a:rPr kumimoji="1" lang="ja-JP" altLang="en-US"/>
              <a:t>システム情報の取得頻度を減らす</a:t>
            </a:r>
            <a:r>
              <a:rPr lang="ja-JP" altLang="en-US"/>
              <a:t>ことで影響は小さくなると考えられる</a:t>
            </a:r>
            <a:endParaRPr lang="en-US" altLang="ja-JP" dirty="0"/>
          </a:p>
          <a:p>
            <a:pPr lvl="1"/>
            <a:r>
              <a:rPr kumimoji="1" lang="ja-JP" altLang="en-US"/>
              <a:t>エンクレイヴをシステム情報の取得</a:t>
            </a:r>
            <a:br>
              <a:rPr kumimoji="1" lang="en-US" altLang="ja-JP" dirty="0"/>
            </a:br>
            <a:r>
              <a:rPr kumimoji="1" lang="ja-JP" altLang="en-US"/>
              <a:t>ごとに作成している影響も</a:t>
            </a:r>
            <a:r>
              <a:rPr lang="ja-JP" altLang="en-US"/>
              <a:t>大きい</a:t>
            </a:r>
            <a:endParaRPr kumimoji="1" lang="ja-JP" altLang="en-US"/>
          </a:p>
        </p:txBody>
      </p:sp>
      <p:sp>
        <p:nvSpPr>
          <p:cNvPr id="4" name="スライド番号プレースホルダー 3">
            <a:extLst>
              <a:ext uri="{FF2B5EF4-FFF2-40B4-BE49-F238E27FC236}">
                <a16:creationId xmlns:a16="http://schemas.microsoft.com/office/drawing/2014/main" id="{F1711CAA-2B33-DF79-3838-014337F2B5C5}"/>
              </a:ext>
            </a:extLst>
          </p:cNvPr>
          <p:cNvSpPr>
            <a:spLocks noGrp="1"/>
          </p:cNvSpPr>
          <p:nvPr>
            <p:ph type="sldNum" sz="quarter" idx="12"/>
          </p:nvPr>
        </p:nvSpPr>
        <p:spPr/>
        <p:txBody>
          <a:bodyPr/>
          <a:lstStyle/>
          <a:p>
            <a:fld id="{F0EA15DB-5BBC-4252-B2FC-64AEF2568759}" type="slidenum">
              <a:rPr kumimoji="1" lang="ja-JP" altLang="en-US" smtClean="0"/>
              <a:t>21</a:t>
            </a:fld>
            <a:endParaRPr kumimoji="1" lang="ja-JP" altLang="en-US"/>
          </a:p>
        </p:txBody>
      </p:sp>
      <p:graphicFrame>
        <p:nvGraphicFramePr>
          <p:cNvPr id="7" name="グラフ 6">
            <a:extLst>
              <a:ext uri="{FF2B5EF4-FFF2-40B4-BE49-F238E27FC236}">
                <a16:creationId xmlns:a16="http://schemas.microsoft.com/office/drawing/2014/main" id="{7B8289BF-D792-FDC7-EE5C-8D24D700D396}"/>
              </a:ext>
            </a:extLst>
          </p:cNvPr>
          <p:cNvGraphicFramePr>
            <a:graphicFrameLocks/>
          </p:cNvGraphicFramePr>
          <p:nvPr>
            <p:extLst>
              <p:ext uri="{D42A27DB-BD31-4B8C-83A1-F6EECF244321}">
                <p14:modId xmlns:p14="http://schemas.microsoft.com/office/powerpoint/2010/main" val="3091986551"/>
              </p:ext>
            </p:extLst>
          </p:nvPr>
        </p:nvGraphicFramePr>
        <p:xfrm>
          <a:off x="6513852" y="3774888"/>
          <a:ext cx="4469184" cy="2837732"/>
        </p:xfrm>
        <a:graphic>
          <a:graphicData uri="http://schemas.openxmlformats.org/drawingml/2006/chart">
            <c:chart xmlns:c="http://schemas.openxmlformats.org/drawingml/2006/chart" xmlns:r="http://schemas.openxmlformats.org/officeDocument/2006/relationships" r:id="rId3"/>
          </a:graphicData>
        </a:graphic>
      </p:graphicFrame>
      <p:cxnSp>
        <p:nvCxnSpPr>
          <p:cNvPr id="6" name="Straight Arrow Connector 6">
            <a:extLst>
              <a:ext uri="{FF2B5EF4-FFF2-40B4-BE49-F238E27FC236}">
                <a16:creationId xmlns:a16="http://schemas.microsoft.com/office/drawing/2014/main" id="{BB997C32-0664-6E14-8324-BE5E11D44454}"/>
              </a:ext>
            </a:extLst>
          </p:cNvPr>
          <p:cNvCxnSpPr>
            <a:cxnSpLocks/>
          </p:cNvCxnSpPr>
          <p:nvPr/>
        </p:nvCxnSpPr>
        <p:spPr>
          <a:xfrm>
            <a:off x="8836579" y="4070531"/>
            <a:ext cx="946484" cy="480745"/>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5" name="正方形/長方形 4">
            <a:extLst>
              <a:ext uri="{FF2B5EF4-FFF2-40B4-BE49-F238E27FC236}">
                <a16:creationId xmlns:a16="http://schemas.microsoft.com/office/drawing/2014/main" id="{2F8B3FF7-240C-E4FB-D530-B61F5D115E9E}"/>
              </a:ext>
            </a:extLst>
          </p:cNvPr>
          <p:cNvSpPr/>
          <p:nvPr/>
        </p:nvSpPr>
        <p:spPr>
          <a:xfrm>
            <a:off x="9188092" y="3980866"/>
            <a:ext cx="728361" cy="330037"/>
          </a:xfrm>
          <a:prstGeom prst="rect">
            <a:avLst/>
          </a:prstGeom>
          <a:no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C00000"/>
                </a:solidFill>
              </a:rPr>
              <a:t>22%</a:t>
            </a:r>
            <a:endParaRPr kumimoji="1" lang="ja-JP" altLang="en-US" dirty="0">
              <a:solidFill>
                <a:srgbClr val="C00000"/>
              </a:solidFill>
            </a:endParaRPr>
          </a:p>
        </p:txBody>
      </p:sp>
    </p:spTree>
    <p:extLst>
      <p:ext uri="{BB962C8B-B14F-4D97-AF65-F5344CB8AC3E}">
        <p14:creationId xmlns:p14="http://schemas.microsoft.com/office/powerpoint/2010/main" val="457355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8107816-8D2F-203B-178E-5897F591F0DA}"/>
              </a:ext>
            </a:extLst>
          </p:cNvPr>
          <p:cNvSpPr>
            <a:spLocks noGrp="1"/>
          </p:cNvSpPr>
          <p:nvPr>
            <p:ph type="title"/>
          </p:nvPr>
        </p:nvSpPr>
        <p:spPr/>
        <p:txBody>
          <a:bodyPr/>
          <a:lstStyle/>
          <a:p>
            <a:r>
              <a:rPr kumimoji="1" lang="ja-JP" altLang="en-US"/>
              <a:t>関連研究</a:t>
            </a:r>
          </a:p>
        </p:txBody>
      </p:sp>
      <p:sp>
        <p:nvSpPr>
          <p:cNvPr id="3" name="コンテンツ プレースホルダー 2">
            <a:extLst>
              <a:ext uri="{FF2B5EF4-FFF2-40B4-BE49-F238E27FC236}">
                <a16:creationId xmlns:a16="http://schemas.microsoft.com/office/drawing/2014/main" id="{AA25A638-675A-DC89-AD81-2716157FF376}"/>
              </a:ext>
            </a:extLst>
          </p:cNvPr>
          <p:cNvSpPr>
            <a:spLocks noGrp="1"/>
          </p:cNvSpPr>
          <p:nvPr>
            <p:ph idx="1"/>
          </p:nvPr>
        </p:nvSpPr>
        <p:spPr/>
        <p:txBody>
          <a:bodyPr>
            <a:normAutofit/>
          </a:bodyPr>
          <a:lstStyle/>
          <a:p>
            <a:r>
              <a:rPr kumimoji="1" lang="en-US" altLang="ja-JP" dirty="0" err="1"/>
              <a:t>SSdetector</a:t>
            </a:r>
            <a:r>
              <a:rPr kumimoji="1" lang="en-US" altLang="ja-JP" dirty="0"/>
              <a:t> </a:t>
            </a:r>
            <a:r>
              <a:rPr lang="en-US" altLang="ja-JP" sz="2400" dirty="0"/>
              <a:t>[Koga+, TrustCom’23]</a:t>
            </a:r>
            <a:endParaRPr kumimoji="1" lang="en-US" altLang="ja-JP" sz="2400" dirty="0"/>
          </a:p>
          <a:p>
            <a:pPr lvl="1"/>
            <a:r>
              <a:rPr lang="en-US" altLang="ja-JP" dirty="0"/>
              <a:t>SGX</a:t>
            </a:r>
            <a:r>
              <a:rPr lang="ja-JP" altLang="en-US"/>
              <a:t>と</a:t>
            </a:r>
            <a:r>
              <a:rPr lang="en-US" altLang="ja-JP" dirty="0"/>
              <a:t>SMM</a:t>
            </a:r>
            <a:r>
              <a:rPr lang="ja-JP" altLang="en-US"/>
              <a:t>を組み合わせて安全な</a:t>
            </a:r>
            <a:r>
              <a:rPr lang="en-US" altLang="ja-JP" dirty="0"/>
              <a:t>IDS</a:t>
            </a:r>
            <a:r>
              <a:rPr lang="ja-JP" altLang="en-US"/>
              <a:t>実行を可能にするシステム</a:t>
            </a:r>
            <a:endParaRPr lang="en-US" altLang="ja-JP" dirty="0"/>
          </a:p>
          <a:p>
            <a:pPr lvl="1"/>
            <a:r>
              <a:rPr kumimoji="1" lang="ja-JP" altLang="en-US"/>
              <a:t>エンクレイヴ内の</a:t>
            </a:r>
            <a:r>
              <a:rPr kumimoji="1" lang="en-US" altLang="ja-JP" dirty="0"/>
              <a:t>IDS</a:t>
            </a:r>
            <a:r>
              <a:rPr kumimoji="1" lang="ja-JP" altLang="en-US"/>
              <a:t>に定期的にハートビートを送って動作を確認</a:t>
            </a:r>
            <a:endParaRPr kumimoji="1" lang="en-US" altLang="ja-JP" dirty="0"/>
          </a:p>
          <a:p>
            <a:r>
              <a:rPr kumimoji="1" lang="en-US" altLang="ja-JP" dirty="0"/>
              <a:t>ITZ</a:t>
            </a:r>
            <a:r>
              <a:rPr kumimoji="1" lang="ja-JP" altLang="en-US"/>
              <a:t>ライブラリ</a:t>
            </a:r>
            <a:r>
              <a:rPr kumimoji="1" lang="en-US" altLang="ja-JP" dirty="0"/>
              <a:t> </a:t>
            </a:r>
            <a:r>
              <a:rPr lang="en-US" altLang="ja-JP" sz="2400" dirty="0"/>
              <a:t>[Guerra+, QRS’18]</a:t>
            </a:r>
            <a:endParaRPr kumimoji="1" lang="en-US" altLang="ja-JP" sz="2400" dirty="0"/>
          </a:p>
          <a:p>
            <a:pPr lvl="1"/>
            <a:r>
              <a:rPr lang="en-US" altLang="ja-JP" dirty="0" err="1"/>
              <a:t>LibVMI</a:t>
            </a:r>
            <a:r>
              <a:rPr lang="ja-JP" altLang="en-US"/>
              <a:t>に似た</a:t>
            </a:r>
            <a:r>
              <a:rPr lang="en-US" altLang="ja-JP" dirty="0"/>
              <a:t>API</a:t>
            </a:r>
            <a:r>
              <a:rPr lang="ja-JP" altLang="en-US"/>
              <a:t>で</a:t>
            </a:r>
            <a:r>
              <a:rPr lang="en-US" altLang="ja-JP" dirty="0" err="1"/>
              <a:t>TrustZone</a:t>
            </a:r>
            <a:r>
              <a:rPr lang="ja-JP" altLang="en-US"/>
              <a:t>のノーマルワールドのメモリを監視</a:t>
            </a:r>
            <a:endParaRPr lang="en-US" altLang="ja-JP" dirty="0"/>
          </a:p>
          <a:p>
            <a:pPr lvl="1"/>
            <a:r>
              <a:rPr lang="ja-JP" altLang="en-US"/>
              <a:t>セキュアワールドではマイクロカーネルと仮想マシンモニタが動作</a:t>
            </a:r>
            <a:endParaRPr lang="en-US" altLang="ja-JP" dirty="0"/>
          </a:p>
          <a:p>
            <a:r>
              <a:rPr lang="en-US" altLang="ja-JP" dirty="0" err="1"/>
              <a:t>Elasticlave</a:t>
            </a:r>
            <a:r>
              <a:rPr lang="en-US" altLang="ja-JP" dirty="0"/>
              <a:t> </a:t>
            </a:r>
            <a:r>
              <a:rPr lang="en-US" altLang="ja-JP" sz="2400" dirty="0"/>
              <a:t>[Yu+, Security’22]</a:t>
            </a:r>
          </a:p>
          <a:p>
            <a:pPr lvl="1"/>
            <a:r>
              <a:rPr lang="en-US" altLang="ja-JP" dirty="0"/>
              <a:t>RISC-V</a:t>
            </a:r>
            <a:r>
              <a:rPr lang="ja-JP" altLang="en-US"/>
              <a:t>でエンクレイヴ間やエンクレイヴ</a:t>
            </a:r>
            <a:r>
              <a:rPr lang="en-US" altLang="ja-JP" dirty="0"/>
              <a:t>-</a:t>
            </a:r>
            <a:r>
              <a:rPr lang="ja-JP" altLang="en-US"/>
              <a:t>システム間でメモリを柔軟に共有</a:t>
            </a:r>
            <a:endParaRPr lang="en-US" altLang="ja-JP" dirty="0"/>
          </a:p>
          <a:p>
            <a:pPr lvl="1"/>
            <a:r>
              <a:rPr lang="ja-JP" altLang="en-US"/>
              <a:t>エンクレイヴごとにアクセス権の設定・変更や排他アクセスが可能</a:t>
            </a:r>
            <a:endParaRPr lang="en-US" altLang="ja-JP" dirty="0"/>
          </a:p>
        </p:txBody>
      </p:sp>
      <p:sp>
        <p:nvSpPr>
          <p:cNvPr id="4" name="スライド番号プレースホルダー 3">
            <a:extLst>
              <a:ext uri="{FF2B5EF4-FFF2-40B4-BE49-F238E27FC236}">
                <a16:creationId xmlns:a16="http://schemas.microsoft.com/office/drawing/2014/main" id="{D3C31786-3EFF-8EBB-0117-F15C3FAD6B26}"/>
              </a:ext>
            </a:extLst>
          </p:cNvPr>
          <p:cNvSpPr>
            <a:spLocks noGrp="1"/>
          </p:cNvSpPr>
          <p:nvPr>
            <p:ph type="sldNum" sz="quarter" idx="12"/>
          </p:nvPr>
        </p:nvSpPr>
        <p:spPr/>
        <p:txBody>
          <a:bodyPr/>
          <a:lstStyle/>
          <a:p>
            <a:fld id="{F0EA15DB-5BBC-4252-B2FC-64AEF2568759}" type="slidenum">
              <a:rPr kumimoji="1" lang="ja-JP" altLang="en-US" smtClean="0"/>
              <a:t>22</a:t>
            </a:fld>
            <a:endParaRPr kumimoji="1" lang="ja-JP" altLang="en-US"/>
          </a:p>
        </p:txBody>
      </p:sp>
    </p:spTree>
    <p:extLst>
      <p:ext uri="{BB962C8B-B14F-4D97-AF65-F5344CB8AC3E}">
        <p14:creationId xmlns:p14="http://schemas.microsoft.com/office/powerpoint/2010/main" val="231996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E90E8F3-4331-CD86-2DF6-76D472C866AE}"/>
              </a:ext>
            </a:extLst>
          </p:cNvPr>
          <p:cNvSpPr>
            <a:spLocks noGrp="1"/>
          </p:cNvSpPr>
          <p:nvPr>
            <p:ph type="title"/>
          </p:nvPr>
        </p:nvSpPr>
        <p:spPr/>
        <p:txBody>
          <a:bodyPr/>
          <a:lstStyle/>
          <a:p>
            <a:r>
              <a:rPr kumimoji="1" lang="ja-JP" altLang="en-US"/>
              <a:t>まとめ</a:t>
            </a:r>
          </a:p>
        </p:txBody>
      </p:sp>
      <p:sp>
        <p:nvSpPr>
          <p:cNvPr id="3" name="コンテンツ プレースホルダー 2">
            <a:extLst>
              <a:ext uri="{FF2B5EF4-FFF2-40B4-BE49-F238E27FC236}">
                <a16:creationId xmlns:a16="http://schemas.microsoft.com/office/drawing/2014/main" id="{D4AA75C0-7D87-BDBB-F506-7B47898F5DE5}"/>
              </a:ext>
            </a:extLst>
          </p:cNvPr>
          <p:cNvSpPr>
            <a:spLocks noGrp="1"/>
          </p:cNvSpPr>
          <p:nvPr>
            <p:ph idx="1"/>
          </p:nvPr>
        </p:nvSpPr>
        <p:spPr/>
        <p:txBody>
          <a:bodyPr/>
          <a:lstStyle/>
          <a:p>
            <a:r>
              <a:rPr kumimoji="1" lang="en-US" altLang="ja-JP" dirty="0"/>
              <a:t>RISC-V Keystone</a:t>
            </a:r>
            <a:r>
              <a:rPr kumimoji="1" lang="ja-JP" altLang="en-US"/>
              <a:t>を用いて</a:t>
            </a:r>
            <a:r>
              <a:rPr kumimoji="1" lang="en-US" altLang="ja-JP" dirty="0"/>
              <a:t>IDS</a:t>
            </a:r>
            <a:r>
              <a:rPr kumimoji="1" lang="ja-JP" altLang="en-US"/>
              <a:t>を安全に実行し、監視対象システムのメモリデータを効率よく取得可能にする</a:t>
            </a:r>
            <a:r>
              <a:rPr kumimoji="1" lang="en-US" altLang="ja-JP" dirty="0" err="1"/>
              <a:t>Keyspector</a:t>
            </a:r>
            <a:r>
              <a:rPr kumimoji="1" lang="ja-JP" altLang="en-US"/>
              <a:t>を提案</a:t>
            </a:r>
            <a:endParaRPr kumimoji="1" lang="en-US" altLang="ja-JP" dirty="0"/>
          </a:p>
          <a:p>
            <a:pPr lvl="1"/>
            <a:r>
              <a:rPr kumimoji="1" lang="en-US" altLang="ja-JP" dirty="0"/>
              <a:t>IDS</a:t>
            </a:r>
            <a:r>
              <a:rPr kumimoji="1" lang="ja-JP" altLang="en-US"/>
              <a:t>が動作するエンクレイヴからシステムメモリに直接アクセス</a:t>
            </a:r>
            <a:endParaRPr kumimoji="1" lang="en-US" altLang="ja-JP" dirty="0"/>
          </a:p>
          <a:p>
            <a:pPr lvl="1"/>
            <a:r>
              <a:rPr lang="ja-JP" altLang="en-US"/>
              <a:t>システムメモリを共有可能なエンクレイヴを制限</a:t>
            </a:r>
            <a:endParaRPr lang="en-US" altLang="ja-JP" dirty="0"/>
          </a:p>
          <a:p>
            <a:pPr lvl="1"/>
            <a:r>
              <a:rPr lang="ja-JP" altLang="en-US"/>
              <a:t>監視対象システムの</a:t>
            </a:r>
            <a:r>
              <a:rPr lang="en-US" altLang="ja-JP" dirty="0"/>
              <a:t>proc</a:t>
            </a:r>
            <a:r>
              <a:rPr lang="ja-JP" altLang="en-US"/>
              <a:t>ファイルシステムの情報を取得できることを確認</a:t>
            </a:r>
            <a:endParaRPr kumimoji="1" lang="en-US" altLang="ja-JP" dirty="0"/>
          </a:p>
          <a:p>
            <a:r>
              <a:rPr lang="ja-JP" altLang="en-US"/>
              <a:t>今後の課題</a:t>
            </a:r>
            <a:endParaRPr lang="en-US" altLang="ja-JP" dirty="0"/>
          </a:p>
          <a:p>
            <a:pPr lvl="1"/>
            <a:r>
              <a:rPr kumimoji="1" lang="ja-JP" altLang="en-US"/>
              <a:t>実機を用いた性能測定</a:t>
            </a:r>
            <a:endParaRPr kumimoji="1" lang="en-US" altLang="ja-JP" dirty="0"/>
          </a:p>
          <a:p>
            <a:pPr lvl="1"/>
            <a:r>
              <a:rPr lang="ja-JP" altLang="en-US"/>
              <a:t>リモートアテステーションを用いたシステムメモリ</a:t>
            </a:r>
            <a:r>
              <a:rPr kumimoji="1" lang="ja-JP" altLang="en-US"/>
              <a:t>の共有制限</a:t>
            </a:r>
            <a:endParaRPr kumimoji="1" lang="en-US" altLang="ja-JP" dirty="0"/>
          </a:p>
          <a:p>
            <a:pPr lvl="1"/>
            <a:r>
              <a:rPr lang="ja-JP" altLang="en-US"/>
              <a:t>セキュリティモニタにおけるエンクレイヴの状態監視</a:t>
            </a:r>
            <a:endParaRPr kumimoji="1" lang="ja-JP" altLang="en-US"/>
          </a:p>
        </p:txBody>
      </p:sp>
      <p:sp>
        <p:nvSpPr>
          <p:cNvPr id="4" name="スライド番号プレースホルダー 3">
            <a:extLst>
              <a:ext uri="{FF2B5EF4-FFF2-40B4-BE49-F238E27FC236}">
                <a16:creationId xmlns:a16="http://schemas.microsoft.com/office/drawing/2014/main" id="{FD33AAE4-591A-4D46-200D-67DCEE3EB318}"/>
              </a:ext>
            </a:extLst>
          </p:cNvPr>
          <p:cNvSpPr>
            <a:spLocks noGrp="1"/>
          </p:cNvSpPr>
          <p:nvPr>
            <p:ph type="sldNum" sz="quarter" idx="12"/>
          </p:nvPr>
        </p:nvSpPr>
        <p:spPr/>
        <p:txBody>
          <a:bodyPr/>
          <a:lstStyle/>
          <a:p>
            <a:fld id="{F0EA15DB-5BBC-4252-B2FC-64AEF2568759}" type="slidenum">
              <a:rPr kumimoji="1" lang="ja-JP" altLang="en-US" smtClean="0"/>
              <a:t>23</a:t>
            </a:fld>
            <a:endParaRPr kumimoji="1" lang="ja-JP" altLang="en-US"/>
          </a:p>
        </p:txBody>
      </p:sp>
    </p:spTree>
    <p:extLst>
      <p:ext uri="{BB962C8B-B14F-4D97-AF65-F5344CB8AC3E}">
        <p14:creationId xmlns:p14="http://schemas.microsoft.com/office/powerpoint/2010/main" val="33676122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32149-D4B5-C211-7CC3-25B47AE4CD25}"/>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3D9B4FC2-5D68-B1BD-FAD6-02499828037E}"/>
              </a:ext>
            </a:extLst>
          </p:cNvPr>
          <p:cNvSpPr>
            <a:spLocks noGrp="1"/>
          </p:cNvSpPr>
          <p:nvPr>
            <p:ph type="ctrTitle"/>
          </p:nvPr>
        </p:nvSpPr>
        <p:spPr/>
        <p:txBody>
          <a:bodyPr/>
          <a:lstStyle/>
          <a:p>
            <a:r>
              <a:rPr lang="en-US" altLang="ja-JP" dirty="0"/>
              <a:t>RISC-V Keystone</a:t>
            </a:r>
            <a:r>
              <a:rPr lang="ja-JP" altLang="en-US" dirty="0"/>
              <a:t>を用いた</a:t>
            </a:r>
            <a:br>
              <a:rPr lang="en-US" altLang="ja-JP" sz="4000" dirty="0"/>
            </a:br>
            <a:r>
              <a:rPr lang="en-US" altLang="ja-JP" dirty="0"/>
              <a:t>IoT</a:t>
            </a:r>
            <a:r>
              <a:rPr lang="ja-JP" altLang="en-US" dirty="0"/>
              <a:t>機器の安全な監視</a:t>
            </a:r>
            <a:endParaRPr kumimoji="1" lang="ja-JP" altLang="en-US" dirty="0"/>
          </a:p>
        </p:txBody>
      </p:sp>
      <p:sp>
        <p:nvSpPr>
          <p:cNvPr id="3" name="字幕 2">
            <a:extLst>
              <a:ext uri="{FF2B5EF4-FFF2-40B4-BE49-F238E27FC236}">
                <a16:creationId xmlns:a16="http://schemas.microsoft.com/office/drawing/2014/main" id="{E82D1B53-7DDE-92A1-F770-D62FFE274386}"/>
              </a:ext>
            </a:extLst>
          </p:cNvPr>
          <p:cNvSpPr>
            <a:spLocks noGrp="1"/>
          </p:cNvSpPr>
          <p:nvPr>
            <p:ph type="subTitle" idx="1"/>
          </p:nvPr>
        </p:nvSpPr>
        <p:spPr/>
        <p:txBody>
          <a:bodyPr anchor="ctr"/>
          <a:lstStyle/>
          <a:p>
            <a:r>
              <a:rPr kumimoji="1" lang="ja-JP" altLang="en-US" dirty="0"/>
              <a:t>九州工業大学</a:t>
            </a:r>
            <a:endParaRPr kumimoji="1" lang="en-US" altLang="ja-JP" dirty="0"/>
          </a:p>
          <a:p>
            <a:r>
              <a:rPr lang="ja-JP" altLang="en-US" dirty="0"/>
              <a:t>岩野空仁　光来健一</a:t>
            </a:r>
            <a:endParaRPr kumimoji="1" lang="ja-JP" altLang="en-US" dirty="0"/>
          </a:p>
        </p:txBody>
      </p:sp>
      <p:sp>
        <p:nvSpPr>
          <p:cNvPr id="4" name="スライド番号プレースホルダー 3">
            <a:extLst>
              <a:ext uri="{FF2B5EF4-FFF2-40B4-BE49-F238E27FC236}">
                <a16:creationId xmlns:a16="http://schemas.microsoft.com/office/drawing/2014/main" id="{1EA32EF9-580B-FC71-AF34-180F0654FF8F}"/>
              </a:ext>
            </a:extLst>
          </p:cNvPr>
          <p:cNvSpPr>
            <a:spLocks noGrp="1"/>
          </p:cNvSpPr>
          <p:nvPr>
            <p:ph type="sldNum" sz="quarter" idx="12"/>
          </p:nvPr>
        </p:nvSpPr>
        <p:spPr/>
        <p:txBody>
          <a:bodyPr/>
          <a:lstStyle/>
          <a:p>
            <a:fld id="{F0EA15DB-5BBC-4252-B2FC-64AEF2568759}" type="slidenum">
              <a:rPr kumimoji="1" lang="ja-JP" altLang="en-US" smtClean="0"/>
              <a:t>24</a:t>
            </a:fld>
            <a:endParaRPr kumimoji="1" lang="ja-JP" altLang="en-US" dirty="0"/>
          </a:p>
        </p:txBody>
      </p:sp>
    </p:spTree>
    <p:extLst>
      <p:ext uri="{BB962C8B-B14F-4D97-AF65-F5344CB8AC3E}">
        <p14:creationId xmlns:p14="http://schemas.microsoft.com/office/powerpoint/2010/main" val="2264225905"/>
      </p:ext>
    </p:extLst>
  </p:cSld>
  <p:clrMapOvr>
    <a:masterClrMapping/>
  </p:clrMapOvr>
</p:sld>
</file>

<file path=ppt/theme/theme1.xml><?xml version="1.0" encoding="utf-8"?>
<a:theme xmlns:a="http://schemas.openxmlformats.org/drawingml/2006/main" name="Office テーマ">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sl-iwano">
      <a:majorFont>
        <a:latin typeface="Segoe UI"/>
        <a:ea typeface="メイリオ"/>
        <a:cs typeface=""/>
      </a:majorFont>
      <a:minorFont>
        <a:latin typeface="Segoe UI"/>
        <a:ea typeface="メイリオ"/>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2426</TotalTime>
  <Words>2228</Words>
  <Application>Microsoft Macintosh PowerPoint</Application>
  <PresentationFormat>ワイド画面</PresentationFormat>
  <Paragraphs>391</Paragraphs>
  <Slides>24</Slides>
  <Notes>18</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24</vt:i4>
      </vt:variant>
    </vt:vector>
  </HeadingPairs>
  <TitlesOfParts>
    <vt:vector size="29" baseType="lpstr">
      <vt:lpstr>游ゴシック</vt:lpstr>
      <vt:lpstr>Arial</vt:lpstr>
      <vt:lpstr>Courier New</vt:lpstr>
      <vt:lpstr>Segoe UI</vt:lpstr>
      <vt:lpstr>Office テーマ</vt:lpstr>
      <vt:lpstr>RISC-V Keystoneを用いた IoT機器の安全な監視</vt:lpstr>
      <vt:lpstr>IoT機器における侵入検知</vt:lpstr>
      <vt:lpstr>Intel SGXを用いたIDSの保護</vt:lpstr>
      <vt:lpstr>SGXを用いる問題点</vt:lpstr>
      <vt:lpstr>Arm TrustZoneを用いたIDSの保護</vt:lpstr>
      <vt:lpstr>TrustZoneを用いる問題点</vt:lpstr>
      <vt:lpstr>提案：Keyspector</vt:lpstr>
      <vt:lpstr>Keyspectorの特徴</vt:lpstr>
      <vt:lpstr>エンクレイヴの状態監視</vt:lpstr>
      <vt:lpstr>従来のKeystoneのメモリアクセス制御</vt:lpstr>
      <vt:lpstr>システムメモリの共有</vt:lpstr>
      <vt:lpstr>セキュリティモニタによるメモリ共有の制限</vt:lpstr>
      <vt:lpstr>リモートアテステーションを用いた共有の制限</vt:lpstr>
      <vt:lpstr>システムメモリのマッピング</vt:lpstr>
      <vt:lpstr>システムのページテーブルの特定</vt:lpstr>
      <vt:lpstr>RISC-Vにおけるアドレス変換</vt:lpstr>
      <vt:lpstr>Keyspector用のIDSの開発</vt:lpstr>
      <vt:lpstr>実験</vt:lpstr>
      <vt:lpstr>実験1：IDSの動作確認</vt:lpstr>
      <vt:lpstr>実験2：取得時間の測定</vt:lpstr>
      <vt:lpstr>実験3：システム性能への影響</vt:lpstr>
      <vt:lpstr>関連研究</vt:lpstr>
      <vt:lpstr>まとめ</vt:lpstr>
      <vt:lpstr>RISC-V Keystoneを用いた IoT機器の安全な監視</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IWANO Takahito</dc:creator>
  <cp:lastModifiedBy>IWANO Takahito</cp:lastModifiedBy>
  <cp:revision>268</cp:revision>
  <dcterms:created xsi:type="dcterms:W3CDTF">2025-04-19T10:29:51Z</dcterms:created>
  <dcterms:modified xsi:type="dcterms:W3CDTF">2025-05-21T02:38:20Z</dcterms:modified>
</cp:coreProperties>
</file>