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4"/>
  </p:notesMasterIdLst>
  <p:sldIdLst>
    <p:sldId id="256" r:id="rId2"/>
    <p:sldId id="291" r:id="rId3"/>
    <p:sldId id="259" r:id="rId4"/>
    <p:sldId id="262" r:id="rId5"/>
    <p:sldId id="294" r:id="rId6"/>
    <p:sldId id="276" r:id="rId7"/>
    <p:sldId id="263" r:id="rId8"/>
    <p:sldId id="324" r:id="rId9"/>
    <p:sldId id="325" r:id="rId10"/>
    <p:sldId id="304" r:id="rId11"/>
    <p:sldId id="281" r:id="rId12"/>
    <p:sldId id="329" r:id="rId13"/>
    <p:sldId id="299" r:id="rId14"/>
    <p:sldId id="321" r:id="rId15"/>
    <p:sldId id="322" r:id="rId16"/>
    <p:sldId id="330" r:id="rId17"/>
    <p:sldId id="305" r:id="rId18"/>
    <p:sldId id="300" r:id="rId19"/>
    <p:sldId id="283" r:id="rId20"/>
    <p:sldId id="323" r:id="rId21"/>
    <p:sldId id="284" r:id="rId22"/>
    <p:sldId id="285" r:id="rId23"/>
  </p:sldIdLst>
  <p:sldSz cx="12192000" cy="6858000"/>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F0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スタイルなし、表のグリッド線なし">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3475"/>
    <p:restoredTop sz="56982"/>
  </p:normalViewPr>
  <p:slideViewPr>
    <p:cSldViewPr snapToGrid="0">
      <p:cViewPr varScale="1">
        <p:scale>
          <a:sx n="40" d="100"/>
          <a:sy n="40" d="100"/>
        </p:scale>
        <p:origin x="208" y="776"/>
      </p:cViewPr>
      <p:guideLst/>
    </p:cSldViewPr>
  </p:slideViewPr>
  <p:outlineViewPr>
    <p:cViewPr>
      <p:scale>
        <a:sx n="33" d="100"/>
        <a:sy n="33" d="100"/>
      </p:scale>
      <p:origin x="0" y="-37576"/>
    </p:cViewPr>
  </p:outlineViewPr>
  <p:notesTextViewPr>
    <p:cViewPr>
      <p:scale>
        <a:sx n="1" d="1"/>
        <a:sy n="1" d="1"/>
      </p:scale>
      <p:origin x="0" y="-272"/>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18B9F2-136D-443E-8B25-3D759679881D}" type="datetimeFigureOut">
              <a:rPr kumimoji="1" lang="ja-JP" altLang="en-US" smtClean="0"/>
              <a:t>2025/12/2</a:t>
            </a:fld>
            <a:endParaRPr kumimoji="1" lang="ja-JP" altLang="en-US"/>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82D6EC-6C8E-4719-8152-E14B9C65B97A}" type="slidenum">
              <a:rPr kumimoji="1" lang="ja-JP" altLang="en-US" smtClean="0"/>
              <a:t>‹#›</a:t>
            </a:fld>
            <a:endParaRPr kumimoji="1" lang="ja-JP" altLang="en-US"/>
          </a:p>
        </p:txBody>
      </p:sp>
    </p:spTree>
    <p:extLst>
      <p:ext uri="{BB962C8B-B14F-4D97-AF65-F5344CB8AC3E}">
        <p14:creationId xmlns:p14="http://schemas.microsoft.com/office/powerpoint/2010/main" val="3335839989"/>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 altLang="ja-JP" sz="1200" dirty="0">
                <a:latin typeface="Yu Gothic" panose="020B0400000000000000" pitchFamily="34" charset="-128"/>
                <a:ea typeface="Yu Gothic" panose="020B0400000000000000" pitchFamily="34" charset="-128"/>
              </a:rPr>
              <a:t>RISC-V </a:t>
            </a:r>
            <a:r>
              <a:rPr lang="en" altLang="ja-JP" sz="1200" dirty="0" err="1">
                <a:latin typeface="Yu Gothic" panose="020B0400000000000000" pitchFamily="34" charset="-128"/>
                <a:ea typeface="Yu Gothic" panose="020B0400000000000000" pitchFamily="34" charset="-128"/>
              </a:rPr>
              <a:t>CoVE</a:t>
            </a:r>
            <a:r>
              <a:rPr lang="ja-JP" altLang="en-US" sz="1200">
                <a:latin typeface="Yu Gothic" panose="020B0400000000000000" pitchFamily="34" charset="-128"/>
                <a:ea typeface="Yu Gothic" panose="020B0400000000000000" pitchFamily="34" charset="-128"/>
              </a:rPr>
              <a:t>を用いた</a:t>
            </a:r>
            <a:r>
              <a:rPr lang="en-US" altLang="ja-JP" sz="1200" dirty="0">
                <a:latin typeface="Yu Gothic" panose="020B0400000000000000" pitchFamily="34" charset="-128"/>
                <a:ea typeface="Yu Gothic" panose="020B0400000000000000" pitchFamily="34" charset="-128"/>
              </a:rPr>
              <a:t>Confidential</a:t>
            </a:r>
            <a:r>
              <a:rPr lang="en" altLang="ja-JP" sz="1200" dirty="0">
                <a:latin typeface="Yu Gothic" panose="020B0400000000000000" pitchFamily="34" charset="-128"/>
                <a:ea typeface="Yu Gothic" panose="020B0400000000000000" pitchFamily="34" charset="-128"/>
              </a:rPr>
              <a:t> VM</a:t>
            </a:r>
            <a:r>
              <a:rPr lang="ja-JP" altLang="en-US" sz="1200">
                <a:latin typeface="Yu Gothic" panose="020B0400000000000000" pitchFamily="34" charset="-128"/>
                <a:ea typeface="Yu Gothic" panose="020B0400000000000000" pitchFamily="34" charset="-128"/>
              </a:rPr>
              <a:t>の効率的かつ柔軟な監視機構と題しまして，九州工業大学</a:t>
            </a:r>
            <a:r>
              <a:rPr lang="ja-JP" altLang="en-US">
                <a:cs typeface="MS PGothic" charset="-128"/>
              </a:rPr>
              <a:t>の梶原が発表を行わせていただきます．よろしくお願いします．</a:t>
            </a:r>
          </a:p>
          <a:p>
            <a:endParaRPr kumimoji="1" lang="ja-JP" altLang="en-US"/>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1</a:t>
            </a:fld>
            <a:endParaRPr kumimoji="1" lang="ja-JP" altLang="en-US"/>
          </a:p>
        </p:txBody>
      </p:sp>
    </p:spTree>
    <p:extLst>
      <p:ext uri="{BB962C8B-B14F-4D97-AF65-F5344CB8AC3E}">
        <p14:creationId xmlns:p14="http://schemas.microsoft.com/office/powerpoint/2010/main" val="33768569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en-US" b="0" i="0" u="none" strike="noStrike">
                <a:solidFill>
                  <a:srgbClr val="000000"/>
                </a:solidFill>
                <a:effectLst/>
                <a:latin typeface="-webkit-standard"/>
              </a:rPr>
              <a:t>クラウドはユーザに仮想マシンを提供しています。</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クラウドの普及に伴い、クラウドの仮想マシン</a:t>
            </a:r>
            <a:r>
              <a:rPr lang="en-US" altLang="ja-JP" b="0" i="0" u="none" strike="noStrike" dirty="0">
                <a:solidFill>
                  <a:srgbClr val="000000"/>
                </a:solidFill>
                <a:effectLst/>
                <a:latin typeface="-webkit-standard"/>
              </a:rPr>
              <a:t>(VM)</a:t>
            </a:r>
            <a:r>
              <a:rPr lang="ja-JP" altLang="en-US" b="0" i="0" u="none" strike="noStrike">
                <a:solidFill>
                  <a:srgbClr val="000000"/>
                </a:solidFill>
                <a:effectLst/>
                <a:latin typeface="-webkit-standard"/>
              </a:rPr>
              <a:t>でも機密情報を扱うようになりました。</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しかし、クラウド内の悪意ある管理者など、内部犯に</a:t>
            </a:r>
            <a:r>
              <a:rPr lang="en-US" altLang="ja-JP" b="0" i="0" u="none" strike="noStrike" dirty="0">
                <a:solidFill>
                  <a:srgbClr val="000000"/>
                </a:solidFill>
                <a:effectLst/>
                <a:latin typeface="-webkit-standard"/>
              </a:rPr>
              <a:t>VM</a:t>
            </a:r>
            <a:r>
              <a:rPr lang="ja-JP" altLang="en-US" b="0" i="0" u="none" strike="noStrike">
                <a:solidFill>
                  <a:srgbClr val="000000"/>
                </a:solidFill>
                <a:effectLst/>
                <a:latin typeface="-webkit-standard"/>
              </a:rPr>
              <a:t>内の機密情報を盗聴される恐れがあります。</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情報処理推進機構の情報セキュリティ</a:t>
            </a:r>
            <a:r>
              <a:rPr lang="en-US" altLang="ja-JP" b="0" i="0" u="none" strike="noStrike" dirty="0">
                <a:solidFill>
                  <a:srgbClr val="000000"/>
                </a:solidFill>
                <a:effectLst/>
                <a:latin typeface="-webkit-standard"/>
              </a:rPr>
              <a:t>10</a:t>
            </a:r>
            <a:r>
              <a:rPr lang="ja-JP" altLang="en-US" b="0" i="0" u="none" strike="noStrike">
                <a:solidFill>
                  <a:srgbClr val="000000"/>
                </a:solidFill>
                <a:effectLst/>
                <a:latin typeface="-webkit-standard"/>
              </a:rPr>
              <a:t>大脅威</a:t>
            </a:r>
            <a:r>
              <a:rPr lang="en-US" altLang="ja-JP" b="0" i="0" u="none" strike="noStrike" dirty="0">
                <a:solidFill>
                  <a:srgbClr val="000000"/>
                </a:solidFill>
                <a:effectLst/>
                <a:latin typeface="-webkit-standard"/>
              </a:rPr>
              <a:t>2025</a:t>
            </a:r>
            <a:r>
              <a:rPr lang="ja-JP" altLang="en-US" b="0" i="0" u="none" strike="noStrike">
                <a:solidFill>
                  <a:srgbClr val="000000"/>
                </a:solidFill>
                <a:effectLst/>
                <a:latin typeface="-webkit-standard"/>
              </a:rPr>
              <a:t>では内部不正による情報漏洩が第</a:t>
            </a:r>
            <a:r>
              <a:rPr lang="en-US" altLang="ja-JP" b="0" i="0" u="none" strike="noStrike" dirty="0">
                <a:solidFill>
                  <a:srgbClr val="000000"/>
                </a:solidFill>
                <a:effectLst/>
                <a:latin typeface="-webkit-standard"/>
              </a:rPr>
              <a:t>4</a:t>
            </a:r>
            <a:r>
              <a:rPr lang="ja-JP" altLang="en-US" b="0" i="0" u="none" strike="noStrike">
                <a:solidFill>
                  <a:srgbClr val="000000"/>
                </a:solidFill>
                <a:effectLst/>
                <a:latin typeface="-webkit-standard"/>
              </a:rPr>
              <a:t>位に挙げられています。</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例えば、内部犯にハイパーバイザの脆弱性を悪用されると</a:t>
            </a:r>
            <a:r>
              <a:rPr lang="en-US" altLang="ja-JP" b="0" i="0" u="none" strike="noStrike" dirty="0">
                <a:solidFill>
                  <a:srgbClr val="000000"/>
                </a:solidFill>
                <a:effectLst/>
                <a:latin typeface="-webkit-standard"/>
              </a:rPr>
              <a:t>VM</a:t>
            </a:r>
            <a:r>
              <a:rPr lang="ja-JP" altLang="en-US" b="0" i="0" u="none" strike="noStrike">
                <a:solidFill>
                  <a:srgbClr val="000000"/>
                </a:solidFill>
                <a:effectLst/>
                <a:latin typeface="-webkit-standard"/>
              </a:rPr>
              <a:t>のメモリやディスクに不正にアクセスされる恐れがあります。</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そのため完全には信用することのできないクラウドから</a:t>
            </a:r>
            <a:r>
              <a:rPr lang="en-US" altLang="ja-JP" b="0" i="0" u="none" strike="noStrike" dirty="0">
                <a:solidFill>
                  <a:srgbClr val="000000"/>
                </a:solidFill>
                <a:effectLst/>
                <a:latin typeface="-webkit-standard"/>
              </a:rPr>
              <a:t>VM</a:t>
            </a:r>
            <a:r>
              <a:rPr lang="ja-JP" altLang="en-US" b="0" i="0" u="none" strike="noStrike">
                <a:solidFill>
                  <a:srgbClr val="000000"/>
                </a:solidFill>
                <a:effectLst/>
                <a:latin typeface="-webkit-standard"/>
              </a:rPr>
              <a:t>を保護する必要性が高まっている。</a:t>
            </a:r>
            <a:endParaRPr lang="en-US" altLang="ja-JP" b="0" i="0" u="none" strike="noStrike" dirty="0">
              <a:solidFill>
                <a:srgbClr val="000000"/>
              </a:solidFill>
              <a:effectLst/>
              <a:latin typeface="-webkit-standard"/>
            </a:endParaRPr>
          </a:p>
          <a:p>
            <a:endParaRPr lang="en-US" altLang="ja-JP" b="0" i="0" u="none" strike="noStrike" dirty="0">
              <a:solidFill>
                <a:srgbClr val="000000"/>
              </a:solidFill>
              <a:effectLst/>
              <a:latin typeface="-webkit-standard"/>
            </a:endParaRPr>
          </a:p>
          <a:p>
            <a:r>
              <a:rPr lang="en-US" altLang="ja-JP" b="0" i="0" u="none" strike="noStrike" dirty="0">
                <a:solidFill>
                  <a:srgbClr val="000000"/>
                </a:solidFill>
                <a:effectLst/>
                <a:latin typeface="-webkit-standard"/>
              </a:rPr>
              <a:t>//</a:t>
            </a:r>
            <a:r>
              <a:rPr lang="ja-JP" altLang="en-US" b="0" i="0" u="none" strike="noStrike">
                <a:solidFill>
                  <a:srgbClr val="000000"/>
                </a:solidFill>
                <a:effectLst/>
                <a:latin typeface="-webkit-standard"/>
              </a:rPr>
              <a:t>話す内容を短く</a:t>
            </a:r>
            <a:endParaRPr lang="en-US" altLang="ja-JP" b="0" i="0" u="none" strike="noStrike" dirty="0">
              <a:solidFill>
                <a:srgbClr val="000000"/>
              </a:solidFill>
              <a:effectLst/>
              <a:latin typeface="-webkit-standard"/>
            </a:endParaRPr>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2</a:t>
            </a:fld>
            <a:endParaRPr kumimoji="1" lang="ja-JP" altLang="en-US"/>
          </a:p>
        </p:txBody>
      </p:sp>
    </p:spTree>
    <p:extLst>
      <p:ext uri="{BB962C8B-B14F-4D97-AF65-F5344CB8AC3E}">
        <p14:creationId xmlns:p14="http://schemas.microsoft.com/office/powerpoint/2010/main" val="36574736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latin typeface="-webkit-standard"/>
              </a:rPr>
              <a:t>そこで最近のクラウドは、データの機密性を保つことができる</a:t>
            </a:r>
            <a:r>
              <a:rPr lang="en" altLang="ja-JP" b="0" i="0" u="none" strike="noStrike" dirty="0">
                <a:solidFill>
                  <a:srgbClr val="000000"/>
                </a:solidFill>
                <a:effectLst/>
                <a:latin typeface="-webkit-standard"/>
              </a:rPr>
              <a:t>Confidential VM</a:t>
            </a:r>
            <a:r>
              <a:rPr lang="ja-JP" altLang="en-US" b="0" i="0" u="none" strike="noStrike">
                <a:solidFill>
                  <a:srgbClr val="000000"/>
                </a:solidFill>
                <a:effectLst/>
                <a:latin typeface="-webkit-standard"/>
              </a:rPr>
              <a:t>を提供しています。</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 altLang="ja-JP" b="0" i="0" u="none" strike="noStrike" dirty="0">
                <a:solidFill>
                  <a:srgbClr val="000000"/>
                </a:solidFill>
                <a:effectLst/>
                <a:latin typeface="-webkit-standard"/>
              </a:rPr>
              <a:t>Confidential VM</a:t>
            </a:r>
            <a:r>
              <a:rPr lang="ja-JP" altLang="en-US" b="0" i="0" u="none" strike="noStrike">
                <a:solidFill>
                  <a:srgbClr val="000000"/>
                </a:solidFill>
                <a:effectLst/>
                <a:latin typeface="-webkit-standard"/>
              </a:rPr>
              <a:t>とは</a:t>
            </a:r>
            <a:r>
              <a:rPr lang="en-US" altLang="ja-JP" b="0" i="0" u="none" strike="noStrike" dirty="0">
                <a:solidFill>
                  <a:srgbClr val="000000"/>
                </a:solidFill>
                <a:effectLst/>
                <a:latin typeface="-webkit-standard"/>
              </a:rPr>
              <a:t>Trusted Execution Environment</a:t>
            </a:r>
            <a:r>
              <a:rPr lang="ja-JP" altLang="en-US" b="0" i="0" u="none" strike="noStrike">
                <a:solidFill>
                  <a:srgbClr val="000000"/>
                </a:solidFill>
                <a:effectLst/>
                <a:latin typeface="-webkit-standard"/>
              </a:rPr>
              <a:t>で保護された仮想マシンです。</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latin typeface="-webkit-standard"/>
              </a:rPr>
              <a:t>この</a:t>
            </a:r>
            <a:r>
              <a:rPr lang="en-US" altLang="ja-JP" b="0" i="0" u="none" strike="noStrike" dirty="0">
                <a:solidFill>
                  <a:srgbClr val="000000"/>
                </a:solidFill>
                <a:effectLst/>
                <a:latin typeface="-webkit-standard"/>
              </a:rPr>
              <a:t>TEE</a:t>
            </a:r>
            <a:r>
              <a:rPr lang="ja-JP" altLang="en-US" b="0" i="0" u="none" strike="noStrike">
                <a:solidFill>
                  <a:srgbClr val="000000"/>
                </a:solidFill>
                <a:effectLst/>
                <a:latin typeface="-webkit-standard"/>
              </a:rPr>
              <a:t>とは信頼できる環境の中で機密データを用いた処理を行えるようにするためのハードウェアベースの技術です。</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 altLang="ja-JP" b="0" i="0" u="none" strike="noStrike" dirty="0">
                <a:solidFill>
                  <a:srgbClr val="000000"/>
                </a:solidFill>
                <a:effectLst/>
                <a:latin typeface="-webkit-standard"/>
              </a:rPr>
              <a:t>Confidential VM</a:t>
            </a:r>
            <a:r>
              <a:rPr lang="ja-JP" altLang="en-US" b="0" i="0" u="none" strike="noStrike">
                <a:solidFill>
                  <a:srgbClr val="000000"/>
                </a:solidFill>
                <a:effectLst/>
                <a:latin typeface="-webkit-standard"/>
              </a:rPr>
              <a:t>には</a:t>
            </a:r>
            <a:r>
              <a:rPr lang="en" altLang="ja-JP" b="0" i="0" u="none" strike="noStrike" dirty="0">
                <a:solidFill>
                  <a:srgbClr val="000000"/>
                </a:solidFill>
                <a:effectLst/>
                <a:latin typeface="-webkit-standard"/>
              </a:rPr>
              <a:t>AMD SEV</a:t>
            </a:r>
            <a:r>
              <a:rPr lang="ja-JP" altLang="en-US" b="0" i="0" u="none" strike="noStrike">
                <a:solidFill>
                  <a:srgbClr val="000000"/>
                </a:solidFill>
                <a:effectLst/>
                <a:latin typeface="-webkit-standard"/>
              </a:rPr>
              <a:t>や </a:t>
            </a:r>
            <a:r>
              <a:rPr lang="en" altLang="ja-JP" b="0" i="0" u="none" strike="noStrike" dirty="0">
                <a:solidFill>
                  <a:srgbClr val="000000"/>
                </a:solidFill>
                <a:effectLst/>
                <a:latin typeface="-webkit-standard"/>
              </a:rPr>
              <a:t>Intel TDX</a:t>
            </a:r>
            <a:r>
              <a:rPr lang="ja-JP" altLang="en-US" b="0" i="0" u="none" strike="noStrike">
                <a:solidFill>
                  <a:srgbClr val="000000"/>
                </a:solidFill>
                <a:effectLst/>
                <a:latin typeface="-webkit-standard"/>
              </a:rPr>
              <a:t>、</a:t>
            </a:r>
            <a:r>
              <a:rPr lang="en-US" altLang="ja-JP" b="0" i="0" u="none" strike="noStrike" dirty="0">
                <a:solidFill>
                  <a:srgbClr val="000000"/>
                </a:solidFill>
                <a:effectLst/>
                <a:latin typeface="-webkit-standard"/>
              </a:rPr>
              <a:t>Arm CCA,RISC-V </a:t>
            </a:r>
            <a:r>
              <a:rPr lang="en-US" altLang="ja-JP" b="0" i="0" u="none" strike="noStrike" dirty="0" err="1">
                <a:solidFill>
                  <a:srgbClr val="000000"/>
                </a:solidFill>
                <a:effectLst/>
                <a:latin typeface="-webkit-standard"/>
              </a:rPr>
              <a:t>CoVE</a:t>
            </a:r>
            <a:r>
              <a:rPr lang="ja-JP" altLang="en-US" b="0" i="0" u="none" strike="noStrike">
                <a:solidFill>
                  <a:srgbClr val="000000"/>
                </a:solidFill>
                <a:effectLst/>
                <a:latin typeface="-webkit-standard"/>
              </a:rPr>
              <a:t>などがあります。</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latin typeface="-webkit-standard"/>
              </a:rPr>
              <a:t>この</a:t>
            </a:r>
            <a:r>
              <a:rPr lang="en-US" altLang="ja-JP" b="0" i="0" u="none" strike="noStrike" dirty="0">
                <a:solidFill>
                  <a:srgbClr val="000000"/>
                </a:solidFill>
                <a:effectLst/>
                <a:latin typeface="-webkit-standard"/>
              </a:rPr>
              <a:t>Confidential VM</a:t>
            </a:r>
            <a:r>
              <a:rPr lang="ja-JP" altLang="en-US" b="0" i="0" u="none" strike="noStrike">
                <a:solidFill>
                  <a:srgbClr val="000000"/>
                </a:solidFill>
                <a:effectLst/>
                <a:latin typeface="-webkit-standard"/>
              </a:rPr>
              <a:t>は</a:t>
            </a:r>
            <a:r>
              <a:rPr lang="en-US" altLang="ja-JP" b="0" i="0" u="none" strike="noStrike" dirty="0">
                <a:solidFill>
                  <a:srgbClr val="000000"/>
                </a:solidFill>
                <a:effectLst/>
                <a:latin typeface="-webkit-standard"/>
              </a:rPr>
              <a:t>VM</a:t>
            </a:r>
            <a:r>
              <a:rPr lang="ja-JP" altLang="en-US" b="0" i="0" u="none" strike="noStrike">
                <a:solidFill>
                  <a:srgbClr val="000000"/>
                </a:solidFill>
                <a:effectLst/>
                <a:latin typeface="-webkit-standard"/>
              </a:rPr>
              <a:t>のメモリ全体を暗号化したりアクセス制御したりすることができます。</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latin typeface="-webkit-standard"/>
              </a:rPr>
              <a:t>メモリの暗号化に用いる鍵はハードウェアによって安全に管理されており、</a:t>
            </a:r>
            <a:r>
              <a:rPr lang="en-US" altLang="ja-JP" b="0" i="0" u="none" strike="noStrike" dirty="0">
                <a:solidFill>
                  <a:srgbClr val="000000"/>
                </a:solidFill>
                <a:effectLst/>
                <a:latin typeface="-webkit-standard"/>
              </a:rPr>
              <a:t>VM</a:t>
            </a:r>
            <a:r>
              <a:rPr lang="ja-JP" altLang="en-US" b="0" i="0" u="none" strike="noStrike">
                <a:solidFill>
                  <a:srgbClr val="000000"/>
                </a:solidFill>
                <a:effectLst/>
                <a:latin typeface="-webkit-standard"/>
              </a:rPr>
              <a:t>を動作させているハイパーバイザでさえ</a:t>
            </a:r>
            <a:r>
              <a:rPr lang="en" altLang="ja-JP" b="0" i="0" u="none" strike="noStrike" dirty="0">
                <a:solidFill>
                  <a:srgbClr val="000000"/>
                </a:solidFill>
                <a:effectLst/>
                <a:latin typeface="-webkit-standard"/>
              </a:rPr>
              <a:t>VM </a:t>
            </a:r>
            <a:r>
              <a:rPr lang="ja-JP" altLang="en-US" b="0" i="0" u="none" strike="noStrike">
                <a:solidFill>
                  <a:srgbClr val="000000"/>
                </a:solidFill>
                <a:effectLst/>
                <a:latin typeface="-webkit-standard"/>
              </a:rPr>
              <a:t>のメモリ上の機密データにアクセスすることはできません。</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b="0" i="0" u="none" strike="noStrike" dirty="0">
                <a:solidFill>
                  <a:srgbClr val="000000"/>
                </a:solidFill>
                <a:effectLst/>
                <a:latin typeface="-webkit-standard"/>
              </a:rPr>
              <a:t>//TEE</a:t>
            </a:r>
            <a:r>
              <a:rPr lang="ja-JP" altLang="en-US" b="0" i="0" u="none" strike="noStrike">
                <a:solidFill>
                  <a:srgbClr val="000000"/>
                </a:solidFill>
                <a:effectLst/>
                <a:latin typeface="-webkit-standard"/>
              </a:rPr>
              <a:t>はなぜ信頼できるのか？</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b="0" i="0" u="none" strike="noStrike" dirty="0">
                <a:solidFill>
                  <a:srgbClr val="000000"/>
                </a:solidFill>
                <a:effectLst/>
                <a:latin typeface="-webkit-standard"/>
              </a:rPr>
              <a:t>CPU</a:t>
            </a:r>
            <a:r>
              <a:rPr lang="ja-JP" altLang="en-US" b="0" i="0" u="none" strike="noStrike">
                <a:solidFill>
                  <a:srgbClr val="000000"/>
                </a:solidFill>
                <a:effectLst/>
                <a:latin typeface="-webkit-standard"/>
              </a:rPr>
              <a:t>のコントロールによって論理的にメモリを分離している</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latin typeface="-webkit-standard"/>
              </a:rPr>
              <a:t>隔離された環境を提供</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latin typeface="-webkit-standard"/>
              </a:rPr>
              <a:t>ハードウェアによって保護</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b="0" i="0" u="none" strike="noStrike" dirty="0">
                <a:solidFill>
                  <a:srgbClr val="000000"/>
                </a:solidFill>
                <a:effectLst/>
                <a:latin typeface="-webkit-standard"/>
              </a:rPr>
              <a:t>//</a:t>
            </a:r>
            <a:r>
              <a:rPr lang="ja-JP" altLang="en-US" b="0" i="0" u="none" strike="noStrike">
                <a:solidFill>
                  <a:srgbClr val="000000"/>
                </a:solidFill>
                <a:effectLst/>
                <a:latin typeface="-webkit-standard"/>
              </a:rPr>
              <a:t>話す内容を短く</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b="0" i="0" u="none" strike="noStrike" dirty="0">
              <a:solidFill>
                <a:srgbClr val="000000"/>
              </a:solidFill>
              <a:effectLst/>
              <a:latin typeface="-webkit-standard"/>
            </a:endParaRPr>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3</a:t>
            </a:fld>
            <a:endParaRPr kumimoji="1" lang="ja-JP" altLang="en-US"/>
          </a:p>
        </p:txBody>
      </p:sp>
    </p:spTree>
    <p:extLst>
      <p:ext uri="{BB962C8B-B14F-4D97-AF65-F5344CB8AC3E}">
        <p14:creationId xmlns:p14="http://schemas.microsoft.com/office/powerpoint/2010/main" val="8406592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latin typeface="-webkit-standard"/>
              </a:rPr>
              <a:t>また、近年</a:t>
            </a:r>
            <a:r>
              <a:rPr lang="en" altLang="ja-JP" b="0" i="0" u="none" strike="noStrike" dirty="0">
                <a:solidFill>
                  <a:srgbClr val="000000"/>
                </a:solidFill>
                <a:effectLst/>
                <a:latin typeface="-webkit-standard"/>
              </a:rPr>
              <a:t>RISC-V CPU</a:t>
            </a:r>
            <a:r>
              <a:rPr lang="ja-JP" altLang="en-US" b="0" i="0" u="none" strike="noStrike">
                <a:solidFill>
                  <a:srgbClr val="000000"/>
                </a:solidFill>
                <a:effectLst/>
                <a:latin typeface="-webkit-standard"/>
              </a:rPr>
              <a:t>が注目されていてその開発が進んでいます。</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latin typeface="-webkit-standard"/>
              </a:rPr>
              <a:t>この</a:t>
            </a:r>
            <a:r>
              <a:rPr lang="en" altLang="ja-JP" b="0" i="0" u="none" strike="noStrike" dirty="0">
                <a:solidFill>
                  <a:srgbClr val="000000"/>
                </a:solidFill>
                <a:effectLst/>
                <a:latin typeface="-webkit-standard"/>
              </a:rPr>
              <a:t>RISC-V</a:t>
            </a:r>
            <a:r>
              <a:rPr lang="ja-JP" altLang="en-US" b="0" i="0" u="none" strike="noStrike">
                <a:solidFill>
                  <a:srgbClr val="000000"/>
                </a:solidFill>
                <a:effectLst/>
                <a:latin typeface="-webkit-standard"/>
              </a:rPr>
              <a:t>でも</a:t>
            </a:r>
            <a:r>
              <a:rPr lang="en" altLang="ja-JP" b="0" i="0" u="none" strike="noStrike" dirty="0">
                <a:solidFill>
                  <a:srgbClr val="000000"/>
                </a:solidFill>
                <a:effectLst/>
                <a:latin typeface="-webkit-standard"/>
              </a:rPr>
              <a:t>VM</a:t>
            </a:r>
            <a:r>
              <a:rPr lang="ja-JP" altLang="en-US" b="0" i="0" u="none" strike="noStrike">
                <a:solidFill>
                  <a:srgbClr val="000000"/>
                </a:solidFill>
                <a:effectLst/>
                <a:latin typeface="-webkit-standard"/>
              </a:rPr>
              <a:t>向けの</a:t>
            </a:r>
            <a:r>
              <a:rPr lang="en" altLang="ja-JP" b="0" i="0" u="none" strike="noStrike" dirty="0">
                <a:solidFill>
                  <a:srgbClr val="000000"/>
                </a:solidFill>
                <a:effectLst/>
                <a:latin typeface="-webkit-standard"/>
              </a:rPr>
              <a:t>TEE</a:t>
            </a:r>
            <a:r>
              <a:rPr lang="ja-JP" altLang="en-US" b="0" i="0" u="none" strike="noStrike">
                <a:solidFill>
                  <a:srgbClr val="000000"/>
                </a:solidFill>
                <a:effectLst/>
                <a:latin typeface="-webkit-standard"/>
              </a:rPr>
              <a:t>として</a:t>
            </a:r>
            <a:r>
              <a:rPr lang="en-US" altLang="ja-JP" b="0" i="0" u="none" strike="noStrike" dirty="0">
                <a:solidFill>
                  <a:srgbClr val="000000"/>
                </a:solidFill>
                <a:effectLst/>
                <a:latin typeface="-webkit-standard"/>
              </a:rPr>
              <a:t>Confidential VM</a:t>
            </a:r>
            <a:r>
              <a:rPr lang="ja-JP" altLang="en-US" b="0" i="0" u="none" strike="noStrike">
                <a:solidFill>
                  <a:srgbClr val="000000"/>
                </a:solidFill>
                <a:effectLst/>
                <a:latin typeface="-webkit-standard"/>
              </a:rPr>
              <a:t>拡張</a:t>
            </a:r>
            <a:r>
              <a:rPr lang="en-US" altLang="ja-JP" b="0" i="0" u="none" strike="noStrike" dirty="0">
                <a:solidFill>
                  <a:srgbClr val="000000"/>
                </a:solidFill>
                <a:effectLst/>
                <a:latin typeface="-webkit-standard"/>
              </a:rPr>
              <a:t>(</a:t>
            </a:r>
            <a:r>
              <a:rPr lang="en-US" altLang="ja-JP" b="0" i="0" u="none" strike="noStrike" dirty="0" err="1">
                <a:solidFill>
                  <a:srgbClr val="000000"/>
                </a:solidFill>
                <a:effectLst/>
                <a:latin typeface="-webkit-standard"/>
              </a:rPr>
              <a:t>CoVE</a:t>
            </a:r>
            <a:r>
              <a:rPr lang="en-US" altLang="ja-JP" b="0" i="0" u="none" strike="noStrike" dirty="0">
                <a:solidFill>
                  <a:srgbClr val="000000"/>
                </a:solidFill>
                <a:effectLst/>
                <a:latin typeface="-webkit-standard"/>
              </a:rPr>
              <a:t>)</a:t>
            </a:r>
            <a:r>
              <a:rPr lang="ja-JP" altLang="en-US" b="0" i="0" u="none" strike="noStrike">
                <a:solidFill>
                  <a:srgbClr val="000000"/>
                </a:solidFill>
                <a:effectLst/>
                <a:latin typeface="-webkit-standard"/>
              </a:rPr>
              <a:t>が提供されています。</a:t>
            </a:r>
            <a:endParaRPr kumimoji="1"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err="1"/>
              <a:t>CoVE</a:t>
            </a:r>
            <a:r>
              <a:rPr kumimoji="1" lang="ja-JP" altLang="en-US"/>
              <a:t>ではメモリアクセス制御用の</a:t>
            </a:r>
            <a:r>
              <a:rPr kumimoji="1" lang="en-US" altLang="ja-JP" dirty="0"/>
              <a:t>TEE</a:t>
            </a:r>
            <a:r>
              <a:rPr kumimoji="1" lang="ja-JP" altLang="en-US"/>
              <a:t>セキュリティマネージャが動作しており、ファームウェアに</a:t>
            </a:r>
            <a:r>
              <a:rPr kumimoji="1" lang="en-US" altLang="ja-JP" dirty="0"/>
              <a:t>TEE</a:t>
            </a:r>
            <a:r>
              <a:rPr kumimoji="1" lang="ja-JP" altLang="en-US"/>
              <a:t>セキュリティマネージャのドライバが組み込まれています。</a:t>
            </a:r>
            <a:endParaRPr kumimoji="1"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a:t>この</a:t>
            </a:r>
            <a:r>
              <a:rPr kumimoji="1" lang="en-US" altLang="ja-JP" dirty="0"/>
              <a:t>TEE </a:t>
            </a:r>
            <a:r>
              <a:rPr kumimoji="1" lang="ja-JP" altLang="en-US"/>
              <a:t>セキュリティマネージャドライバがシステムを</a:t>
            </a:r>
            <a:r>
              <a:rPr kumimoji="1" lang="en-US" altLang="ja-JP" dirty="0"/>
              <a:t>TEE</a:t>
            </a:r>
            <a:r>
              <a:rPr kumimoji="1" lang="ja-JP" altLang="en-US"/>
              <a:t>と非</a:t>
            </a:r>
            <a:r>
              <a:rPr kumimoji="1" lang="en-US" altLang="ja-JP" dirty="0"/>
              <a:t>TEE</a:t>
            </a:r>
            <a:r>
              <a:rPr kumimoji="1" lang="ja-JP" altLang="en-US"/>
              <a:t>領域に分割し、分割する際に</a:t>
            </a:r>
            <a:r>
              <a:rPr kumimoji="1" lang="en-US" altLang="ja-JP" dirty="0"/>
              <a:t>Memory Tracking Table</a:t>
            </a:r>
            <a:r>
              <a:rPr kumimoji="1" lang="ja-JP" altLang="en-US"/>
              <a:t>を用いています。</a:t>
            </a:r>
            <a:endParaRPr kumimoji="1"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MTT</a:t>
            </a:r>
            <a:r>
              <a:rPr kumimoji="1" lang="ja-JP" altLang="en-US"/>
              <a:t>は</a:t>
            </a:r>
            <a:r>
              <a:rPr kumimoji="1" lang="en-US" altLang="ja-JP" dirty="0"/>
              <a:t>TEE</a:t>
            </a:r>
            <a:r>
              <a:rPr kumimoji="1" lang="ja-JP" altLang="en-US"/>
              <a:t>からしかアクセスできない機密メモリと，非</a:t>
            </a:r>
            <a:r>
              <a:rPr kumimoji="1" lang="en" altLang="ja-JP" dirty="0"/>
              <a:t>TEE </a:t>
            </a:r>
            <a:r>
              <a:rPr kumimoji="1" lang="ja-JP" altLang="en-US"/>
              <a:t>からでもアクセスできる非機密メモリを提供している。</a:t>
            </a:r>
            <a:endParaRPr kumimoji="1"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a:t>
            </a:r>
            <a:r>
              <a:rPr kumimoji="1" lang="ja-JP" altLang="en-US"/>
              <a:t>シンプル</a:t>
            </a:r>
            <a:endParaRPr kumimoji="1" lang="en-US" altLang="ja-JP" dirty="0"/>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4</a:t>
            </a:fld>
            <a:endParaRPr kumimoji="1" lang="ja-JP" altLang="en-US"/>
          </a:p>
        </p:txBody>
      </p:sp>
    </p:spTree>
    <p:extLst>
      <p:ext uri="{BB962C8B-B14F-4D97-AF65-F5344CB8AC3E}">
        <p14:creationId xmlns:p14="http://schemas.microsoft.com/office/powerpoint/2010/main" val="24686369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en-US" altLang="ja-JP" b="0" i="0" u="none" strike="noStrike" dirty="0" err="1">
                <a:solidFill>
                  <a:srgbClr val="000000"/>
                </a:solidFill>
                <a:effectLst/>
                <a:latin typeface="-webkit-standard"/>
              </a:rPr>
              <a:t>CoVE</a:t>
            </a:r>
            <a:r>
              <a:rPr lang="ja-JP" altLang="en-US" b="0" i="0" u="none" strike="noStrike">
                <a:solidFill>
                  <a:srgbClr val="000000"/>
                </a:solidFill>
                <a:effectLst/>
                <a:latin typeface="-webkit-standard"/>
              </a:rPr>
              <a:t>のシステム構成について説明していきます。</a:t>
            </a:r>
            <a:endParaRPr lang="en-US" altLang="ja-JP" b="0" i="0" u="none" strike="noStrike" dirty="0">
              <a:solidFill>
                <a:srgbClr val="000000"/>
              </a:solidFill>
              <a:effectLst/>
              <a:latin typeface="-webkit-standard"/>
            </a:endParaRPr>
          </a:p>
          <a:p>
            <a:r>
              <a:rPr lang="en-US" altLang="ja-JP" b="0" i="0" u="none" strike="noStrike" dirty="0">
                <a:solidFill>
                  <a:srgbClr val="000000"/>
                </a:solidFill>
                <a:effectLst/>
                <a:latin typeface="-webkit-standard"/>
              </a:rPr>
              <a:t>TEE</a:t>
            </a:r>
            <a:r>
              <a:rPr lang="ja-JP" altLang="en-US" b="0" i="0" u="none" strike="noStrike">
                <a:solidFill>
                  <a:srgbClr val="000000"/>
                </a:solidFill>
                <a:effectLst/>
                <a:latin typeface="-webkit-standard"/>
              </a:rPr>
              <a:t>側では</a:t>
            </a:r>
            <a:r>
              <a:rPr lang="en-US" altLang="ja-JP" b="0" i="0" u="none" strike="noStrike" dirty="0">
                <a:solidFill>
                  <a:srgbClr val="000000"/>
                </a:solidFill>
                <a:effectLst/>
                <a:latin typeface="-webkit-standard"/>
              </a:rPr>
              <a:t>TEE </a:t>
            </a:r>
            <a:r>
              <a:rPr lang="ja-JP" altLang="en-US" b="0" i="0" u="none" strike="noStrike">
                <a:solidFill>
                  <a:srgbClr val="000000"/>
                </a:solidFill>
                <a:effectLst/>
                <a:latin typeface="-webkit-standard"/>
              </a:rPr>
              <a:t>セキュリティマネージャ上で</a:t>
            </a:r>
            <a:r>
              <a:rPr lang="en-US" altLang="ja-JP" b="0" i="0" u="none" strike="noStrike" dirty="0">
                <a:solidFill>
                  <a:srgbClr val="000000"/>
                </a:solidFill>
                <a:effectLst/>
                <a:latin typeface="-webkit-standard"/>
              </a:rPr>
              <a:t>TEE VM(TVM)</a:t>
            </a:r>
            <a:r>
              <a:rPr lang="ja-JP" altLang="en-US" b="0" i="0" u="none" strike="noStrike">
                <a:solidFill>
                  <a:srgbClr val="000000"/>
                </a:solidFill>
                <a:effectLst/>
                <a:latin typeface="-webkit-standard"/>
              </a:rPr>
              <a:t>と呼ばれる</a:t>
            </a:r>
            <a:r>
              <a:rPr lang="en-US" altLang="ja-JP" b="0" i="0" u="none" strike="noStrike" dirty="0">
                <a:solidFill>
                  <a:srgbClr val="000000"/>
                </a:solidFill>
                <a:effectLst/>
                <a:latin typeface="-webkit-standard"/>
              </a:rPr>
              <a:t>Confidential VM</a:t>
            </a:r>
            <a:r>
              <a:rPr lang="ja-JP" altLang="en-US" b="0" i="0" u="none" strike="noStrike">
                <a:solidFill>
                  <a:srgbClr val="000000"/>
                </a:solidFill>
                <a:effectLst/>
                <a:latin typeface="-webkit-standard"/>
              </a:rPr>
              <a:t>を動作させます。</a:t>
            </a:r>
            <a:endParaRPr lang="en-US" altLang="ja-JP" b="0" i="0" u="none" strike="noStrike" dirty="0">
              <a:solidFill>
                <a:srgbClr val="000000"/>
              </a:solidFill>
              <a:effectLst/>
              <a:latin typeface="-webkit-standard"/>
            </a:endParaRPr>
          </a:p>
          <a:p>
            <a:r>
              <a:rPr lang="en-US" altLang="ja-JP" b="0" i="0" u="none" strike="noStrike" dirty="0">
                <a:solidFill>
                  <a:srgbClr val="000000"/>
                </a:solidFill>
                <a:effectLst/>
                <a:latin typeface="-webkit-standard"/>
              </a:rPr>
              <a:t>TEE </a:t>
            </a:r>
            <a:r>
              <a:rPr lang="ja-JP" altLang="en-US" b="0" i="0" u="none" strike="noStrike">
                <a:solidFill>
                  <a:srgbClr val="000000"/>
                </a:solidFill>
                <a:effectLst/>
                <a:latin typeface="-webkit-standard"/>
              </a:rPr>
              <a:t>セキュリティマネージャは必要最低限の機能のみを提供するソフトウェアであり、</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に機密メモリを割り当てて非</a:t>
            </a:r>
            <a:r>
              <a:rPr lang="en-US" altLang="ja-JP" b="0" i="0" u="none" strike="noStrike" dirty="0">
                <a:solidFill>
                  <a:srgbClr val="000000"/>
                </a:solidFill>
                <a:effectLst/>
                <a:latin typeface="-webkit-standard"/>
              </a:rPr>
              <a:t>TEE</a:t>
            </a:r>
            <a:r>
              <a:rPr lang="ja-JP" altLang="en-US" b="0" i="0" u="none" strike="noStrike">
                <a:solidFill>
                  <a:srgbClr val="000000"/>
                </a:solidFill>
                <a:effectLst/>
                <a:latin typeface="-webkit-standard"/>
              </a:rPr>
              <a:t>から保護しています。</a:t>
            </a:r>
            <a:endParaRPr lang="en-US" altLang="ja-JP" b="0" i="0" u="none" strike="noStrike" dirty="0">
              <a:solidFill>
                <a:srgbClr val="000000"/>
              </a:solidFill>
              <a:effectLst/>
              <a:latin typeface="-webkit-standard"/>
            </a:endParaRPr>
          </a:p>
          <a:p>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同士は</a:t>
            </a:r>
            <a:r>
              <a:rPr lang="en-US" altLang="ja-JP" b="0" i="0" u="none" strike="noStrike" dirty="0">
                <a:solidFill>
                  <a:srgbClr val="000000"/>
                </a:solidFill>
                <a:effectLst/>
                <a:latin typeface="-webkit-standard"/>
              </a:rPr>
              <a:t>TEE </a:t>
            </a:r>
            <a:r>
              <a:rPr lang="ja-JP" altLang="en-US" b="0" i="0" u="none" strike="noStrike">
                <a:solidFill>
                  <a:srgbClr val="000000"/>
                </a:solidFill>
                <a:effectLst/>
                <a:latin typeface="-webkit-standard"/>
              </a:rPr>
              <a:t>セキュリティマネージャによって管理される</a:t>
            </a:r>
            <a:r>
              <a:rPr lang="en-US" altLang="ja-JP" b="0" i="0" u="none" strike="noStrike" dirty="0">
                <a:solidFill>
                  <a:srgbClr val="000000"/>
                </a:solidFill>
                <a:effectLst/>
                <a:latin typeface="-webkit-standard"/>
              </a:rPr>
              <a:t>G-stage</a:t>
            </a:r>
            <a:r>
              <a:rPr lang="ja-JP" altLang="en-US" b="0" i="0" u="none" strike="noStrike">
                <a:solidFill>
                  <a:srgbClr val="000000"/>
                </a:solidFill>
                <a:effectLst/>
                <a:latin typeface="-webkit-standard"/>
              </a:rPr>
              <a:t>ページテーブルを用いて隔離します。</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この</a:t>
            </a:r>
            <a:r>
              <a:rPr lang="en-US" altLang="ja-JP" b="0" i="0" u="none" strike="noStrike" dirty="0">
                <a:solidFill>
                  <a:srgbClr val="000000"/>
                </a:solidFill>
                <a:effectLst/>
                <a:latin typeface="-webkit-standard"/>
              </a:rPr>
              <a:t>G-stage </a:t>
            </a:r>
            <a:r>
              <a:rPr lang="ja-JP" altLang="en-US" b="0" i="0" u="none" strike="noStrike">
                <a:solidFill>
                  <a:srgbClr val="000000"/>
                </a:solidFill>
                <a:effectLst/>
                <a:latin typeface="-webkit-standard"/>
              </a:rPr>
              <a:t>ページテーブルは</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ごとに作成され、</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内のゲスト物理アドレスをホスト物理アドレスに変換するために用いられます。</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それぞれの</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のゲスト物理アドレスにそれぞれ異なるホスト物理アドレスを割り当てることで</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の隔離が実現しています。</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一方、非</a:t>
            </a:r>
            <a:r>
              <a:rPr lang="en-US" altLang="ja-JP" b="0" i="0" u="none" strike="noStrike" dirty="0">
                <a:solidFill>
                  <a:srgbClr val="000000"/>
                </a:solidFill>
                <a:effectLst/>
                <a:latin typeface="-webkit-standard"/>
              </a:rPr>
              <a:t>TEE</a:t>
            </a:r>
            <a:r>
              <a:rPr lang="ja-JP" altLang="en-US" b="0" i="0" u="none" strike="noStrike">
                <a:solidFill>
                  <a:srgbClr val="000000"/>
                </a:solidFill>
                <a:effectLst/>
                <a:latin typeface="-webkit-standard"/>
              </a:rPr>
              <a:t>ではホスト</a:t>
            </a:r>
            <a:r>
              <a:rPr lang="en-US" altLang="ja-JP" b="0" i="0" u="none" strike="noStrike" dirty="0">
                <a:solidFill>
                  <a:srgbClr val="000000"/>
                </a:solidFill>
                <a:effectLst/>
                <a:latin typeface="-webkit-standard"/>
              </a:rPr>
              <a:t>VM</a:t>
            </a:r>
            <a:r>
              <a:rPr lang="ja-JP" altLang="en-US" b="0" i="0" u="none" strike="noStrike">
                <a:solidFill>
                  <a:srgbClr val="000000"/>
                </a:solidFill>
                <a:effectLst/>
                <a:latin typeface="-webkit-standard"/>
              </a:rPr>
              <a:t>が動作する環境であり、ハイパーバイザが通常の</a:t>
            </a:r>
            <a:r>
              <a:rPr lang="en-US" altLang="ja-JP" b="0" i="0" u="none" strike="noStrike" dirty="0">
                <a:solidFill>
                  <a:srgbClr val="000000"/>
                </a:solidFill>
                <a:effectLst/>
                <a:latin typeface="-webkit-standard"/>
              </a:rPr>
              <a:t>VM</a:t>
            </a:r>
            <a:r>
              <a:rPr lang="ja-JP" altLang="en-US" b="0" i="0" u="none" strike="noStrike">
                <a:solidFill>
                  <a:srgbClr val="000000"/>
                </a:solidFill>
                <a:effectLst/>
                <a:latin typeface="-webkit-standard"/>
              </a:rPr>
              <a:t>と</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のリソースを管理しています。</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ハイパーバイザが</a:t>
            </a:r>
            <a:r>
              <a:rPr lang="en-US" altLang="ja-JP" b="0" i="0" u="none" strike="noStrike" dirty="0">
                <a:solidFill>
                  <a:srgbClr val="000000"/>
                </a:solidFill>
                <a:effectLst/>
                <a:latin typeface="-webkit-standard"/>
              </a:rPr>
              <a:t>TEE </a:t>
            </a:r>
            <a:r>
              <a:rPr lang="ja-JP" altLang="en-US" b="0" i="0" u="none" strike="noStrike">
                <a:solidFill>
                  <a:srgbClr val="000000"/>
                </a:solidFill>
                <a:effectLst/>
                <a:latin typeface="-webkit-standard"/>
              </a:rPr>
              <a:t>セキュリティマネージャ経由で</a:t>
            </a:r>
            <a:r>
              <a:rPr lang="en-US" altLang="ja-JP" b="0" i="0" u="none" strike="noStrike" dirty="0">
                <a:solidFill>
                  <a:srgbClr val="000000"/>
                </a:solidFill>
                <a:effectLst/>
                <a:latin typeface="-webkit-standard"/>
              </a:rPr>
              <a:t> TVM </a:t>
            </a:r>
            <a:r>
              <a:rPr lang="ja-JP" altLang="en-US" b="0" i="0" u="none" strike="noStrike">
                <a:solidFill>
                  <a:srgbClr val="000000"/>
                </a:solidFill>
                <a:effectLst/>
                <a:latin typeface="-webkit-standard"/>
              </a:rPr>
              <a:t>の制御を行います。</a:t>
            </a:r>
            <a:endParaRPr lang="en-US" altLang="ja-JP" b="0" i="0" u="none" strike="noStrike" dirty="0">
              <a:solidFill>
                <a:srgbClr val="000000"/>
              </a:solidFill>
              <a:effectLst/>
              <a:latin typeface="-webkit-standard"/>
            </a:endParaRPr>
          </a:p>
          <a:p>
            <a:endParaRPr kumimoji="1" lang="en-US" altLang="ja-JP" b="0" i="0" u="none" strike="noStrike" dirty="0">
              <a:solidFill>
                <a:srgbClr val="000000"/>
              </a:solidFill>
              <a:effectLst/>
              <a:latin typeface="-webkit-standard"/>
            </a:endParaRPr>
          </a:p>
          <a:p>
            <a:r>
              <a:rPr kumimoji="1" lang="en-US" altLang="ja-JP" dirty="0"/>
              <a:t>//</a:t>
            </a:r>
            <a:r>
              <a:rPr kumimoji="1" lang="ja-JP" altLang="en-US"/>
              <a:t>シンプルに</a:t>
            </a:r>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5</a:t>
            </a:fld>
            <a:endParaRPr kumimoji="1" lang="ja-JP" altLang="en-US"/>
          </a:p>
        </p:txBody>
      </p:sp>
    </p:spTree>
    <p:extLst>
      <p:ext uri="{BB962C8B-B14F-4D97-AF65-F5344CB8AC3E}">
        <p14:creationId xmlns:p14="http://schemas.microsoft.com/office/powerpoint/2010/main" val="42531271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a:t>このように</a:t>
            </a:r>
            <a:r>
              <a:rPr kumimoji="1" lang="en-US" altLang="ja-JP" dirty="0"/>
              <a:t>TVM</a:t>
            </a:r>
            <a:r>
              <a:rPr kumimoji="1" lang="ja-JP" altLang="en-US"/>
              <a:t>は機密メモリを用いることによって内部犯から保護され、</a:t>
            </a:r>
            <a:r>
              <a:rPr kumimoji="1" lang="en-US" altLang="ja-JP" dirty="0"/>
              <a:t>G-stage</a:t>
            </a:r>
            <a:r>
              <a:rPr kumimoji="1" lang="ja-JP" altLang="en-US"/>
              <a:t>ページテーブルによって他の</a:t>
            </a:r>
            <a:r>
              <a:rPr kumimoji="1" lang="en-US" altLang="ja-JP" dirty="0"/>
              <a:t>TVM</a:t>
            </a:r>
            <a:r>
              <a:rPr kumimoji="1" lang="ja-JP" altLang="en-US"/>
              <a:t>からも隔離されていますが、</a:t>
            </a:r>
            <a:r>
              <a:rPr lang="ja-JP" altLang="en-US">
                <a:solidFill>
                  <a:srgbClr val="FF0000"/>
                </a:solidFill>
              </a:rPr>
              <a:t>攻撃者は</a:t>
            </a:r>
            <a:r>
              <a:rPr lang="en-US" altLang="ja-JP" dirty="0">
                <a:solidFill>
                  <a:srgbClr val="FF0000"/>
                </a:solidFill>
              </a:rPr>
              <a:t>TVM</a:t>
            </a:r>
            <a:r>
              <a:rPr lang="ja-JP" altLang="en-US">
                <a:solidFill>
                  <a:srgbClr val="FF0000"/>
                </a:solidFill>
              </a:rPr>
              <a:t>内に侵入すればメモリ上の機密情報にアクセスできてしまいます。</a:t>
            </a:r>
            <a:endParaRPr lang="en-US" altLang="ja-JP"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a:solidFill>
                  <a:srgbClr val="FF0000"/>
                </a:solidFill>
              </a:rPr>
              <a:t>メモリ隔離は</a:t>
            </a:r>
            <a:r>
              <a:rPr lang="en-US" altLang="ja-JP" dirty="0">
                <a:solidFill>
                  <a:srgbClr val="FF0000"/>
                </a:solidFill>
              </a:rPr>
              <a:t> TVM </a:t>
            </a:r>
            <a:r>
              <a:rPr lang="ja-JP" altLang="en-US">
                <a:solidFill>
                  <a:srgbClr val="FF0000"/>
                </a:solidFill>
              </a:rPr>
              <a:t>外から</a:t>
            </a:r>
            <a:r>
              <a:rPr lang="en-US" altLang="ja-JP" dirty="0">
                <a:solidFill>
                  <a:srgbClr val="FF0000"/>
                </a:solidFill>
              </a:rPr>
              <a:t> </a:t>
            </a:r>
            <a:r>
              <a:rPr lang="ja-JP" altLang="en-US">
                <a:solidFill>
                  <a:srgbClr val="FF0000"/>
                </a:solidFill>
              </a:rPr>
              <a:t>の不正なメモリアクセスのみしか防げません。</a:t>
            </a:r>
            <a:endParaRPr lang="en-US" altLang="ja-JP" dirty="0">
              <a:solidFill>
                <a:srgbClr val="FF0000"/>
              </a:solidFill>
            </a:endParaRPr>
          </a:p>
          <a:p>
            <a:r>
              <a:rPr lang="en-US" altLang="ja-JP" dirty="0">
                <a:solidFill>
                  <a:srgbClr val="FF0000"/>
                </a:solidFill>
              </a:rPr>
              <a:t>TVM </a:t>
            </a:r>
            <a:r>
              <a:rPr lang="ja-JP" altLang="en-US">
                <a:solidFill>
                  <a:srgbClr val="FF0000"/>
                </a:solidFill>
              </a:rPr>
              <a:t>がインターネット経由でサービスを提供している場合、外部から不特定多数の攻撃者からの攻撃を受ける可能性があります。</a:t>
            </a:r>
            <a:endParaRPr lang="en-US" altLang="ja-JP" dirty="0">
              <a:solidFill>
                <a:srgbClr val="FF0000"/>
              </a:solidFill>
            </a:endParaRPr>
          </a:p>
          <a:p>
            <a:r>
              <a:rPr lang="ja-JP" altLang="en-US">
                <a:solidFill>
                  <a:srgbClr val="FF0000"/>
                </a:solidFill>
              </a:rPr>
              <a:t>また、マルチテナントのクラウドでは他の</a:t>
            </a:r>
            <a:r>
              <a:rPr lang="en-US" altLang="ja-JP" dirty="0">
                <a:solidFill>
                  <a:srgbClr val="FF0000"/>
                </a:solidFill>
              </a:rPr>
              <a:t> TVM </a:t>
            </a:r>
            <a:r>
              <a:rPr lang="ja-JP" altLang="en-US">
                <a:solidFill>
                  <a:srgbClr val="FF0000"/>
                </a:solidFill>
              </a:rPr>
              <a:t>からの攻撃を受ける可能性もあります。</a:t>
            </a:r>
            <a:endParaRPr lang="en-US" altLang="ja-JP" dirty="0">
              <a:solidFill>
                <a:srgbClr val="FF0000"/>
              </a:solidFill>
            </a:endParaRPr>
          </a:p>
          <a:p>
            <a:r>
              <a:rPr lang="ja-JP" altLang="en-US">
                <a:solidFill>
                  <a:srgbClr val="FF0000"/>
                </a:solidFill>
              </a:rPr>
              <a:t>そのため</a:t>
            </a:r>
            <a:r>
              <a:rPr lang="en-US" altLang="ja-JP" dirty="0">
                <a:solidFill>
                  <a:srgbClr val="FF0000"/>
                </a:solidFill>
              </a:rPr>
              <a:t> TVM </a:t>
            </a:r>
            <a:r>
              <a:rPr lang="ja-JP" altLang="en-US">
                <a:solidFill>
                  <a:srgbClr val="FF0000"/>
                </a:solidFill>
              </a:rPr>
              <a:t>への侵入を安全に検知する必要があります。</a:t>
            </a:r>
            <a:endParaRPr lang="en-US" altLang="ja-JP" dirty="0">
              <a:solidFill>
                <a:srgbClr val="FF0000"/>
              </a:solidFill>
            </a:endParaRPr>
          </a:p>
          <a:p>
            <a:r>
              <a:rPr lang="en-US" altLang="ja-JP" dirty="0">
                <a:solidFill>
                  <a:srgbClr val="FF0000"/>
                </a:solidFill>
              </a:rPr>
              <a:t>TVM </a:t>
            </a:r>
            <a:r>
              <a:rPr lang="ja-JP" altLang="en-US">
                <a:solidFill>
                  <a:srgbClr val="FF0000"/>
                </a:solidFill>
              </a:rPr>
              <a:t>の中での監視は、侵入者に監視機構を無効化さえるリスクがあるので、</a:t>
            </a:r>
            <a:r>
              <a:rPr lang="en-US" altLang="ja-JP" dirty="0">
                <a:solidFill>
                  <a:srgbClr val="FF0000"/>
                </a:solidFill>
              </a:rPr>
              <a:t>TVM</a:t>
            </a:r>
            <a:r>
              <a:rPr lang="ja-JP" altLang="en-US">
                <a:solidFill>
                  <a:srgbClr val="FF0000"/>
                </a:solidFill>
              </a:rPr>
              <a:t>の外で攻撃の影響を受けずに監視を行うことが望まれます。</a:t>
            </a:r>
            <a:endParaRPr lang="en-US" altLang="ja-JP" dirty="0">
              <a:solidFill>
                <a:srgbClr val="FF0000"/>
              </a:solidFill>
            </a:endParaRPr>
          </a:p>
          <a:p>
            <a:endParaRPr lang="en-US" altLang="ja-JP" dirty="0">
              <a:solidFill>
                <a:srgbClr val="FF0000"/>
              </a:solidFill>
            </a:endParaRPr>
          </a:p>
          <a:p>
            <a:r>
              <a:rPr lang="en-US" altLang="ja-JP" dirty="0">
                <a:solidFill>
                  <a:srgbClr val="FF0000"/>
                </a:solidFill>
              </a:rPr>
              <a:t>///</a:t>
            </a:r>
            <a:r>
              <a:rPr lang="ja-JP" altLang="en-US">
                <a:solidFill>
                  <a:srgbClr val="FF0000"/>
                </a:solidFill>
              </a:rPr>
              <a:t>マルチテナント・・・・</a:t>
            </a:r>
            <a:r>
              <a:rPr lang="ja-JP" altLang="en-US" b="0" i="0" u="none" strike="noStrike">
                <a:solidFill>
                  <a:srgbClr val="000000"/>
                </a:solidFill>
                <a:effectLst/>
                <a:latin typeface="-webkit-standard"/>
              </a:rPr>
              <a:t>単一のソフトウェアアプリケーションやハードウェアリソースが複数のユーザーグループ（テナント）によって共有されるアーキテクチャや設計</a:t>
            </a:r>
            <a:endParaRPr lang="en-US" altLang="ja-JP" dirty="0">
              <a:solidFill>
                <a:srgbClr val="FF0000"/>
              </a:solidFill>
            </a:endParaRPr>
          </a:p>
          <a:p>
            <a:endParaRPr lang="en-US" altLang="ja-JP" dirty="0">
              <a:solidFill>
                <a:srgbClr val="FF0000"/>
              </a:solidFill>
            </a:endParaRPr>
          </a:p>
          <a:p>
            <a:r>
              <a:rPr lang="en-US" altLang="ja-JP" dirty="0">
                <a:solidFill>
                  <a:srgbClr val="FF0000"/>
                </a:solidFill>
              </a:rPr>
              <a:t>//</a:t>
            </a:r>
            <a:r>
              <a:rPr lang="ja-JP" altLang="en-US">
                <a:solidFill>
                  <a:srgbClr val="FF0000"/>
                </a:solidFill>
              </a:rPr>
              <a:t>短く</a:t>
            </a:r>
            <a:endParaRPr lang="en-US" altLang="ja-JP" dirty="0">
              <a:solidFill>
                <a:srgbClr val="FF0000"/>
              </a:solidFill>
            </a:endParaRPr>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6</a:t>
            </a:fld>
            <a:endParaRPr kumimoji="1" lang="ja-JP" altLang="en-US"/>
          </a:p>
        </p:txBody>
      </p:sp>
    </p:spTree>
    <p:extLst>
      <p:ext uri="{BB962C8B-B14F-4D97-AF65-F5344CB8AC3E}">
        <p14:creationId xmlns:p14="http://schemas.microsoft.com/office/powerpoint/2010/main" val="11416606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a:t>そこで</a:t>
            </a:r>
            <a:r>
              <a:rPr kumimoji="1" lang="en-US" altLang="ja-JP" dirty="0" err="1"/>
              <a:t>CoVE</a:t>
            </a:r>
            <a:r>
              <a:rPr kumimoji="1" lang="ja-JP" altLang="en-US"/>
              <a:t>において</a:t>
            </a:r>
            <a:r>
              <a:rPr kumimoji="1" lang="en-US" altLang="ja-JP" dirty="0"/>
              <a:t> TVM </a:t>
            </a:r>
            <a:r>
              <a:rPr kumimoji="1" lang="ja-JP" altLang="en-US"/>
              <a:t>の</a:t>
            </a:r>
            <a:r>
              <a:rPr lang="en-JP" altLang="ja-JP"/>
              <a:t>柔軟</a:t>
            </a:r>
            <a:r>
              <a:rPr lang="ja-JP" altLang="en-US"/>
              <a:t>かつ効率のよい</a:t>
            </a:r>
            <a:r>
              <a:rPr lang="en-JP" altLang="ja-JP"/>
              <a:t>監視を</a:t>
            </a:r>
            <a:r>
              <a:rPr lang="ja-JP" altLang="en-US"/>
              <a:t>実現する</a:t>
            </a:r>
            <a:r>
              <a:rPr lang="en-US" altLang="ja-JP" dirty="0"/>
              <a:t> </a:t>
            </a:r>
            <a:r>
              <a:rPr lang="en-US" altLang="ja-JP" dirty="0" err="1"/>
              <a:t>TVMmonitor</a:t>
            </a:r>
            <a:r>
              <a:rPr lang="en-US" altLang="ja-JP" dirty="0"/>
              <a:t> </a:t>
            </a:r>
            <a:r>
              <a:rPr lang="ja-JP" altLang="en-US"/>
              <a:t>を提案します。</a:t>
            </a: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lang="en" altLang="ja-JP" b="0" i="0" u="none" strike="noStrike" dirty="0" err="1">
                <a:solidFill>
                  <a:srgbClr val="000000"/>
                </a:solidFill>
                <a:effectLst/>
                <a:latin typeface="-webkit-standard"/>
              </a:rPr>
              <a:t>TVMmonitor</a:t>
            </a:r>
            <a:r>
              <a:rPr lang="en" altLang="ja-JP" b="0" i="0" u="none" strike="noStrike" dirty="0">
                <a:solidFill>
                  <a:srgbClr val="000000"/>
                </a:solidFill>
                <a:effectLst/>
                <a:latin typeface="-webkit-standard"/>
              </a:rPr>
              <a:t> </a:t>
            </a:r>
            <a:r>
              <a:rPr lang="ja-JP" altLang="en-US" b="0" i="0" u="none" strike="noStrike">
                <a:solidFill>
                  <a:srgbClr val="000000"/>
                </a:solidFill>
                <a:effectLst/>
                <a:latin typeface="-webkit-standard"/>
              </a:rPr>
              <a:t>は監視用</a:t>
            </a:r>
            <a:r>
              <a:rPr lang="en-US" altLang="ja-JP" b="0" i="0" u="none" strike="noStrike" dirty="0">
                <a:solidFill>
                  <a:srgbClr val="000000"/>
                </a:solidFill>
                <a:effectLst/>
                <a:latin typeface="-webkit-standard"/>
              </a:rPr>
              <a:t> </a:t>
            </a:r>
            <a:r>
              <a:rPr lang="en" altLang="ja-JP" b="0" i="0" u="none" strike="noStrike" dirty="0">
                <a:solidFill>
                  <a:srgbClr val="000000"/>
                </a:solidFill>
                <a:effectLst/>
                <a:latin typeface="-webkit-standard"/>
              </a:rPr>
              <a:t>TVM </a:t>
            </a:r>
            <a:r>
              <a:rPr lang="ja-JP" altLang="en-US" b="0" i="0" u="none" strike="noStrike">
                <a:solidFill>
                  <a:srgbClr val="000000"/>
                </a:solidFill>
                <a:effectLst/>
                <a:latin typeface="-webkit-standard"/>
              </a:rPr>
              <a:t>において監視システムを実行し，監視対象 </a:t>
            </a:r>
            <a:r>
              <a:rPr lang="en" altLang="ja-JP" b="0" i="0" u="none" strike="noStrike" dirty="0">
                <a:solidFill>
                  <a:srgbClr val="000000"/>
                </a:solidFill>
                <a:effectLst/>
                <a:latin typeface="-webkit-standard"/>
              </a:rPr>
              <a:t>TVM </a:t>
            </a:r>
            <a:r>
              <a:rPr lang="ja-JP" altLang="en-US" b="0" i="0" u="none" strike="noStrike">
                <a:solidFill>
                  <a:srgbClr val="000000"/>
                </a:solidFill>
                <a:effectLst/>
                <a:latin typeface="-webkit-standard"/>
              </a:rPr>
              <a:t>のエージェントから情報を取得することにより監視を行います。</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latin typeface="-webkit-standard"/>
              </a:rPr>
              <a:t>監視用</a:t>
            </a:r>
            <a:r>
              <a:rPr lang="en-US" altLang="ja-JP" b="0" i="0" u="none" strike="noStrike" dirty="0">
                <a:solidFill>
                  <a:srgbClr val="000000"/>
                </a:solidFill>
                <a:effectLst/>
                <a:latin typeface="-webkit-standard"/>
              </a:rPr>
              <a:t> TVM </a:t>
            </a:r>
            <a:r>
              <a:rPr lang="ja-JP" altLang="en-US" b="0" i="0" u="none" strike="noStrike">
                <a:solidFill>
                  <a:srgbClr val="000000"/>
                </a:solidFill>
                <a:effectLst/>
                <a:latin typeface="-webkit-standard"/>
              </a:rPr>
              <a:t>のメモリは</a:t>
            </a:r>
            <a:r>
              <a:rPr lang="en-US" altLang="ja-JP" b="0" i="0" u="none" strike="noStrike" dirty="0">
                <a:solidFill>
                  <a:srgbClr val="000000"/>
                </a:solidFill>
                <a:effectLst/>
                <a:latin typeface="-webkit-standard"/>
              </a:rPr>
              <a:t> TSM </a:t>
            </a:r>
            <a:r>
              <a:rPr lang="ja-JP" altLang="en-US" b="0" i="0" u="none" strike="noStrike">
                <a:solidFill>
                  <a:srgbClr val="000000"/>
                </a:solidFill>
                <a:effectLst/>
                <a:latin typeface="-webkit-standard"/>
              </a:rPr>
              <a:t>の</a:t>
            </a:r>
            <a:r>
              <a:rPr lang="en-US" altLang="ja-JP" b="0" i="0" u="none" strike="noStrike" dirty="0">
                <a:solidFill>
                  <a:srgbClr val="000000"/>
                </a:solidFill>
                <a:effectLst/>
                <a:latin typeface="-webkit-standard"/>
              </a:rPr>
              <a:t> G-stage </a:t>
            </a:r>
            <a:r>
              <a:rPr lang="ja-JP" altLang="en-US" b="0" i="0" u="none" strike="noStrike">
                <a:solidFill>
                  <a:srgbClr val="000000"/>
                </a:solidFill>
                <a:effectLst/>
                <a:latin typeface="-webkit-standard"/>
              </a:rPr>
              <a:t>ページテーブルを用いて他の</a:t>
            </a:r>
            <a:r>
              <a:rPr lang="en-US" altLang="ja-JP" b="0" i="0" u="none" strike="noStrike" dirty="0">
                <a:solidFill>
                  <a:srgbClr val="000000"/>
                </a:solidFill>
                <a:effectLst/>
                <a:latin typeface="-webkit-standard"/>
              </a:rPr>
              <a:t> TVM </a:t>
            </a:r>
            <a:r>
              <a:rPr lang="ja-JP" altLang="en-US" b="0" i="0" u="none" strike="noStrike">
                <a:solidFill>
                  <a:srgbClr val="000000"/>
                </a:solidFill>
                <a:effectLst/>
                <a:latin typeface="-webkit-standard"/>
              </a:rPr>
              <a:t>から隔離されるため、監視対象</a:t>
            </a:r>
            <a:r>
              <a:rPr lang="en-US" altLang="ja-JP" b="0" i="0" u="none" strike="noStrike" dirty="0">
                <a:solidFill>
                  <a:srgbClr val="000000"/>
                </a:solidFill>
                <a:effectLst/>
                <a:latin typeface="-webkit-standard"/>
              </a:rPr>
              <a:t> TVM </a:t>
            </a:r>
            <a:r>
              <a:rPr lang="ja-JP" altLang="en-US" b="0" i="0" u="none" strike="noStrike">
                <a:solidFill>
                  <a:srgbClr val="000000"/>
                </a:solidFill>
                <a:effectLst/>
                <a:latin typeface="-webkit-standard"/>
              </a:rPr>
              <a:t>や他のテナントが使っている</a:t>
            </a:r>
            <a:r>
              <a:rPr lang="en-US" altLang="ja-JP" b="0" i="0" u="none" strike="noStrike" dirty="0">
                <a:solidFill>
                  <a:srgbClr val="000000"/>
                </a:solidFill>
                <a:effectLst/>
                <a:latin typeface="-webkit-standard"/>
              </a:rPr>
              <a:t> TVM </a:t>
            </a:r>
            <a:r>
              <a:rPr lang="ja-JP" altLang="en-US" b="0" i="0" u="none" strike="noStrike">
                <a:solidFill>
                  <a:srgbClr val="000000"/>
                </a:solidFill>
                <a:effectLst/>
                <a:latin typeface="-webkit-standard"/>
              </a:rPr>
              <a:t>からの攻撃を防ぐことができます。</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latin typeface="-webkit-standard"/>
              </a:rPr>
              <a:t>また、一対一の監視だけではなく、複数の監視用</a:t>
            </a:r>
            <a:r>
              <a:rPr lang="en-US" altLang="ja-JP" b="0" i="0" u="none" strike="noStrike" dirty="0">
                <a:solidFill>
                  <a:srgbClr val="000000"/>
                </a:solidFill>
                <a:effectLst/>
                <a:latin typeface="-webkit-standard"/>
              </a:rPr>
              <a:t>TVM </a:t>
            </a:r>
            <a:r>
              <a:rPr lang="ja-JP" altLang="en-US" b="0" i="0" u="none" strike="noStrike">
                <a:solidFill>
                  <a:srgbClr val="000000"/>
                </a:solidFill>
                <a:effectLst/>
                <a:latin typeface="-webkit-standard"/>
              </a:rPr>
              <a:t>を用いて監視を行うことも可能であり，様々な分散した監視システムを構築してシステム全体のセキュリティを高めることができます。</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b="0" i="0" u="none" strike="noStrike" dirty="0" err="1">
                <a:solidFill>
                  <a:srgbClr val="000000"/>
                </a:solidFill>
                <a:effectLst/>
                <a:latin typeface="-webkit-standard"/>
              </a:rPr>
              <a:t>CoVE</a:t>
            </a:r>
            <a:r>
              <a:rPr lang="ja-JP" altLang="en-US" b="0" i="0" u="none" strike="noStrike">
                <a:solidFill>
                  <a:srgbClr val="000000"/>
                </a:solidFill>
                <a:effectLst/>
                <a:latin typeface="-webkit-standard"/>
              </a:rPr>
              <a:t>では</a:t>
            </a:r>
            <a:r>
              <a:rPr lang="en-US" altLang="ja-JP" b="0" i="0" u="none" strike="noStrike" dirty="0">
                <a:solidFill>
                  <a:srgbClr val="000000"/>
                </a:solidFill>
                <a:effectLst/>
                <a:latin typeface="-webkit-standard"/>
              </a:rPr>
              <a:t>TEE </a:t>
            </a:r>
            <a:r>
              <a:rPr lang="ja-JP" altLang="en-US" b="0" i="0" u="none" strike="noStrike">
                <a:solidFill>
                  <a:srgbClr val="000000"/>
                </a:solidFill>
                <a:effectLst/>
                <a:latin typeface="-webkit-standard"/>
              </a:rPr>
              <a:t>セキュリティマネージャ内で</a:t>
            </a:r>
            <a:r>
              <a:rPr lang="en-US" altLang="ja-JP" b="0" i="0" u="none" strike="noStrike" dirty="0">
                <a:solidFill>
                  <a:srgbClr val="000000"/>
                </a:solidFill>
                <a:effectLst/>
                <a:latin typeface="-webkit-standard"/>
              </a:rPr>
              <a:t> TVM </a:t>
            </a:r>
            <a:r>
              <a:rPr lang="ja-JP" altLang="en-US" b="0" i="0" u="none" strike="noStrike">
                <a:solidFill>
                  <a:srgbClr val="000000"/>
                </a:solidFill>
                <a:effectLst/>
                <a:latin typeface="-webkit-standard"/>
              </a:rPr>
              <a:t>の監視を行うことも可能ですが、</a:t>
            </a:r>
            <a:r>
              <a:rPr lang="en-US" altLang="ja-JP" b="0" i="0" u="none" strike="noStrike" dirty="0">
                <a:solidFill>
                  <a:srgbClr val="000000"/>
                </a:solidFill>
                <a:effectLst/>
                <a:latin typeface="-webkit-standard"/>
              </a:rPr>
              <a:t>TEE </a:t>
            </a:r>
            <a:r>
              <a:rPr lang="ja-JP" altLang="en-US" b="0" i="0" u="none" strike="noStrike">
                <a:solidFill>
                  <a:srgbClr val="000000"/>
                </a:solidFill>
                <a:effectLst/>
                <a:latin typeface="-webkit-standard"/>
              </a:rPr>
              <a:t>セキュリティマネージャ内で監視を行うよりも監視用</a:t>
            </a:r>
            <a:r>
              <a:rPr lang="en-US" altLang="ja-JP" b="0" i="0" u="none" strike="noStrike" dirty="0">
                <a:solidFill>
                  <a:srgbClr val="000000"/>
                </a:solidFill>
                <a:effectLst/>
                <a:latin typeface="-webkit-standard"/>
              </a:rPr>
              <a:t> TVM </a:t>
            </a:r>
            <a:r>
              <a:rPr lang="ja-JP" altLang="en-US" b="0" i="0" u="none" strike="noStrike">
                <a:solidFill>
                  <a:srgbClr val="000000"/>
                </a:solidFill>
                <a:effectLst/>
                <a:latin typeface="-webkit-standard"/>
              </a:rPr>
              <a:t>を用いる方がより安全にかつ高度な監視を行うことができます。</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latin typeface="-webkit-standard"/>
              </a:rPr>
              <a:t>これは</a:t>
            </a:r>
            <a:r>
              <a:rPr lang="en-US" altLang="ja-JP" b="0" i="0" u="none" strike="noStrike" dirty="0">
                <a:solidFill>
                  <a:srgbClr val="000000"/>
                </a:solidFill>
                <a:effectLst/>
                <a:latin typeface="-webkit-standard"/>
              </a:rPr>
              <a:t> TEE </a:t>
            </a:r>
            <a:r>
              <a:rPr lang="ja-JP" altLang="en-US" b="0" i="0" u="none" strike="noStrike">
                <a:solidFill>
                  <a:srgbClr val="000000"/>
                </a:solidFill>
                <a:effectLst/>
                <a:latin typeface="-webkit-standard"/>
              </a:rPr>
              <a:t>セキュリティマネージャ内の機能は</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のセキュリティのための必要最低限のものに限定されているためで、できるだけ小さく保ち脆弱性を作らないようにしているからです。</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b="0" i="0" u="none" strike="noStrike" dirty="0">
                <a:solidFill>
                  <a:srgbClr val="000000"/>
                </a:solidFill>
                <a:effectLst/>
                <a:latin typeface="-webkit-standard"/>
              </a:rPr>
              <a:t>///</a:t>
            </a:r>
            <a:r>
              <a:rPr lang="ja-JP" altLang="en-US" b="0" i="0" u="none" strike="noStrike">
                <a:solidFill>
                  <a:srgbClr val="000000"/>
                </a:solidFill>
                <a:effectLst/>
                <a:latin typeface="-webkit-standard"/>
              </a:rPr>
              <a:t>セキュリティ問題</a:t>
            </a:r>
            <a:r>
              <a:rPr lang="en-US" altLang="ja-JP" b="0" i="0" u="none" strike="noStrike" dirty="0">
                <a:solidFill>
                  <a:srgbClr val="000000"/>
                </a:solidFill>
                <a:effectLst/>
                <a:latin typeface="-webkit-standard"/>
              </a:rPr>
              <a:t>(</a:t>
            </a:r>
            <a:r>
              <a:rPr lang="ja-JP" altLang="en-US" b="0" i="0" u="none" strike="noStrike">
                <a:solidFill>
                  <a:srgbClr val="000000"/>
                </a:solidFill>
                <a:effectLst/>
                <a:latin typeface="-webkit-standard"/>
              </a:rPr>
              <a:t>脆弱性</a:t>
            </a:r>
            <a:r>
              <a:rPr lang="en-US" altLang="ja-JP" b="0" i="0" u="none" strike="noStrike" dirty="0">
                <a:solidFill>
                  <a:srgbClr val="000000"/>
                </a:solidFill>
                <a:effectLst/>
                <a:latin typeface="-webkit-standard"/>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dirty="0"/>
              <a:t>//</a:t>
            </a:r>
            <a:r>
              <a:rPr lang="ja-JP" altLang="en-US"/>
              <a:t>監視用</a:t>
            </a:r>
            <a:r>
              <a:rPr lang="en-US" altLang="ja-JP" dirty="0"/>
              <a:t>TVM</a:t>
            </a:r>
            <a:r>
              <a:rPr lang="ja-JP" altLang="en-US"/>
              <a:t>が攻撃を受けた時になのか</a:t>
            </a:r>
            <a:r>
              <a:rPr lang="en-US" altLang="ja-JP" dirty="0"/>
              <a:t>?</a:t>
            </a:r>
            <a:br>
              <a:rPr lang="en-US" altLang="ja-JP" dirty="0"/>
            </a:br>
            <a:r>
              <a:rPr lang="ja-JP" altLang="en-US"/>
              <a:t>トラストチェーンみたいに論理的に説明できると良い</a:t>
            </a:r>
            <a:endParaRPr lang="en-US" altLang="ja-JP" dirty="0"/>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7</a:t>
            </a:fld>
            <a:endParaRPr kumimoji="1" lang="ja-JP" altLang="en-US"/>
          </a:p>
        </p:txBody>
      </p:sp>
    </p:spTree>
    <p:extLst>
      <p:ext uri="{BB962C8B-B14F-4D97-AF65-F5344CB8AC3E}">
        <p14:creationId xmlns:p14="http://schemas.microsoft.com/office/powerpoint/2010/main" val="6444285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b="0" i="0" u="none" strike="noStrike" dirty="0" err="1">
                <a:solidFill>
                  <a:srgbClr val="000000"/>
                </a:solidFill>
                <a:effectLst/>
                <a:latin typeface="-webkit-standard"/>
              </a:rPr>
              <a:t>TVMmonitor</a:t>
            </a:r>
            <a:r>
              <a:rPr lang="en-US" altLang="ja-JP" b="0" i="0" u="none" strike="noStrike" dirty="0">
                <a:solidFill>
                  <a:srgbClr val="000000"/>
                </a:solidFill>
                <a:effectLst/>
                <a:latin typeface="-webkit-standard"/>
              </a:rPr>
              <a:t> </a:t>
            </a:r>
            <a:r>
              <a:rPr lang="ja-JP" altLang="en-US" b="0" i="0" u="none" strike="noStrike">
                <a:solidFill>
                  <a:srgbClr val="000000"/>
                </a:solidFill>
                <a:effectLst/>
                <a:latin typeface="-webkit-standard"/>
              </a:rPr>
              <a:t>は監視用</a:t>
            </a:r>
            <a:r>
              <a:rPr lang="en-US" altLang="ja-JP" b="0" i="0" u="none" strike="noStrike" dirty="0">
                <a:solidFill>
                  <a:srgbClr val="000000"/>
                </a:solidFill>
                <a:effectLst/>
                <a:latin typeface="-webkit-standard"/>
              </a:rPr>
              <a:t> TVM </a:t>
            </a:r>
            <a:r>
              <a:rPr lang="ja-JP" altLang="en-US" b="0" i="0" u="none" strike="noStrike">
                <a:solidFill>
                  <a:srgbClr val="000000"/>
                </a:solidFill>
                <a:effectLst/>
                <a:latin typeface="-webkit-standard"/>
              </a:rPr>
              <a:t>と監視対象</a:t>
            </a:r>
            <a:r>
              <a:rPr lang="en-US" altLang="ja-JP" b="0" i="0" u="none" strike="noStrike" dirty="0">
                <a:solidFill>
                  <a:srgbClr val="000000"/>
                </a:solidFill>
                <a:effectLst/>
                <a:latin typeface="-webkit-standard"/>
              </a:rPr>
              <a:t> TVM </a:t>
            </a:r>
            <a:r>
              <a:rPr lang="ja-JP" altLang="en-US" b="0" i="0" u="none" strike="noStrike">
                <a:solidFill>
                  <a:srgbClr val="000000"/>
                </a:solidFill>
                <a:effectLst/>
                <a:latin typeface="-webkit-standard"/>
              </a:rPr>
              <a:t>の間でメモリを共有することにより、監視用</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が監視対象</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の情報を高速に取得することができます。</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latin typeface="-webkit-standard"/>
              </a:rPr>
              <a:t>また、仮想ネットワークを用いて</a:t>
            </a:r>
            <a:r>
              <a:rPr lang="en-US" altLang="ja-JP" b="0" i="0" u="none" strike="noStrike" dirty="0">
                <a:solidFill>
                  <a:srgbClr val="000000"/>
                </a:solidFill>
                <a:effectLst/>
                <a:latin typeface="-webkit-standard"/>
              </a:rPr>
              <a:t> TVM </a:t>
            </a:r>
            <a:r>
              <a:rPr lang="ja-JP" altLang="en-US" b="0" i="0" u="none" strike="noStrike">
                <a:solidFill>
                  <a:srgbClr val="000000"/>
                </a:solidFill>
                <a:effectLst/>
                <a:latin typeface="-webkit-standard"/>
              </a:rPr>
              <a:t>間の通信をすることができますが、仮想ネットワークによる通信はハイパーバイザを経由するため、性能低下や通信妨害のリスクが伴います。</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latin typeface="-webkit-standard"/>
              </a:rPr>
              <a:t>一方で、メモリを共有する際に</a:t>
            </a:r>
            <a:r>
              <a:rPr lang="en"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間で機密メモリを共有することはできません。</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latin typeface="-webkit-standard"/>
              </a:rPr>
              <a:t>セキュリティ上の理由から、機密メモリは</a:t>
            </a:r>
            <a:r>
              <a:rPr lang="en-US" altLang="ja-JP" b="0" i="0" u="none" strike="noStrike" dirty="0">
                <a:solidFill>
                  <a:srgbClr val="000000"/>
                </a:solidFill>
                <a:effectLst/>
                <a:latin typeface="-webkit-standard"/>
              </a:rPr>
              <a:t>1</a:t>
            </a:r>
            <a:r>
              <a:rPr lang="ja-JP" altLang="en-US" b="0" i="0" u="none" strike="noStrike">
                <a:solidFill>
                  <a:srgbClr val="000000"/>
                </a:solidFill>
                <a:effectLst/>
                <a:latin typeface="-webkit-standard"/>
              </a:rPr>
              <a:t>つの</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にのみ割り当てられ、他の</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と共有することは出来ません。</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latin typeface="-webkit-standard"/>
              </a:rPr>
              <a:t>そのため</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間の情報共有はハイパーバイザと非機密メモリを共有する仕組みを利用して実現しています。</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が</a:t>
            </a:r>
            <a:r>
              <a:rPr lang="en-US" altLang="ja-JP" b="0" i="0" u="none" strike="noStrike" dirty="0">
                <a:solidFill>
                  <a:srgbClr val="000000"/>
                </a:solidFill>
                <a:effectLst/>
                <a:latin typeface="-webkit-standard"/>
              </a:rPr>
              <a:t>I/O</a:t>
            </a:r>
            <a:r>
              <a:rPr lang="ja-JP" altLang="en-US" b="0" i="0" u="none" strike="noStrike">
                <a:solidFill>
                  <a:srgbClr val="000000"/>
                </a:solidFill>
                <a:effectLst/>
                <a:latin typeface="-webkit-standard"/>
              </a:rPr>
              <a:t>等のためにホストと非機密メモリを共有する機構しか提供しておらず、</a:t>
            </a:r>
            <a:endParaRPr lang="en-US" altLang="ja-JP" b="0" i="0" u="none" strike="noStrike" dirty="0">
              <a:solidFill>
                <a:srgbClr val="000000"/>
              </a:solidFill>
              <a:effectLst/>
              <a:latin typeface="-webkit-standard"/>
            </a:endParaRPr>
          </a:p>
          <a:p>
            <a:r>
              <a:rPr kumimoji="1" lang="en-US" altLang="ja-JP" dirty="0"/>
              <a:t>///</a:t>
            </a:r>
            <a:r>
              <a:rPr kumimoji="1" lang="ja-JP" altLang="en-US"/>
              <a:t>アクセス制限</a:t>
            </a:r>
            <a:r>
              <a:rPr kumimoji="1" lang="en-US" altLang="ja-JP" dirty="0"/>
              <a:t>-&gt;TSM</a:t>
            </a:r>
          </a:p>
          <a:p>
            <a:r>
              <a:rPr kumimoji="1" lang="en-US" altLang="ja-JP" dirty="0"/>
              <a:t>///</a:t>
            </a:r>
            <a:r>
              <a:rPr kumimoji="1" lang="ja-JP" altLang="en-US"/>
              <a:t>メモリ管理</a:t>
            </a:r>
            <a:r>
              <a:rPr kumimoji="1" lang="en-US" altLang="ja-JP" dirty="0"/>
              <a:t>-&gt;</a:t>
            </a:r>
            <a:r>
              <a:rPr kumimoji="1" lang="ja-JP" altLang="en-US"/>
              <a:t>ハイパーバイザ</a:t>
            </a:r>
            <a:endParaRPr kumimoji="1" lang="en-US" altLang="ja-JP" dirty="0"/>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8</a:t>
            </a:fld>
            <a:endParaRPr kumimoji="1" lang="ja-JP" altLang="en-US"/>
          </a:p>
        </p:txBody>
      </p:sp>
    </p:spTree>
    <p:extLst>
      <p:ext uri="{BB962C8B-B14F-4D97-AF65-F5344CB8AC3E}">
        <p14:creationId xmlns:p14="http://schemas.microsoft.com/office/powerpoint/2010/main" val="10657907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en-US" b="0" i="0" u="none" strike="noStrike">
                <a:solidFill>
                  <a:srgbClr val="000000"/>
                </a:solidFill>
                <a:effectLst/>
                <a:latin typeface="-webkit-standard"/>
              </a:rPr>
              <a:t>これから</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間での非機密メモリへの変換の流れについて説明していきたいと思います。</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最初に監視用</a:t>
            </a:r>
            <a:r>
              <a:rPr lang="en"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と監視対象</a:t>
            </a:r>
            <a:r>
              <a:rPr lang="en"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が情報を共有するためには、共有メモリを準備する必要があります。</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まず、それぞれの</a:t>
            </a:r>
            <a:r>
              <a:rPr lang="en"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がセキュリティマネージャを呼び出して、それぞれの</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において共有しようとするメモリを機密メモリから非機密メモリに変換するようにセキュリティマネージャに依頼します。</a:t>
            </a:r>
            <a:r>
              <a:rPr lang="en-US" altLang="ja-JP" b="0" i="0" u="none" strike="noStrike" dirty="0">
                <a:solidFill>
                  <a:srgbClr val="000000"/>
                </a:solidFill>
                <a:effectLst/>
                <a:latin typeface="-webkit-standard"/>
              </a:rPr>
              <a:t>//</a:t>
            </a:r>
          </a:p>
          <a:p>
            <a:r>
              <a:rPr lang="ja-JP" altLang="en-US" b="0" i="0" u="none" strike="noStrike">
                <a:solidFill>
                  <a:srgbClr val="000000"/>
                </a:solidFill>
                <a:effectLst/>
                <a:latin typeface="-webkit-standard"/>
              </a:rPr>
              <a:t>呼び出されたセキュリティマネージャは指定されたメモリを機密から非機密に変換します。</a:t>
            </a:r>
            <a:r>
              <a:rPr lang="en-US" altLang="ja-JP" b="0" i="0" u="none" strike="noStrike" dirty="0">
                <a:solidFill>
                  <a:srgbClr val="000000"/>
                </a:solidFill>
                <a:effectLst/>
                <a:latin typeface="-webkit-standard"/>
              </a:rPr>
              <a:t>//</a:t>
            </a:r>
          </a:p>
          <a:p>
            <a:r>
              <a:rPr lang="ja-JP" altLang="en-US" b="0" i="0" u="none" strike="noStrike">
                <a:solidFill>
                  <a:srgbClr val="000000"/>
                </a:solidFill>
                <a:effectLst/>
                <a:latin typeface="-webkit-standard"/>
              </a:rPr>
              <a:t>次にセキュリティマネージャがハイパーバイザを呼び出して</a:t>
            </a:r>
            <a:r>
              <a:rPr lang="en-US" altLang="ja-JP" b="0" i="0" u="none" strike="noStrike" dirty="0">
                <a:solidFill>
                  <a:srgbClr val="000000"/>
                </a:solidFill>
                <a:effectLst/>
                <a:latin typeface="-webkit-standard"/>
              </a:rPr>
              <a:t>//</a:t>
            </a:r>
            <a:r>
              <a:rPr lang="ja-JP" altLang="en-US" b="0" i="0" u="none" strike="noStrike">
                <a:solidFill>
                  <a:srgbClr val="000000"/>
                </a:solidFill>
                <a:effectLst/>
                <a:latin typeface="-webkit-standard"/>
              </a:rPr>
              <a:t>対象となるメモリを共有メモリとして登録します。</a:t>
            </a:r>
            <a:r>
              <a:rPr lang="en-US" altLang="ja-JP" b="0" i="0" u="none" strike="noStrike" dirty="0">
                <a:solidFill>
                  <a:srgbClr val="000000"/>
                </a:solidFill>
                <a:effectLst/>
                <a:latin typeface="-webkit-standard"/>
              </a:rPr>
              <a:t>//</a:t>
            </a:r>
          </a:p>
          <a:p>
            <a:r>
              <a:rPr lang="ja-JP" altLang="en-US" b="0" i="0" u="none" strike="noStrike">
                <a:solidFill>
                  <a:srgbClr val="000000"/>
                </a:solidFill>
                <a:effectLst/>
                <a:latin typeface="-webkit-standard"/>
              </a:rPr>
              <a:t>これはハイパーバイザは</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ごとに非機密メモリを管理しているためです。</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セキュリティマネージャは対象メモリの監視対象</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への割り当てを解除します。</a:t>
            </a:r>
            <a:r>
              <a:rPr lang="en-US" altLang="ja-JP" b="0" i="0" u="none" strike="noStrike" dirty="0">
                <a:solidFill>
                  <a:srgbClr val="000000"/>
                </a:solidFill>
                <a:effectLst/>
                <a:latin typeface="-webkit-standard"/>
              </a:rPr>
              <a:t>//</a:t>
            </a:r>
          </a:p>
          <a:p>
            <a:r>
              <a:rPr lang="ja-JP" altLang="en-US" b="0" i="0" u="none" strike="noStrike">
                <a:solidFill>
                  <a:srgbClr val="000000"/>
                </a:solidFill>
                <a:effectLst/>
                <a:latin typeface="-webkit-standard"/>
              </a:rPr>
              <a:t>これは代わりに共有メモリを割り当てられるようにするためです。</a:t>
            </a:r>
            <a:endParaRPr lang="en-US" altLang="ja-JP" b="0" i="0" u="none" strike="noStrike" dirty="0">
              <a:solidFill>
                <a:srgbClr val="000000"/>
              </a:solidFill>
              <a:effectLst/>
              <a:latin typeface="-webkit-standard"/>
            </a:endParaRPr>
          </a:p>
          <a:p>
            <a:endParaRPr lang="en-US" altLang="ja-JP" b="0" i="0" u="none" strike="noStrike" dirty="0">
              <a:solidFill>
                <a:srgbClr val="000000"/>
              </a:solidFill>
              <a:effectLst/>
              <a:latin typeface="-webkit-standard"/>
            </a:endParaRPr>
          </a:p>
          <a:p>
            <a:endParaRPr lang="en-US" altLang="ja-JP" b="0" i="0" u="none" strike="noStrike" dirty="0">
              <a:solidFill>
                <a:srgbClr val="000000"/>
              </a:solidFill>
              <a:effectLst/>
              <a:latin typeface="-webkit-standard"/>
            </a:endParaRPr>
          </a:p>
          <a:p>
            <a:r>
              <a:rPr lang="en-US" altLang="ja-JP" b="0" i="0" u="none" strike="noStrike" dirty="0">
                <a:solidFill>
                  <a:srgbClr val="000000"/>
                </a:solidFill>
                <a:effectLst/>
                <a:latin typeface="-webkit-standard"/>
              </a:rPr>
              <a:t>//</a:t>
            </a:r>
            <a:r>
              <a:rPr lang="ja-JP" altLang="en-US" b="0" i="0" u="none" strike="noStrike">
                <a:solidFill>
                  <a:srgbClr val="000000"/>
                </a:solidFill>
                <a:effectLst/>
                <a:latin typeface="-webkit-standard"/>
              </a:rPr>
              <a:t>メモリを共有するための実装</a:t>
            </a:r>
            <a:endParaRPr lang="en-US" altLang="ja-JP" b="0" i="0" u="none" strike="noStrike" dirty="0">
              <a:solidFill>
                <a:srgbClr val="000000"/>
              </a:solidFill>
              <a:effectLst/>
              <a:latin typeface="-webkit-standard"/>
            </a:endParaRPr>
          </a:p>
          <a:p>
            <a:r>
              <a:rPr lang="en-US" altLang="ja-JP" b="0" i="0" u="none" strike="noStrike" dirty="0">
                <a:solidFill>
                  <a:srgbClr val="000000"/>
                </a:solidFill>
                <a:effectLst/>
                <a:latin typeface="-webkit-standard"/>
              </a:rPr>
              <a:t>//</a:t>
            </a:r>
            <a:r>
              <a:rPr lang="ja-JP" altLang="en-US" b="0" i="0" u="none" strike="noStrike">
                <a:solidFill>
                  <a:srgbClr val="000000"/>
                </a:solidFill>
                <a:effectLst/>
                <a:latin typeface="-webkit-standard"/>
              </a:rPr>
              <a:t>主語を補う</a:t>
            </a:r>
            <a:endParaRPr lang="en-US" altLang="ja-JP" b="0" i="0" u="none" strike="noStrike" dirty="0">
              <a:solidFill>
                <a:srgbClr val="000000"/>
              </a:solidFill>
              <a:effectLst/>
              <a:latin typeface="-webkit-standard"/>
            </a:endParaRPr>
          </a:p>
          <a:p>
            <a:endParaRPr lang="en-US" altLang="ja-JP" b="0" i="0" u="none" strike="noStrike" dirty="0">
              <a:solidFill>
                <a:srgbClr val="000000"/>
              </a:solidFill>
              <a:effectLst/>
              <a:latin typeface="-webkit-standard"/>
            </a:endParaRPr>
          </a:p>
          <a:p>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間の共有メモリリスト</a:t>
            </a:r>
            <a:endParaRPr lang="en-US" altLang="ja-JP" b="0" i="0" u="none" strike="noStrike" dirty="0">
              <a:solidFill>
                <a:srgbClr val="000000"/>
              </a:solidFill>
              <a:effectLst/>
              <a:latin typeface="-webkit-standard"/>
            </a:endParaRPr>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9</a:t>
            </a:fld>
            <a:endParaRPr kumimoji="1" lang="ja-JP" altLang="en-US"/>
          </a:p>
        </p:txBody>
      </p:sp>
    </p:spTree>
    <p:extLst>
      <p:ext uri="{BB962C8B-B14F-4D97-AF65-F5344CB8AC3E}">
        <p14:creationId xmlns:p14="http://schemas.microsoft.com/office/powerpoint/2010/main" val="24868478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ja-JP" altLang="en-US" b="0" i="0" u="none" strike="noStrike">
                <a:solidFill>
                  <a:srgbClr val="000000"/>
                </a:solidFill>
                <a:effectLst/>
                <a:latin typeface="-webkit-standard"/>
              </a:rPr>
              <a:t>そして監視用</a:t>
            </a:r>
            <a:r>
              <a:rPr lang="en" altLang="ja-JP" b="0" i="0" u="none" strike="noStrike" dirty="0">
                <a:solidFill>
                  <a:srgbClr val="000000"/>
                </a:solidFill>
                <a:effectLst/>
                <a:latin typeface="-webkit-standard"/>
              </a:rPr>
              <a:t>TVM </a:t>
            </a:r>
            <a:r>
              <a:rPr lang="ja-JP" altLang="en-US" b="0" i="0" u="none" strike="noStrike">
                <a:solidFill>
                  <a:srgbClr val="000000"/>
                </a:solidFill>
                <a:effectLst/>
                <a:latin typeface="-webkit-standard"/>
              </a:rPr>
              <a:t>は変換後の非機密メモリを共有メモリとしてハイパーバイザに登録します。</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監視用</a:t>
            </a:r>
            <a:r>
              <a:rPr lang="en"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がセキュリティマネージャ経由</a:t>
            </a:r>
            <a:r>
              <a:rPr lang="en-US" altLang="ja-JP" b="0" i="0" u="none" strike="noStrike" dirty="0">
                <a:solidFill>
                  <a:srgbClr val="000000"/>
                </a:solidFill>
                <a:effectLst/>
                <a:latin typeface="-webkit-standard"/>
              </a:rPr>
              <a:t>//</a:t>
            </a:r>
            <a:r>
              <a:rPr lang="ja-JP" altLang="en-US" b="0" i="0" u="none" strike="noStrike">
                <a:solidFill>
                  <a:srgbClr val="000000"/>
                </a:solidFill>
                <a:effectLst/>
                <a:latin typeface="-webkit-standard"/>
              </a:rPr>
              <a:t>でハイパーバイザ呼び出し、</a:t>
            </a:r>
            <a:r>
              <a:rPr lang="en-US" altLang="ja-JP" b="0" i="0" u="none" strike="noStrike" dirty="0">
                <a:solidFill>
                  <a:srgbClr val="000000"/>
                </a:solidFill>
                <a:effectLst/>
                <a:latin typeface="-webkit-standard"/>
              </a:rPr>
              <a:t>//</a:t>
            </a:r>
            <a:r>
              <a:rPr lang="ja-JP" altLang="en-US" b="0" i="0" u="none" strike="noStrike">
                <a:solidFill>
                  <a:srgbClr val="000000"/>
                </a:solidFill>
                <a:effectLst/>
                <a:latin typeface="-webkit-standard"/>
              </a:rPr>
              <a:t>対象メモリを登録します。</a:t>
            </a:r>
            <a:r>
              <a:rPr lang="en-US" altLang="ja-JP" b="0" i="0" u="none" strike="noStrike" dirty="0">
                <a:solidFill>
                  <a:srgbClr val="000000"/>
                </a:solidFill>
                <a:effectLst/>
                <a:latin typeface="-webkit-standard"/>
              </a:rPr>
              <a:t>//</a:t>
            </a:r>
          </a:p>
          <a:p>
            <a:r>
              <a:rPr lang="ja-JP" altLang="en-US" b="0" i="0" u="none" strike="noStrike">
                <a:solidFill>
                  <a:srgbClr val="000000"/>
                </a:solidFill>
                <a:effectLst/>
                <a:latin typeface="-webkit-standard"/>
              </a:rPr>
              <a:t>その後、セキュリティマネージャが対象メモリを非機密メモリとして</a:t>
            </a:r>
            <a:r>
              <a:rPr lang="en-US" altLang="ja-JP" b="0" i="0" u="none" strike="noStrike" dirty="0">
                <a:solidFill>
                  <a:srgbClr val="000000"/>
                </a:solidFill>
                <a:effectLst/>
                <a:latin typeface="-webkit-standard"/>
              </a:rPr>
              <a:t>//</a:t>
            </a:r>
            <a:r>
              <a:rPr lang="ja-JP" altLang="en-US" b="0" i="0" u="none" strike="noStrike">
                <a:solidFill>
                  <a:srgbClr val="000000"/>
                </a:solidFill>
                <a:effectLst/>
                <a:latin typeface="-webkit-standard"/>
              </a:rPr>
              <a:t>監視用</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に再割り当てを行います。</a:t>
            </a:r>
            <a:endParaRPr lang="en-US" altLang="ja-JP" b="0" i="0" u="none" strike="noStrike" dirty="0">
              <a:solidFill>
                <a:srgbClr val="000000"/>
              </a:solidFill>
              <a:effectLst/>
              <a:latin typeface="-webkit-standard"/>
            </a:endParaRPr>
          </a:p>
          <a:p>
            <a:endParaRPr lang="en-US" altLang="ja-JP" b="0" i="0" u="none" strike="noStrike" dirty="0">
              <a:solidFill>
                <a:srgbClr val="000000"/>
              </a:solidFill>
              <a:effectLst/>
              <a:latin typeface="-webkit-standard"/>
            </a:endParaRPr>
          </a:p>
          <a:p>
            <a:r>
              <a:rPr lang="en-US" altLang="ja-JP" b="0" i="0" u="none" strike="noStrike" dirty="0">
                <a:solidFill>
                  <a:srgbClr val="000000"/>
                </a:solidFill>
                <a:effectLst/>
                <a:latin typeface="-webkit-standard"/>
              </a:rPr>
              <a:t>//</a:t>
            </a:r>
            <a:r>
              <a:rPr lang="ja-JP" altLang="en-US" b="0" i="0" u="none" strike="noStrike">
                <a:solidFill>
                  <a:srgbClr val="000000"/>
                </a:solidFill>
                <a:effectLst/>
                <a:latin typeface="-webkit-standard"/>
              </a:rPr>
              <a:t>監視対象</a:t>
            </a:r>
            <a:r>
              <a:rPr lang="en-US" altLang="ja-JP" b="0" i="0" u="none" strike="noStrike" dirty="0">
                <a:solidFill>
                  <a:srgbClr val="000000"/>
                </a:solidFill>
                <a:effectLst/>
                <a:latin typeface="-webkit-standard"/>
              </a:rPr>
              <a:t> TVM </a:t>
            </a:r>
            <a:r>
              <a:rPr lang="ja-JP" altLang="en-US" b="0" i="0" u="none" strike="noStrike">
                <a:solidFill>
                  <a:srgbClr val="000000"/>
                </a:solidFill>
                <a:effectLst/>
                <a:latin typeface="-webkit-standard"/>
              </a:rPr>
              <a:t>は変換後の非機密メモリを置換するようにセキュリティマネージャに要求します。</a:t>
            </a:r>
            <a:r>
              <a:rPr lang="en-US" altLang="ja-JP" b="0" i="0" u="none" strike="noStrike" dirty="0">
                <a:solidFill>
                  <a:srgbClr val="000000"/>
                </a:solidFill>
                <a:effectLst/>
                <a:latin typeface="-webkit-standard"/>
              </a:rPr>
              <a:t>//</a:t>
            </a:r>
          </a:p>
          <a:p>
            <a:r>
              <a:rPr lang="ja-JP" altLang="en-US" b="0" i="0" u="none" strike="noStrike">
                <a:solidFill>
                  <a:srgbClr val="000000"/>
                </a:solidFill>
                <a:effectLst/>
                <a:latin typeface="-webkit-standard"/>
              </a:rPr>
              <a:t>要求されたセキュリティマネージャはハイパーバイザを呼び出して</a:t>
            </a:r>
            <a:r>
              <a:rPr lang="en-US" altLang="ja-JP" b="0" i="0" u="none" strike="noStrike" dirty="0">
                <a:solidFill>
                  <a:srgbClr val="000000"/>
                </a:solidFill>
                <a:effectLst/>
                <a:latin typeface="-webkit-standard"/>
              </a:rPr>
              <a:t>//</a:t>
            </a:r>
            <a:r>
              <a:rPr lang="ja-JP" altLang="en-US" b="0" i="0" u="none" strike="noStrike">
                <a:solidFill>
                  <a:srgbClr val="000000"/>
                </a:solidFill>
                <a:effectLst/>
                <a:latin typeface="-webkit-standard"/>
              </a:rPr>
              <a:t>監視用</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が登録した共有メモリで置換を行い、</a:t>
            </a:r>
            <a:r>
              <a:rPr lang="en-US" altLang="ja-JP" b="0" i="0" u="none" strike="noStrike" dirty="0">
                <a:solidFill>
                  <a:srgbClr val="000000"/>
                </a:solidFill>
                <a:effectLst/>
                <a:latin typeface="-webkit-standard"/>
              </a:rPr>
              <a:t>//</a:t>
            </a:r>
            <a:r>
              <a:rPr lang="ja-JP" altLang="en-US" b="0" i="0" u="none" strike="noStrike">
                <a:solidFill>
                  <a:srgbClr val="000000"/>
                </a:solidFill>
                <a:effectLst/>
                <a:latin typeface="-webkit-standard"/>
              </a:rPr>
              <a:t>セキュリティマネージャが共有メモリを監視対象</a:t>
            </a:r>
            <a:r>
              <a:rPr lang="en-US" altLang="ja-JP" b="0" i="0" u="none" strike="noStrike" dirty="0">
                <a:solidFill>
                  <a:srgbClr val="000000"/>
                </a:solidFill>
                <a:effectLst/>
                <a:latin typeface="-webkit-standard"/>
              </a:rPr>
              <a:t> TVM</a:t>
            </a:r>
            <a:r>
              <a:rPr lang="ja-JP" altLang="en-US" b="0" i="0" u="none" strike="noStrike">
                <a:solidFill>
                  <a:srgbClr val="000000"/>
                </a:solidFill>
                <a:effectLst/>
                <a:latin typeface="-webkit-standard"/>
              </a:rPr>
              <a:t>に再割り当てを行います。</a:t>
            </a:r>
            <a:r>
              <a:rPr lang="en-US" altLang="ja-JP" b="0" i="0" u="none" strike="noStrike" dirty="0">
                <a:solidFill>
                  <a:srgbClr val="000000"/>
                </a:solidFill>
                <a:effectLst/>
                <a:latin typeface="-webkit-standard"/>
              </a:rPr>
              <a:t>//</a:t>
            </a:r>
          </a:p>
          <a:p>
            <a:endParaRPr kumimoji="1" lang="en-US" altLang="ja-JP" b="0" i="0" u="none" strike="noStrike" dirty="0">
              <a:solidFill>
                <a:srgbClr val="000000"/>
              </a:solidFill>
              <a:effectLst/>
              <a:latin typeface="-webkit-standard"/>
            </a:endParaRPr>
          </a:p>
          <a:p>
            <a:r>
              <a:rPr kumimoji="1" lang="en-US" altLang="ja-JP" dirty="0"/>
              <a:t>///</a:t>
            </a:r>
            <a:r>
              <a:rPr lang="en" altLang="ja-JP" b="0" i="0" u="none" strike="noStrike" dirty="0">
                <a:solidFill>
                  <a:srgbClr val="000000"/>
                </a:solidFill>
                <a:effectLst/>
                <a:latin typeface="-webkit-standard"/>
              </a:rPr>
              <a:t>VM Exit</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仮想化環境において、ゲスト</a:t>
            </a:r>
            <a:r>
              <a:rPr lang="en" altLang="ja-JP" b="0" i="0" u="none" strike="noStrike" dirty="0">
                <a:solidFill>
                  <a:srgbClr val="000000"/>
                </a:solidFill>
                <a:effectLst/>
                <a:latin typeface="-webkit-standard"/>
              </a:rPr>
              <a:t>OS</a:t>
            </a:r>
            <a:r>
              <a:rPr lang="ja-JP" altLang="en" b="0" i="0" u="none" strike="noStrike">
                <a:solidFill>
                  <a:srgbClr val="000000"/>
                </a:solidFill>
                <a:effectLst/>
                <a:latin typeface="-webkit-standard"/>
              </a:rPr>
              <a:t>（</a:t>
            </a:r>
            <a:r>
              <a:rPr lang="ja-JP" altLang="en-US" b="0" i="0" u="none" strike="noStrike">
                <a:solidFill>
                  <a:srgbClr val="000000"/>
                </a:solidFill>
                <a:effectLst/>
                <a:latin typeface="-webkit-standard"/>
              </a:rPr>
              <a:t>仮想マシン）が直接ハードウェアにアクセスする必要がある場合や、特定の操作を実行する際に、ハイパーバイザー（</a:t>
            </a:r>
            <a:r>
              <a:rPr lang="en" altLang="ja-JP" b="0" i="0" u="none" strike="noStrike" dirty="0">
                <a:solidFill>
                  <a:srgbClr val="000000"/>
                </a:solidFill>
                <a:effectLst/>
                <a:latin typeface="-webkit-standard"/>
              </a:rPr>
              <a:t>VMM: Virtual Machine Monitor</a:t>
            </a:r>
            <a:r>
              <a:rPr lang="ja-JP" altLang="en" b="0" i="0" u="none" strike="noStrike">
                <a:solidFill>
                  <a:srgbClr val="000000"/>
                </a:solidFill>
                <a:effectLst/>
                <a:latin typeface="-webkit-standard"/>
              </a:rPr>
              <a:t>）</a:t>
            </a:r>
            <a:r>
              <a:rPr lang="ja-JP" altLang="en-US" b="0" i="0" u="none" strike="noStrike">
                <a:solidFill>
                  <a:srgbClr val="000000"/>
                </a:solidFill>
                <a:effectLst/>
                <a:latin typeface="-webkit-standard"/>
              </a:rPr>
              <a:t>に制御が移るイベントを指します。</a:t>
            </a:r>
            <a:endParaRPr kumimoji="1" lang="ja-JP" altLang="en-US"/>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10</a:t>
            </a:fld>
            <a:endParaRPr kumimoji="1" lang="ja-JP" altLang="en-US"/>
          </a:p>
        </p:txBody>
      </p:sp>
    </p:spTree>
    <p:extLst>
      <p:ext uri="{BB962C8B-B14F-4D97-AF65-F5344CB8AC3E}">
        <p14:creationId xmlns:p14="http://schemas.microsoft.com/office/powerpoint/2010/main" val="36967223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latin typeface="-webkit-standard"/>
              </a:rPr>
              <a:t>安全にメモリを共有するためには特定の監視対象</a:t>
            </a:r>
            <a:r>
              <a:rPr lang="en"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だけが監視用</a:t>
            </a:r>
            <a:r>
              <a:rPr lang="en"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のページを共有できる必要があります。</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 altLang="ja-JP" b="0" i="0" u="none" strike="noStrike" dirty="0" err="1">
                <a:solidFill>
                  <a:srgbClr val="000000"/>
                </a:solidFill>
                <a:effectLst/>
                <a:latin typeface="-webkit-standard"/>
              </a:rPr>
              <a:t>TVMmonitor</a:t>
            </a:r>
            <a:r>
              <a:rPr lang="ja-JP" altLang="en-US" b="0" i="0" u="none" strike="noStrike">
                <a:solidFill>
                  <a:srgbClr val="000000"/>
                </a:solidFill>
                <a:effectLst/>
                <a:latin typeface="-webkit-standard"/>
              </a:rPr>
              <a:t>は監視用</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と監視対象</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がメモリを共有する際に認証キーを指定するようにしており、監視用</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と同じ認証キを指定しなければ共有できないようにしました。</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latin typeface="-webkit-standard"/>
              </a:rPr>
              <a:t>このようにすることで、他の</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が監視用</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のページを共有して，監視対象</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が共有メモリに格納した情報を盗聴したり改ざんしたりすることを防ぎます。</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latin typeface="-webkit-standard"/>
              </a:rPr>
              <a:t>この認証キーは暗号通信などの手段を用いて</a:t>
            </a:r>
            <a:r>
              <a:rPr lang="en-US" altLang="ja-JP" b="0" i="0" u="none" strike="noStrike" dirty="0">
                <a:solidFill>
                  <a:srgbClr val="000000"/>
                </a:solidFill>
                <a:effectLst/>
                <a:latin typeface="-webkit-standard"/>
              </a:rPr>
              <a:t>2</a:t>
            </a:r>
            <a:r>
              <a:rPr lang="ja-JP" altLang="en-US" b="0" i="0" u="none" strike="noStrike">
                <a:solidFill>
                  <a:srgbClr val="000000"/>
                </a:solidFill>
                <a:effectLst/>
                <a:latin typeface="-webkit-standard"/>
              </a:rPr>
              <a:t>つの</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間で事前に共有しておきます。</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latin typeface="-webkit-standard"/>
              </a:rPr>
              <a:t>共有メモリに格納される監視対象</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の情報を保護するために、監視対象</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内で共有メモリの内容を暗号化します。</a:t>
            </a:r>
            <a:endParaRPr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 altLang="ja-JP" b="0" i="0" u="none" strike="noStrike" dirty="0" err="1">
                <a:solidFill>
                  <a:srgbClr val="000000"/>
                </a:solidFill>
                <a:effectLst/>
                <a:latin typeface="-webkit-standard"/>
              </a:rPr>
              <a:t>TVMmonitor</a:t>
            </a:r>
            <a:r>
              <a:rPr kumimoji="1" lang="en" altLang="ja-JP" b="0" i="0" u="none" strike="noStrike" dirty="0">
                <a:solidFill>
                  <a:srgbClr val="000000"/>
                </a:solidFill>
                <a:effectLst/>
                <a:latin typeface="-webkit-standard"/>
              </a:rPr>
              <a:t> </a:t>
            </a:r>
            <a:r>
              <a:rPr kumimoji="1" lang="ja-JP" altLang="en-US" b="0" i="0" u="none" strike="noStrike">
                <a:solidFill>
                  <a:srgbClr val="000000"/>
                </a:solidFill>
                <a:effectLst/>
                <a:latin typeface="-webkit-standard"/>
              </a:rPr>
              <a:t>では</a:t>
            </a:r>
            <a:r>
              <a:rPr kumimoji="1" lang="en" altLang="ja-JP" b="0" i="0" u="none" strike="noStrike" dirty="0">
                <a:solidFill>
                  <a:srgbClr val="000000"/>
                </a:solidFill>
                <a:effectLst/>
                <a:latin typeface="-webkit-standard"/>
              </a:rPr>
              <a:t>TVM </a:t>
            </a:r>
            <a:r>
              <a:rPr kumimoji="1" lang="ja-JP" altLang="en-US" b="0" i="0" u="none" strike="noStrike">
                <a:solidFill>
                  <a:srgbClr val="000000"/>
                </a:solidFill>
                <a:effectLst/>
                <a:latin typeface="-webkit-standard"/>
              </a:rPr>
              <a:t>間で共有するメモリは非機密メモリとなっており、ハイパーバイザからもアクセスすることができるのでそれを防ぐ必要があるからです。</a:t>
            </a:r>
            <a:endParaRPr kumimoji="1"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b="0" i="0" u="none" strike="noStrike">
                <a:solidFill>
                  <a:srgbClr val="000000"/>
                </a:solidFill>
                <a:effectLst/>
                <a:latin typeface="-webkit-standard"/>
              </a:rPr>
              <a:t>また、暗号化することで非機密メモリでも、メモリに対する物理的な攻撃による情報漏洩を防ぐことができます。</a:t>
            </a:r>
            <a:endParaRPr kumimoji="1"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b="0" i="0" u="none" strike="noStrike">
                <a:solidFill>
                  <a:srgbClr val="000000"/>
                </a:solidFill>
                <a:effectLst/>
                <a:latin typeface="-webkit-standard"/>
              </a:rPr>
              <a:t>暗号化に必要な鍵は</a:t>
            </a:r>
            <a:r>
              <a:rPr kumimoji="1" lang="en-US" altLang="ja-JP" b="0" i="0" u="none" strike="noStrike" dirty="0">
                <a:solidFill>
                  <a:srgbClr val="000000"/>
                </a:solidFill>
                <a:effectLst/>
                <a:latin typeface="-webkit-standard"/>
              </a:rPr>
              <a:t>TVM</a:t>
            </a:r>
            <a:r>
              <a:rPr kumimoji="1" lang="ja-JP" altLang="en-US" b="0" i="0" u="none" strike="noStrike">
                <a:solidFill>
                  <a:srgbClr val="000000"/>
                </a:solidFill>
                <a:effectLst/>
                <a:latin typeface="-webkit-standard"/>
              </a:rPr>
              <a:t>間で事前または鍵共有プロトコルを用いて共有します。</a:t>
            </a:r>
            <a:endParaRPr kumimoji="1"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b="0" i="0" u="none" strike="noStrike" dirty="0">
                <a:solidFill>
                  <a:srgbClr val="000000"/>
                </a:solidFill>
                <a:effectLst/>
                <a:latin typeface="-webkit-standard"/>
              </a:rPr>
              <a:t>//</a:t>
            </a:r>
            <a:r>
              <a:rPr kumimoji="1" lang="en-US" altLang="ja-JP" b="0" i="0" u="none" strike="noStrike" dirty="0" err="1">
                <a:solidFill>
                  <a:srgbClr val="000000"/>
                </a:solidFill>
                <a:effectLst/>
                <a:latin typeface="-webkit-standard"/>
              </a:rPr>
              <a:t>CoVE</a:t>
            </a:r>
            <a:r>
              <a:rPr kumimoji="1" lang="en-US" altLang="ja-JP" b="0" i="0" u="none" strike="noStrike" dirty="0">
                <a:solidFill>
                  <a:srgbClr val="000000"/>
                </a:solidFill>
                <a:effectLst/>
                <a:latin typeface="-webkit-standard"/>
              </a:rPr>
              <a:t> </a:t>
            </a:r>
            <a:r>
              <a:rPr kumimoji="1" lang="ja-JP" altLang="en-US" b="0" i="0" u="none" strike="noStrike">
                <a:solidFill>
                  <a:srgbClr val="000000"/>
                </a:solidFill>
                <a:effectLst/>
                <a:latin typeface="-webkit-standard"/>
              </a:rPr>
              <a:t>は機密メモリを透過的に暗号化することができるが、非機密メモリについてはホストと共有されるため，暗号化する場合でもホストと同じ暗号鍵を用いる必要がある。</a:t>
            </a:r>
            <a:endParaRPr kumimoji="1"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b="0" i="0" u="none" strike="noStrike" dirty="0">
                <a:solidFill>
                  <a:srgbClr val="000000"/>
                </a:solidFill>
                <a:effectLst/>
                <a:latin typeface="-webkit-standard"/>
              </a:rPr>
              <a:t>//</a:t>
            </a:r>
            <a:r>
              <a:rPr kumimoji="1" lang="ja-JP" altLang="en-US" b="0" i="0" u="none" strike="noStrike">
                <a:solidFill>
                  <a:srgbClr val="000000"/>
                </a:solidFill>
                <a:effectLst/>
                <a:latin typeface="-webkit-standard"/>
              </a:rPr>
              <a:t>そのため、</a:t>
            </a:r>
            <a:r>
              <a:rPr kumimoji="1" lang="en" altLang="ja-JP" b="0" i="0" u="none" strike="noStrike" dirty="0">
                <a:solidFill>
                  <a:srgbClr val="000000"/>
                </a:solidFill>
                <a:effectLst/>
                <a:latin typeface="-webkit-standard"/>
              </a:rPr>
              <a:t>TVM </a:t>
            </a:r>
            <a:r>
              <a:rPr kumimoji="1" lang="ja-JP" altLang="en-US" b="0" i="0" u="none" strike="noStrike">
                <a:solidFill>
                  <a:srgbClr val="000000"/>
                </a:solidFill>
                <a:effectLst/>
                <a:latin typeface="-webkit-standard"/>
              </a:rPr>
              <a:t>内のソフトウェアが共有メモリを暗号化・復号化することでハイパーバイザへの情報漏洩を防ぎます。</a:t>
            </a:r>
            <a:endParaRPr kumimoji="1" lang="en-US" altLang="ja-JP" b="0" i="0" u="none" strike="noStrike" dirty="0">
              <a:solidFill>
                <a:srgbClr val="000000"/>
              </a:solidFill>
              <a:effectLst/>
              <a:latin typeface="-webkit-standard"/>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a:t>
            </a:r>
            <a:r>
              <a:rPr kumimoji="1" lang="ja-JP" altLang="en-US"/>
              <a:t>どのように</a:t>
            </a:r>
            <a:r>
              <a:rPr kumimoji="1" lang="en-US" altLang="ja-JP" dirty="0"/>
              <a:t>TVM</a:t>
            </a:r>
            <a:r>
              <a:rPr kumimoji="1" lang="ja-JP" altLang="en-US"/>
              <a:t>は機密メモリの暗号化しているかを確認するか？</a:t>
            </a:r>
            <a:endParaRPr kumimoji="1" lang="en-US" altLang="ja-JP" dirty="0"/>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11</a:t>
            </a:fld>
            <a:endParaRPr kumimoji="1" lang="ja-JP" altLang="en-US"/>
          </a:p>
        </p:txBody>
      </p:sp>
    </p:spTree>
    <p:extLst>
      <p:ext uri="{BB962C8B-B14F-4D97-AF65-F5344CB8AC3E}">
        <p14:creationId xmlns:p14="http://schemas.microsoft.com/office/powerpoint/2010/main" val="31494380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err="1"/>
              <a:t>TVMmonitor</a:t>
            </a:r>
            <a:r>
              <a:rPr kumimoji="1" lang="ja-JP" altLang="en-US"/>
              <a:t>の監視システムの構成について説明します。</a:t>
            </a:r>
            <a:endParaRPr kumimoji="1" lang="en-US" altLang="ja-JP" dirty="0"/>
          </a:p>
          <a:p>
            <a:r>
              <a:rPr kumimoji="1" lang="ja-JP" altLang="en-US"/>
              <a:t>監視システムは監視用</a:t>
            </a:r>
            <a:r>
              <a:rPr kumimoji="1" lang="en-US" altLang="ja-JP" dirty="0"/>
              <a:t>TVM</a:t>
            </a:r>
            <a:r>
              <a:rPr kumimoji="1" lang="ja-JP" altLang="en-US"/>
              <a:t>のユーザ空間で動作させます。</a:t>
            </a:r>
            <a:endParaRPr kumimoji="1" lang="en-US" altLang="ja-JP" dirty="0"/>
          </a:p>
          <a:p>
            <a:r>
              <a:rPr kumimoji="1" lang="ja-JP" altLang="en-US"/>
              <a:t>監視システムは共有メモリデバイスを経由して共有メモリにアクセスします。</a:t>
            </a:r>
            <a:endParaRPr kumimoji="1" lang="en-US" altLang="ja-JP" dirty="0"/>
          </a:p>
          <a:p>
            <a:r>
              <a:rPr kumimoji="1" lang="ja-JP" altLang="en-US"/>
              <a:t>デバイスドライバが共有メモリを確立し、監視システムにメモリのマッピングを行います。</a:t>
            </a:r>
            <a:endParaRPr kumimoji="1" lang="en-US" altLang="ja-JP" dirty="0"/>
          </a:p>
          <a:p>
            <a:r>
              <a:rPr kumimoji="1" lang="ja-JP" altLang="en-US"/>
              <a:t>エージェントは監視対象</a:t>
            </a:r>
            <a:r>
              <a:rPr kumimoji="1" lang="en-US" altLang="ja-JP" dirty="0"/>
              <a:t>TVM</a:t>
            </a:r>
            <a:r>
              <a:rPr kumimoji="1" lang="ja-JP" altLang="en-US"/>
              <a:t>の</a:t>
            </a:r>
            <a:r>
              <a:rPr kumimoji="1" lang="en-US" altLang="ja-JP" dirty="0"/>
              <a:t>OS</a:t>
            </a:r>
            <a:r>
              <a:rPr kumimoji="1" lang="ja-JP" altLang="en-US"/>
              <a:t>カーネル内で動作させます。</a:t>
            </a:r>
            <a:endParaRPr kumimoji="1" lang="en-US" altLang="ja-JP" dirty="0"/>
          </a:p>
          <a:p>
            <a:r>
              <a:rPr kumimoji="1" lang="ja-JP" altLang="en-US"/>
              <a:t>確立した共有メモリを介して、エージェントは監視システムにシステム情報を提供します。</a:t>
            </a:r>
            <a:endParaRPr kumimoji="1" lang="en-US" altLang="ja-JP" dirty="0"/>
          </a:p>
          <a:p>
            <a:r>
              <a:rPr kumimoji="1" lang="ja-JP" altLang="en-US"/>
              <a:t>例えば、プロセス情報やカーネルモジュールなど、監視に必要な情報を提供します。</a:t>
            </a:r>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12</a:t>
            </a:fld>
            <a:endParaRPr kumimoji="1" lang="ja-JP" altLang="en-US"/>
          </a:p>
        </p:txBody>
      </p:sp>
    </p:spTree>
    <p:extLst>
      <p:ext uri="{BB962C8B-B14F-4D97-AF65-F5344CB8AC3E}">
        <p14:creationId xmlns:p14="http://schemas.microsoft.com/office/powerpoint/2010/main" val="638428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algn="l"/>
            <a:r>
              <a:rPr lang="en-US" altLang="ja-JP" b="0" i="0" u="none" strike="noStrike" dirty="0">
                <a:solidFill>
                  <a:srgbClr val="000000"/>
                </a:solidFill>
                <a:effectLst/>
              </a:rPr>
              <a:t>1</a:t>
            </a:r>
            <a:r>
              <a:rPr lang="ja-JP" altLang="en-US" b="0" i="0" u="none" strike="noStrike">
                <a:solidFill>
                  <a:srgbClr val="000000"/>
                </a:solidFill>
                <a:effectLst/>
              </a:rPr>
              <a:t>対</a:t>
            </a:r>
            <a:r>
              <a:rPr lang="en-US" altLang="ja-JP" b="0" i="0" u="none" strike="noStrike" dirty="0">
                <a:solidFill>
                  <a:srgbClr val="000000"/>
                </a:solidFill>
                <a:effectLst/>
              </a:rPr>
              <a:t>1</a:t>
            </a:r>
            <a:r>
              <a:rPr lang="ja-JP" altLang="en-US" b="0" i="0" u="none" strike="noStrike">
                <a:solidFill>
                  <a:srgbClr val="000000"/>
                </a:solidFill>
                <a:effectLst/>
              </a:rPr>
              <a:t>の</a:t>
            </a:r>
            <a:r>
              <a:rPr lang="en-US" altLang="ja-JP" b="0" i="0" u="none" strike="noStrike" dirty="0">
                <a:solidFill>
                  <a:srgbClr val="000000"/>
                </a:solidFill>
                <a:effectLst/>
              </a:rPr>
              <a:t>TVM</a:t>
            </a:r>
            <a:r>
              <a:rPr lang="ja-JP" altLang="en-US" b="0" i="0" u="none" strike="noStrike">
                <a:solidFill>
                  <a:srgbClr val="000000"/>
                </a:solidFill>
                <a:effectLst/>
              </a:rPr>
              <a:t>監視では</a:t>
            </a:r>
            <a:endParaRPr lang="en-US" altLang="ja-JP" b="0" i="0" u="none" strike="noStrike" dirty="0">
              <a:solidFill>
                <a:srgbClr val="000000"/>
              </a:solidFill>
              <a:effectLst/>
            </a:endParaRPr>
          </a:p>
          <a:p>
            <a:pPr algn="l"/>
            <a:r>
              <a:rPr lang="ja-JP" altLang="en-US" b="0" i="0" u="none" strike="noStrike">
                <a:solidFill>
                  <a:srgbClr val="000000"/>
                </a:solidFill>
                <a:effectLst/>
              </a:rPr>
              <a:t>監視用</a:t>
            </a:r>
            <a:r>
              <a:rPr lang="en-US" altLang="ja-JP" b="0" i="0" u="none" strike="noStrike" dirty="0">
                <a:solidFill>
                  <a:srgbClr val="000000"/>
                </a:solidFill>
                <a:effectLst/>
              </a:rPr>
              <a:t>TVM</a:t>
            </a:r>
            <a:r>
              <a:rPr lang="ja-JP" altLang="en-US" b="0" i="0" u="none" strike="noStrike">
                <a:solidFill>
                  <a:srgbClr val="000000"/>
                </a:solidFill>
                <a:effectLst/>
              </a:rPr>
              <a:t>の間システムが共有メモリに要求を書き込み、完了応答フラグが書き込まれるまでポーリングで待ち、監視対象のエージェントに監視したい情報を要求します。</a:t>
            </a:r>
            <a:endParaRPr lang="en-US" altLang="ja-JP" b="0" i="0" u="none" strike="noStrike" dirty="0">
              <a:solidFill>
                <a:srgbClr val="000000"/>
              </a:solidFill>
              <a:effectLst/>
            </a:endParaRPr>
          </a:p>
          <a:p>
            <a:pPr algn="l"/>
            <a:r>
              <a:rPr lang="ja-JP" altLang="en-US" b="0" i="0" u="none" strike="noStrike">
                <a:solidFill>
                  <a:srgbClr val="000000"/>
                </a:solidFill>
                <a:effectLst/>
              </a:rPr>
              <a:t>共有メモリが確立した後、監視対象</a:t>
            </a:r>
            <a:r>
              <a:rPr lang="en-US" altLang="ja-JP" b="0" i="0" u="none" strike="noStrike" dirty="0">
                <a:solidFill>
                  <a:srgbClr val="000000"/>
                </a:solidFill>
                <a:effectLst/>
              </a:rPr>
              <a:t>TVM</a:t>
            </a:r>
            <a:r>
              <a:rPr lang="ja-JP" altLang="en-US" b="0" i="0" u="none" strike="noStrike">
                <a:solidFill>
                  <a:srgbClr val="000000"/>
                </a:solidFill>
                <a:effectLst/>
              </a:rPr>
              <a:t>のエージェントは共有メモリへの要求が来るまで待ちます。</a:t>
            </a:r>
            <a:endParaRPr lang="en-US" altLang="ja-JP" b="0" i="0" u="none" strike="noStrike" dirty="0">
              <a:solidFill>
                <a:srgbClr val="000000"/>
              </a:solidFill>
              <a:effectLst/>
            </a:endParaRPr>
          </a:p>
          <a:p>
            <a:pPr algn="l"/>
            <a:r>
              <a:rPr lang="ja-JP" altLang="en-US" b="0" i="0" u="none" strike="noStrike">
                <a:solidFill>
                  <a:srgbClr val="000000"/>
                </a:solidFill>
                <a:effectLst/>
              </a:rPr>
              <a:t>この時</a:t>
            </a:r>
            <a:r>
              <a:rPr lang="en-US" altLang="ja-JP" b="0" i="0" u="none" strike="noStrike" dirty="0">
                <a:solidFill>
                  <a:srgbClr val="000000"/>
                </a:solidFill>
                <a:effectLst/>
              </a:rPr>
              <a:t>200μs</a:t>
            </a:r>
            <a:r>
              <a:rPr lang="ja-JP" altLang="en-US" b="0" i="0" u="none" strike="noStrike">
                <a:solidFill>
                  <a:srgbClr val="000000"/>
                </a:solidFill>
                <a:effectLst/>
              </a:rPr>
              <a:t>程度のスリープを入れてカーネル内でポーリングを行います。</a:t>
            </a:r>
            <a:endParaRPr lang="en-US" altLang="ja-JP" b="0" i="0" u="none" strike="noStrike" dirty="0">
              <a:solidFill>
                <a:srgbClr val="000000"/>
              </a:solidFill>
              <a:effectLst/>
            </a:endParaRPr>
          </a:p>
          <a:p>
            <a:pPr algn="l"/>
            <a:r>
              <a:rPr lang="ja-JP" altLang="en-US" b="0" i="0" u="none" strike="noStrike">
                <a:solidFill>
                  <a:srgbClr val="000000"/>
                </a:solidFill>
                <a:effectLst/>
              </a:rPr>
              <a:t>要求を受信したら書き込む情報を暗号化して共有メモリに書き込みます。</a:t>
            </a:r>
            <a:endParaRPr lang="en-US" altLang="ja-JP" b="0" i="0" u="none" strike="noStrike" dirty="0">
              <a:solidFill>
                <a:srgbClr val="000000"/>
              </a:solidFill>
              <a:effectLst/>
            </a:endParaRPr>
          </a:p>
          <a:p>
            <a:pPr algn="l"/>
            <a:r>
              <a:rPr lang="ja-JP" altLang="en-US" b="0" i="0" u="none" strike="noStrike">
                <a:solidFill>
                  <a:srgbClr val="000000"/>
                </a:solidFill>
                <a:effectLst/>
              </a:rPr>
              <a:t>続いて監視対象</a:t>
            </a:r>
            <a:r>
              <a:rPr lang="en-US" altLang="ja-JP" b="0" i="0" u="none" strike="noStrike" dirty="0">
                <a:solidFill>
                  <a:srgbClr val="000000"/>
                </a:solidFill>
                <a:effectLst/>
              </a:rPr>
              <a:t> TVM </a:t>
            </a:r>
            <a:r>
              <a:rPr lang="ja-JP" altLang="en-US" b="0" i="0" u="none" strike="noStrike">
                <a:solidFill>
                  <a:srgbClr val="000000"/>
                </a:solidFill>
                <a:effectLst/>
              </a:rPr>
              <a:t>は応答完了フラグを書き込み、処理の完了を監視用</a:t>
            </a:r>
            <a:r>
              <a:rPr lang="en-US" altLang="ja-JP" b="0" i="0" u="none" strike="noStrike" dirty="0">
                <a:solidFill>
                  <a:srgbClr val="000000"/>
                </a:solidFill>
                <a:effectLst/>
              </a:rPr>
              <a:t> TVM </a:t>
            </a:r>
            <a:r>
              <a:rPr lang="ja-JP" altLang="en-US" b="0" i="0" u="none" strike="noStrike">
                <a:solidFill>
                  <a:srgbClr val="000000"/>
                </a:solidFill>
                <a:effectLst/>
              </a:rPr>
              <a:t>に対して通知します。</a:t>
            </a:r>
            <a:endParaRPr lang="en-US" altLang="ja-JP" b="0" i="0" u="none" strike="noStrike" dirty="0">
              <a:solidFill>
                <a:srgbClr val="000000"/>
              </a:solidFill>
              <a:effectLst/>
            </a:endParaRPr>
          </a:p>
          <a:p>
            <a:pPr algn="l"/>
            <a:r>
              <a:rPr lang="ja-JP" altLang="en-US" b="0" i="0" u="none" strike="noStrike">
                <a:solidFill>
                  <a:srgbClr val="000000"/>
                </a:solidFill>
                <a:effectLst/>
              </a:rPr>
              <a:t>通知を受け取った監視用</a:t>
            </a:r>
            <a:r>
              <a:rPr lang="en-US" altLang="ja-JP" b="0" i="0" u="none" strike="noStrike" dirty="0">
                <a:solidFill>
                  <a:srgbClr val="000000"/>
                </a:solidFill>
                <a:effectLst/>
              </a:rPr>
              <a:t>TVM</a:t>
            </a:r>
            <a:r>
              <a:rPr lang="ja-JP" altLang="en-US" b="0" i="0" u="none" strike="noStrike">
                <a:solidFill>
                  <a:srgbClr val="000000"/>
                </a:solidFill>
                <a:effectLst/>
              </a:rPr>
              <a:t>は共有メモリに書き込まれた情報を復号して情報を受け取ります。</a:t>
            </a:r>
            <a:endParaRPr lang="en-US" altLang="ja-JP" b="0" i="0" u="none" strike="noStrike" dirty="0">
              <a:solidFill>
                <a:srgbClr val="000000"/>
              </a:solidFill>
              <a:effectLst/>
            </a:endParaRPr>
          </a:p>
          <a:p>
            <a:endParaRPr kumimoji="1" lang="en-US" altLang="ja-JP" b="0" i="0" u="none" strike="noStrike" dirty="0">
              <a:solidFill>
                <a:srgbClr val="000000"/>
              </a:solidFill>
              <a:effectLst/>
              <a:latin typeface="+mn-lt"/>
            </a:endParaRPr>
          </a:p>
          <a:p>
            <a:r>
              <a:rPr kumimoji="1" lang="en-US" altLang="ja-JP" b="0" i="0" u="none" strike="noStrike" dirty="0">
                <a:solidFill>
                  <a:srgbClr val="000000"/>
                </a:solidFill>
                <a:effectLst/>
                <a:latin typeface="-webkit-standard"/>
              </a:rPr>
              <a:t>//</a:t>
            </a:r>
            <a:r>
              <a:rPr kumimoji="1" lang="ja-JP" altLang="en-US" b="0" i="0" u="none" strike="noStrike">
                <a:solidFill>
                  <a:srgbClr val="000000"/>
                </a:solidFill>
                <a:effectLst/>
                <a:latin typeface="-webkit-standard"/>
              </a:rPr>
              <a:t>図の流れ</a:t>
            </a:r>
            <a:r>
              <a:rPr kumimoji="1" lang="en-US" altLang="ja-JP" b="0" i="0" u="none" strike="noStrike" dirty="0">
                <a:solidFill>
                  <a:srgbClr val="000000"/>
                </a:solidFill>
                <a:effectLst/>
                <a:latin typeface="-webkit-standard"/>
              </a:rPr>
              <a:t>!!</a:t>
            </a:r>
            <a:endParaRPr kumimoji="1" lang="ja-JP" altLang="en-US"/>
          </a:p>
          <a:p>
            <a:endParaRPr kumimoji="1" lang="ja-JP" altLang="en-US"/>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13</a:t>
            </a:fld>
            <a:endParaRPr kumimoji="1" lang="ja-JP" altLang="en-US"/>
          </a:p>
        </p:txBody>
      </p:sp>
    </p:spTree>
    <p:extLst>
      <p:ext uri="{BB962C8B-B14F-4D97-AF65-F5344CB8AC3E}">
        <p14:creationId xmlns:p14="http://schemas.microsoft.com/office/powerpoint/2010/main" val="31147931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283BDA-1171-1EF2-FE49-091811DB2481}"/>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331447AB-AFFC-227D-3027-00BF36EE4473}"/>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3B51497A-44B1-46E7-E474-5D84507D9E66}"/>
              </a:ext>
            </a:extLst>
          </p:cNvPr>
          <p:cNvSpPr>
            <a:spLocks noGrp="1"/>
          </p:cNvSpPr>
          <p:nvPr>
            <p:ph type="body" idx="1"/>
          </p:nvPr>
        </p:nvSpPr>
        <p:spPr/>
        <p:txBody>
          <a:bodyPr/>
          <a:lstStyle/>
          <a:p>
            <a:r>
              <a:rPr kumimoji="1" lang="en-US" altLang="ja-JP" sz="1200" b="0" i="0" u="none" strike="noStrike" kern="1200" dirty="0" err="1">
                <a:solidFill>
                  <a:schemeClr val="tx1"/>
                </a:solidFill>
                <a:effectLst/>
                <a:latin typeface="+mn-lt"/>
                <a:ea typeface="+mn-ea"/>
                <a:cs typeface="+mn-cs"/>
              </a:rPr>
              <a:t>TVMmonitor</a:t>
            </a:r>
            <a:r>
              <a:rPr kumimoji="1" lang="ja-JP" altLang="en-US" sz="1200" b="0" i="0" u="none" strike="noStrike" kern="1200">
                <a:solidFill>
                  <a:schemeClr val="tx1"/>
                </a:solidFill>
                <a:effectLst/>
                <a:latin typeface="+mn-lt"/>
                <a:ea typeface="+mn-ea"/>
                <a:cs typeface="+mn-cs"/>
              </a:rPr>
              <a:t>は複数の監視用</a:t>
            </a:r>
            <a:r>
              <a:rPr kumimoji="1" lang="en-US" altLang="ja-JP" sz="1200" b="0" i="0" u="none" strike="noStrike" kern="1200" dirty="0">
                <a:solidFill>
                  <a:schemeClr val="tx1"/>
                </a:solidFill>
                <a:effectLst/>
                <a:latin typeface="+mn-lt"/>
                <a:ea typeface="+mn-ea"/>
                <a:cs typeface="+mn-cs"/>
              </a:rPr>
              <a:t> TVM </a:t>
            </a:r>
            <a:r>
              <a:rPr kumimoji="1" lang="ja-JP" altLang="en-US" sz="1200" b="0" i="0" u="none" strike="noStrike" kern="1200">
                <a:solidFill>
                  <a:schemeClr val="tx1"/>
                </a:solidFill>
                <a:effectLst/>
                <a:latin typeface="+mn-lt"/>
                <a:ea typeface="+mn-ea"/>
                <a:cs typeface="+mn-cs"/>
              </a:rPr>
              <a:t>が</a:t>
            </a:r>
            <a:r>
              <a:rPr kumimoji="1" lang="en-US" altLang="ja-JP" sz="1200" b="0" i="0" u="none" strike="noStrike" kern="1200" dirty="0">
                <a:solidFill>
                  <a:schemeClr val="tx1"/>
                </a:solidFill>
                <a:effectLst/>
                <a:latin typeface="+mn-lt"/>
                <a:ea typeface="+mn-ea"/>
                <a:cs typeface="+mn-cs"/>
              </a:rPr>
              <a:t>1</a:t>
            </a:r>
            <a:r>
              <a:rPr kumimoji="1" lang="ja-JP" altLang="en-US" sz="1200" b="0" i="0" u="none" strike="noStrike" kern="1200">
                <a:solidFill>
                  <a:schemeClr val="tx1"/>
                </a:solidFill>
                <a:effectLst/>
                <a:latin typeface="+mn-lt"/>
                <a:ea typeface="+mn-ea"/>
                <a:cs typeface="+mn-cs"/>
              </a:rPr>
              <a:t>つの</a:t>
            </a:r>
            <a:r>
              <a:rPr kumimoji="1" lang="en-US" altLang="ja-JP" sz="1200" b="0" i="0" u="none" strike="noStrike" kern="1200" dirty="0">
                <a:solidFill>
                  <a:schemeClr val="tx1"/>
                </a:solidFill>
                <a:effectLst/>
                <a:latin typeface="+mn-lt"/>
                <a:ea typeface="+mn-ea"/>
                <a:cs typeface="+mn-cs"/>
              </a:rPr>
              <a:t>TVM</a:t>
            </a:r>
            <a:r>
              <a:rPr kumimoji="1" lang="ja-JP" altLang="en-US" sz="1200" b="0" i="0" u="none" strike="noStrike" kern="1200">
                <a:solidFill>
                  <a:schemeClr val="tx1"/>
                </a:solidFill>
                <a:effectLst/>
                <a:latin typeface="+mn-lt"/>
                <a:ea typeface="+mn-ea"/>
                <a:cs typeface="+mn-cs"/>
              </a:rPr>
              <a:t>を監視する構成、および</a:t>
            </a:r>
            <a:r>
              <a:rPr kumimoji="1" lang="en-US" altLang="ja-JP" sz="1200" b="0" i="0" u="none" strike="noStrike" kern="1200" dirty="0">
                <a:solidFill>
                  <a:schemeClr val="tx1"/>
                </a:solidFill>
                <a:effectLst/>
                <a:latin typeface="+mn-lt"/>
                <a:ea typeface="+mn-ea"/>
                <a:cs typeface="+mn-cs"/>
              </a:rPr>
              <a:t>1</a:t>
            </a:r>
            <a:r>
              <a:rPr kumimoji="1" lang="ja-JP" altLang="en-US" sz="1200" b="0" i="0" u="none" strike="noStrike" kern="1200">
                <a:solidFill>
                  <a:schemeClr val="tx1"/>
                </a:solidFill>
                <a:effectLst/>
                <a:latin typeface="+mn-lt"/>
                <a:ea typeface="+mn-ea"/>
                <a:cs typeface="+mn-cs"/>
              </a:rPr>
              <a:t>つの監視用</a:t>
            </a:r>
            <a:r>
              <a:rPr kumimoji="1" lang="en-US" altLang="ja-JP" sz="1200" b="0" i="0" u="none" strike="noStrike" kern="1200" dirty="0">
                <a:solidFill>
                  <a:schemeClr val="tx1"/>
                </a:solidFill>
                <a:effectLst/>
                <a:latin typeface="+mn-lt"/>
                <a:ea typeface="+mn-ea"/>
                <a:cs typeface="+mn-cs"/>
              </a:rPr>
              <a:t> TVM </a:t>
            </a:r>
            <a:r>
              <a:rPr kumimoji="1" lang="ja-JP" altLang="en-US" sz="1200" b="0" i="0" u="none" strike="noStrike" kern="1200">
                <a:solidFill>
                  <a:schemeClr val="tx1"/>
                </a:solidFill>
                <a:effectLst/>
                <a:latin typeface="+mn-lt"/>
                <a:ea typeface="+mn-ea"/>
                <a:cs typeface="+mn-cs"/>
              </a:rPr>
              <a:t>が複数の</a:t>
            </a:r>
            <a:r>
              <a:rPr kumimoji="1" lang="en-US" altLang="ja-JP" sz="1200" b="0" i="0" u="none" strike="noStrike" kern="1200" dirty="0">
                <a:solidFill>
                  <a:schemeClr val="tx1"/>
                </a:solidFill>
                <a:effectLst/>
                <a:latin typeface="+mn-lt"/>
                <a:ea typeface="+mn-ea"/>
                <a:cs typeface="+mn-cs"/>
              </a:rPr>
              <a:t>TVM</a:t>
            </a:r>
            <a:r>
              <a:rPr kumimoji="1" lang="ja-JP" altLang="en-US" sz="1200" b="0" i="0" u="none" strike="noStrike" kern="1200">
                <a:solidFill>
                  <a:schemeClr val="tx1"/>
                </a:solidFill>
                <a:effectLst/>
                <a:latin typeface="+mn-lt"/>
                <a:ea typeface="+mn-ea"/>
                <a:cs typeface="+mn-cs"/>
              </a:rPr>
              <a:t>を監視する構成の両方に対応しています。</a:t>
            </a:r>
            <a:endParaRPr kumimoji="1" lang="en-US" altLang="ja-JP" sz="1200" b="0" i="0" u="none" strike="no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200" b="0" i="0" u="none" strike="noStrike" kern="1200" dirty="0">
                <a:solidFill>
                  <a:schemeClr val="tx1"/>
                </a:solidFill>
                <a:effectLst/>
                <a:latin typeface="+mn-lt"/>
                <a:ea typeface="+mn-ea"/>
                <a:cs typeface="+mn-cs"/>
              </a:rPr>
              <a:t>1</a:t>
            </a:r>
            <a:r>
              <a:rPr kumimoji="1" lang="ja-JP" altLang="en-US" sz="1200" b="0" i="0" u="none" strike="noStrike" kern="1200">
                <a:solidFill>
                  <a:schemeClr val="tx1"/>
                </a:solidFill>
                <a:effectLst/>
                <a:latin typeface="+mn-lt"/>
                <a:ea typeface="+mn-ea"/>
                <a:cs typeface="+mn-cs"/>
              </a:rPr>
              <a:t>対多の</a:t>
            </a:r>
            <a:r>
              <a:rPr kumimoji="1" lang="en-US" altLang="ja-JP" sz="1200" b="0" i="0" u="none" strike="noStrike" kern="1200" dirty="0">
                <a:solidFill>
                  <a:schemeClr val="tx1"/>
                </a:solidFill>
                <a:effectLst/>
                <a:latin typeface="+mn-lt"/>
                <a:ea typeface="+mn-ea"/>
                <a:cs typeface="+mn-cs"/>
              </a:rPr>
              <a:t>TVM</a:t>
            </a:r>
            <a:r>
              <a:rPr kumimoji="1" lang="ja-JP" altLang="en-US" sz="1200" b="0" i="0" u="none" strike="noStrike" kern="1200">
                <a:solidFill>
                  <a:schemeClr val="tx1"/>
                </a:solidFill>
                <a:effectLst/>
                <a:latin typeface="+mn-lt"/>
                <a:ea typeface="+mn-ea"/>
                <a:cs typeface="+mn-cs"/>
              </a:rPr>
              <a:t>監視では、</a:t>
            </a:r>
            <a:r>
              <a:rPr kumimoji="1" lang="en-US" altLang="ja-JP" sz="1200" b="0" i="0" u="none" strike="noStrike" kern="1200" dirty="0">
                <a:solidFill>
                  <a:schemeClr val="tx1"/>
                </a:solidFill>
                <a:effectLst/>
                <a:latin typeface="+mn-lt"/>
                <a:ea typeface="+mn-ea"/>
                <a:cs typeface="+mn-cs"/>
              </a:rPr>
              <a:t>1</a:t>
            </a:r>
            <a:r>
              <a:rPr kumimoji="1" lang="ja-JP" altLang="en-US" sz="1200" b="0" i="0" u="none" strike="noStrike" kern="1200">
                <a:solidFill>
                  <a:schemeClr val="tx1"/>
                </a:solidFill>
                <a:effectLst/>
                <a:latin typeface="+mn-lt"/>
                <a:ea typeface="+mn-ea"/>
                <a:cs typeface="+mn-cs"/>
              </a:rPr>
              <a:t>つの監視用</a:t>
            </a:r>
            <a:r>
              <a:rPr kumimoji="1" lang="en-US" altLang="ja-JP" sz="1200" b="0" i="0" u="none" strike="noStrike" kern="1200" dirty="0">
                <a:solidFill>
                  <a:schemeClr val="tx1"/>
                </a:solidFill>
                <a:effectLst/>
                <a:latin typeface="+mn-lt"/>
                <a:ea typeface="+mn-ea"/>
                <a:cs typeface="+mn-cs"/>
              </a:rPr>
              <a:t>TVM</a:t>
            </a:r>
            <a:r>
              <a:rPr kumimoji="1" lang="ja-JP" altLang="en-US" sz="1200" b="0" i="0" u="none" strike="noStrike" kern="1200">
                <a:solidFill>
                  <a:schemeClr val="tx1"/>
                </a:solidFill>
                <a:effectLst/>
                <a:latin typeface="+mn-lt"/>
                <a:ea typeface="+mn-ea"/>
                <a:cs typeface="+mn-cs"/>
              </a:rPr>
              <a:t>が複数の</a:t>
            </a:r>
            <a:r>
              <a:rPr kumimoji="1" lang="en-US" altLang="ja-JP" sz="1200" b="0" i="0" u="none" strike="noStrike" kern="1200" dirty="0">
                <a:solidFill>
                  <a:schemeClr val="tx1"/>
                </a:solidFill>
                <a:effectLst/>
                <a:latin typeface="+mn-lt"/>
                <a:ea typeface="+mn-ea"/>
                <a:cs typeface="+mn-cs"/>
              </a:rPr>
              <a:t>TVM</a:t>
            </a:r>
            <a:r>
              <a:rPr kumimoji="1" lang="ja-JP" altLang="en-US" sz="1200" b="0" i="0" u="none" strike="noStrike" kern="1200">
                <a:solidFill>
                  <a:schemeClr val="tx1"/>
                </a:solidFill>
                <a:effectLst/>
                <a:latin typeface="+mn-lt"/>
                <a:ea typeface="+mn-ea"/>
                <a:cs typeface="+mn-cs"/>
              </a:rPr>
              <a:t>を監視することでシステム全体の監視運用の効率化を図ります。</a:t>
            </a:r>
            <a:endParaRPr kumimoji="1" lang="en-US" altLang="ja-JP" sz="1200" b="0" i="0" u="none" strike="no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u="none" strike="noStrike" kern="1200">
                <a:solidFill>
                  <a:schemeClr val="tx1"/>
                </a:solidFill>
                <a:effectLst/>
                <a:latin typeface="+mn-lt"/>
                <a:ea typeface="+mn-ea"/>
                <a:cs typeface="+mn-cs"/>
              </a:rPr>
              <a:t>監視用</a:t>
            </a:r>
            <a:r>
              <a:rPr kumimoji="1" lang="en-US" altLang="ja-JP" sz="1200" b="0" i="0" u="none" strike="noStrike" kern="1200" dirty="0">
                <a:solidFill>
                  <a:schemeClr val="tx1"/>
                </a:solidFill>
                <a:effectLst/>
                <a:latin typeface="+mn-lt"/>
                <a:ea typeface="+mn-ea"/>
                <a:cs typeface="+mn-cs"/>
              </a:rPr>
              <a:t>TVM</a:t>
            </a:r>
            <a:r>
              <a:rPr kumimoji="1" lang="ja-JP" altLang="en-US" sz="1200" b="0" i="0" u="none" strike="noStrike" kern="1200">
                <a:solidFill>
                  <a:schemeClr val="tx1"/>
                </a:solidFill>
                <a:effectLst/>
                <a:latin typeface="+mn-lt"/>
                <a:ea typeface="+mn-ea"/>
                <a:cs typeface="+mn-cs"/>
              </a:rPr>
              <a:t>内で複数の監視システムを動作させ、それぞれ個別に共有デバイスをマップします。もしくは、</a:t>
            </a:r>
            <a:r>
              <a:rPr kumimoji="1" lang="en-US" altLang="ja-JP" sz="1200" b="0" i="0" u="none" strike="noStrike" kern="1200" dirty="0">
                <a:solidFill>
                  <a:schemeClr val="tx1"/>
                </a:solidFill>
                <a:effectLst/>
                <a:latin typeface="+mn-lt"/>
                <a:ea typeface="+mn-ea"/>
                <a:cs typeface="+mn-cs"/>
              </a:rPr>
              <a:t>1</a:t>
            </a:r>
            <a:r>
              <a:rPr kumimoji="1" lang="ja-JP" altLang="en-US" sz="1200" b="0" i="0" u="none" strike="noStrike" kern="1200">
                <a:solidFill>
                  <a:schemeClr val="tx1"/>
                </a:solidFill>
                <a:effectLst/>
                <a:latin typeface="+mn-lt"/>
                <a:ea typeface="+mn-ea"/>
                <a:cs typeface="+mn-cs"/>
              </a:rPr>
              <a:t>つの監視システムが共有メモリデバイスを複数回マップします。</a:t>
            </a:r>
            <a:endParaRPr kumimoji="1" lang="en-US" altLang="ja-JP" sz="1200" b="0" i="0" u="none" strike="no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u="none" strike="noStrike" kern="1200">
                <a:solidFill>
                  <a:schemeClr val="tx1"/>
                </a:solidFill>
                <a:effectLst/>
                <a:latin typeface="+mn-lt"/>
                <a:ea typeface="+mn-ea"/>
                <a:cs typeface="+mn-cs"/>
              </a:rPr>
              <a:t>共有メモリデバイスは毎回異なる共有</a:t>
            </a:r>
            <a:r>
              <a:rPr kumimoji="1" lang="en-US" altLang="ja-JP" sz="1200" b="0" i="0" u="none" strike="noStrike" kern="1200" dirty="0">
                <a:solidFill>
                  <a:schemeClr val="tx1"/>
                </a:solidFill>
                <a:effectLst/>
                <a:latin typeface="+mn-lt"/>
                <a:ea typeface="+mn-ea"/>
                <a:cs typeface="+mn-cs"/>
              </a:rPr>
              <a:t>ID</a:t>
            </a:r>
            <a:r>
              <a:rPr kumimoji="1" lang="ja-JP" altLang="en-US" sz="1200" b="0" i="0" u="none" strike="noStrike" kern="1200">
                <a:solidFill>
                  <a:schemeClr val="tx1"/>
                </a:solidFill>
                <a:effectLst/>
                <a:latin typeface="+mn-lt"/>
                <a:ea typeface="+mn-ea"/>
                <a:cs typeface="+mn-cs"/>
              </a:rPr>
              <a:t>でメモリを登録します。</a:t>
            </a:r>
            <a:endParaRPr kumimoji="1" lang="en-US" altLang="ja-JP" sz="1200" b="0" i="0" u="none" strike="noStrike" kern="1200" dirty="0">
              <a:solidFill>
                <a:schemeClr val="tx1"/>
              </a:solidFill>
              <a:effectLst/>
              <a:latin typeface="+mn-lt"/>
              <a:ea typeface="+mn-ea"/>
              <a:cs typeface="+mn-cs"/>
            </a:endParaRPr>
          </a:p>
          <a:p>
            <a:r>
              <a:rPr kumimoji="1" lang="ja-JP" altLang="en-US" sz="1200" b="0" i="0" u="none" strike="noStrike" kern="1200">
                <a:solidFill>
                  <a:schemeClr val="tx1"/>
                </a:solidFill>
                <a:effectLst/>
                <a:latin typeface="+mn-lt"/>
                <a:ea typeface="+mn-ea"/>
                <a:cs typeface="+mn-cs"/>
              </a:rPr>
              <a:t>監視対象の</a:t>
            </a:r>
            <a:r>
              <a:rPr kumimoji="1" lang="en-US" altLang="ja-JP" sz="1200" b="0" i="0" u="none" strike="noStrike" kern="1200" dirty="0">
                <a:solidFill>
                  <a:schemeClr val="tx1"/>
                </a:solidFill>
                <a:effectLst/>
                <a:latin typeface="+mn-lt"/>
                <a:ea typeface="+mn-ea"/>
                <a:cs typeface="+mn-cs"/>
              </a:rPr>
              <a:t>TVM</a:t>
            </a:r>
            <a:r>
              <a:rPr kumimoji="1" lang="ja-JP" altLang="en-US" sz="1200" b="0" i="0" u="none" strike="noStrike" kern="1200">
                <a:solidFill>
                  <a:schemeClr val="tx1"/>
                </a:solidFill>
                <a:effectLst/>
                <a:latin typeface="+mn-lt"/>
                <a:ea typeface="+mn-ea"/>
                <a:cs typeface="+mn-cs"/>
              </a:rPr>
              <a:t>は割り当てられた共有</a:t>
            </a:r>
            <a:r>
              <a:rPr kumimoji="1" lang="en-US" altLang="ja-JP" sz="1200" b="0" i="0" u="none" strike="noStrike" kern="1200" dirty="0">
                <a:solidFill>
                  <a:schemeClr val="tx1"/>
                </a:solidFill>
                <a:effectLst/>
                <a:latin typeface="+mn-lt"/>
                <a:ea typeface="+mn-ea"/>
                <a:cs typeface="+mn-cs"/>
              </a:rPr>
              <a:t>ID</a:t>
            </a:r>
            <a:r>
              <a:rPr kumimoji="1" lang="ja-JP" altLang="en-US" sz="1200" b="0" i="0" u="none" strike="noStrike" kern="1200">
                <a:solidFill>
                  <a:schemeClr val="tx1"/>
                </a:solidFill>
                <a:effectLst/>
                <a:latin typeface="+mn-lt"/>
                <a:ea typeface="+mn-ea"/>
                <a:cs typeface="+mn-cs"/>
              </a:rPr>
              <a:t>を用いてメモリを共有します。</a:t>
            </a:r>
            <a:endParaRPr kumimoji="1" lang="en-US" altLang="ja-JP" sz="1200" b="0" i="0" u="none" strike="noStrike" kern="1200" dirty="0">
              <a:solidFill>
                <a:schemeClr val="tx1"/>
              </a:solidFill>
              <a:effectLst/>
              <a:latin typeface="+mn-lt"/>
              <a:ea typeface="+mn-ea"/>
              <a:cs typeface="+mn-cs"/>
            </a:endParaRPr>
          </a:p>
          <a:p>
            <a:r>
              <a:rPr kumimoji="1" lang="ja-JP" altLang="en-US" sz="1200" b="0" i="0" u="none" strike="noStrike" kern="1200">
                <a:solidFill>
                  <a:schemeClr val="tx1"/>
                </a:solidFill>
                <a:effectLst/>
                <a:latin typeface="+mn-lt"/>
                <a:ea typeface="+mn-ea"/>
                <a:cs typeface="+mn-cs"/>
              </a:rPr>
              <a:t>認証キーにより他の</a:t>
            </a:r>
            <a:r>
              <a:rPr kumimoji="1" lang="en-US" altLang="ja-JP" sz="1200" b="0" i="0" u="none" strike="noStrike" kern="1200" dirty="0">
                <a:solidFill>
                  <a:schemeClr val="tx1"/>
                </a:solidFill>
                <a:effectLst/>
                <a:latin typeface="+mn-lt"/>
                <a:ea typeface="+mn-ea"/>
                <a:cs typeface="+mn-cs"/>
              </a:rPr>
              <a:t>TVM</a:t>
            </a:r>
            <a:r>
              <a:rPr kumimoji="1" lang="ja-JP" altLang="en-US" sz="1200" b="0" i="0" u="none" strike="noStrike" kern="1200">
                <a:solidFill>
                  <a:schemeClr val="tx1"/>
                </a:solidFill>
                <a:effectLst/>
                <a:latin typeface="+mn-lt"/>
                <a:ea typeface="+mn-ea"/>
                <a:cs typeface="+mn-cs"/>
              </a:rPr>
              <a:t>用に登録されたメモリの共有はできないようになっています。</a:t>
            </a:r>
            <a:endParaRPr kumimoji="1" lang="en-US" altLang="ja-JP" sz="1200" b="0" i="0" u="none" strike="noStrike" kern="1200" dirty="0">
              <a:solidFill>
                <a:schemeClr val="tx1"/>
              </a:solidFill>
              <a:effectLst/>
              <a:latin typeface="+mn-lt"/>
              <a:ea typeface="+mn-ea"/>
              <a:cs typeface="+mn-cs"/>
            </a:endParaRPr>
          </a:p>
          <a:p>
            <a:r>
              <a:rPr kumimoji="1" lang="ja-JP" altLang="en-US" sz="1200" b="0" i="0" u="none" strike="noStrike" kern="1200">
                <a:solidFill>
                  <a:schemeClr val="tx1"/>
                </a:solidFill>
                <a:effectLst/>
                <a:latin typeface="+mn-lt"/>
                <a:ea typeface="+mn-ea"/>
                <a:cs typeface="+mn-cs"/>
              </a:rPr>
              <a:t>多対</a:t>
            </a:r>
            <a:r>
              <a:rPr kumimoji="1" lang="en-US" altLang="ja-JP" sz="1200" b="0" i="0" u="none" strike="noStrike" kern="1200" dirty="0">
                <a:solidFill>
                  <a:schemeClr val="tx1"/>
                </a:solidFill>
                <a:effectLst/>
                <a:latin typeface="+mn-lt"/>
                <a:ea typeface="+mn-ea"/>
                <a:cs typeface="+mn-cs"/>
              </a:rPr>
              <a:t>1</a:t>
            </a:r>
          </a:p>
          <a:p>
            <a:r>
              <a:rPr kumimoji="1" lang="en-US" altLang="ja-JP" sz="1200" b="0" i="0" u="none" strike="noStrike" kern="1200" dirty="0">
                <a:solidFill>
                  <a:schemeClr val="tx1"/>
                </a:solidFill>
                <a:effectLst/>
                <a:latin typeface="+mn-lt"/>
                <a:ea typeface="+mn-ea"/>
                <a:cs typeface="+mn-cs"/>
              </a:rPr>
              <a:t>1</a:t>
            </a:r>
            <a:r>
              <a:rPr kumimoji="1" lang="ja-JP" altLang="en-US" sz="1200" b="0" i="0" u="none" strike="noStrike" kern="1200">
                <a:solidFill>
                  <a:schemeClr val="tx1"/>
                </a:solidFill>
                <a:effectLst/>
                <a:latin typeface="+mn-lt"/>
                <a:ea typeface="+mn-ea"/>
                <a:cs typeface="+mn-cs"/>
              </a:rPr>
              <a:t>対多</a:t>
            </a:r>
            <a:endParaRPr kumimoji="1" lang="en-US" altLang="ja-JP" sz="1200" b="0" i="0" u="none" strike="noStrike" kern="1200" dirty="0">
              <a:solidFill>
                <a:schemeClr val="tx1"/>
              </a:solidFill>
              <a:effectLst/>
              <a:latin typeface="+mn-lt"/>
              <a:ea typeface="+mn-ea"/>
              <a:cs typeface="+mn-cs"/>
            </a:endParaRPr>
          </a:p>
          <a:p>
            <a:r>
              <a:rPr kumimoji="1" lang="ja-JP" altLang="en-US" sz="1200" b="0" i="0" u="none" strike="noStrike" kern="1200">
                <a:solidFill>
                  <a:schemeClr val="tx1"/>
                </a:solidFill>
                <a:effectLst/>
                <a:latin typeface="+mn-lt"/>
                <a:ea typeface="+mn-ea"/>
                <a:cs typeface="+mn-cs"/>
              </a:rPr>
              <a:t>多対多</a:t>
            </a:r>
            <a:br>
              <a:rPr kumimoji="1" lang="en-US" altLang="ja-JP" sz="1200" b="0" i="0" u="none" strike="noStrike" kern="1200" dirty="0">
                <a:solidFill>
                  <a:schemeClr val="tx1"/>
                </a:solidFill>
                <a:effectLst/>
                <a:latin typeface="+mn-lt"/>
                <a:ea typeface="+mn-ea"/>
                <a:cs typeface="+mn-cs"/>
              </a:rPr>
            </a:br>
            <a:r>
              <a:rPr kumimoji="1" lang="en-US" altLang="ja-JP" sz="1200" b="0" i="0" u="none" strike="noStrike" kern="1200" dirty="0">
                <a:solidFill>
                  <a:schemeClr val="tx1"/>
                </a:solidFill>
                <a:effectLst/>
                <a:latin typeface="+mn-lt"/>
                <a:ea typeface="+mn-ea"/>
                <a:cs typeface="+mn-cs"/>
              </a:rPr>
              <a:t>//</a:t>
            </a:r>
            <a:r>
              <a:rPr kumimoji="1" lang="ja-JP" altLang="en-US" sz="1200" b="0" i="0" u="none" strike="noStrike" kern="1200">
                <a:solidFill>
                  <a:schemeClr val="tx1"/>
                </a:solidFill>
                <a:effectLst/>
                <a:latin typeface="+mn-lt"/>
                <a:ea typeface="+mn-ea"/>
                <a:cs typeface="+mn-cs"/>
              </a:rPr>
              <a:t>図を使用</a:t>
            </a:r>
            <a:endParaRPr kumimoji="1" lang="ja-JP" altLang="en-US"/>
          </a:p>
        </p:txBody>
      </p:sp>
      <p:sp>
        <p:nvSpPr>
          <p:cNvPr id="4" name="スライド番号プレースホルダー 3">
            <a:extLst>
              <a:ext uri="{FF2B5EF4-FFF2-40B4-BE49-F238E27FC236}">
                <a16:creationId xmlns:a16="http://schemas.microsoft.com/office/drawing/2014/main" id="{7DB92BBD-ED15-A9A5-8C51-3949CB9D91DB}"/>
              </a:ext>
            </a:extLst>
          </p:cNvPr>
          <p:cNvSpPr>
            <a:spLocks noGrp="1"/>
          </p:cNvSpPr>
          <p:nvPr>
            <p:ph type="sldNum" sz="quarter" idx="5"/>
          </p:nvPr>
        </p:nvSpPr>
        <p:spPr/>
        <p:txBody>
          <a:bodyPr/>
          <a:lstStyle/>
          <a:p>
            <a:fld id="{C282D6EC-6C8E-4719-8152-E14B9C65B97A}" type="slidenum">
              <a:rPr kumimoji="1" lang="ja-JP" altLang="en-US" smtClean="0"/>
              <a:t>14</a:t>
            </a:fld>
            <a:endParaRPr kumimoji="1" lang="ja-JP" altLang="en-US"/>
          </a:p>
        </p:txBody>
      </p:sp>
    </p:spTree>
    <p:extLst>
      <p:ext uri="{BB962C8B-B14F-4D97-AF65-F5344CB8AC3E}">
        <p14:creationId xmlns:p14="http://schemas.microsoft.com/office/powerpoint/2010/main" val="29006019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D3CE2-95CE-F7C0-73CF-6DAB8C47CE99}"/>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7E518105-84E2-FFB4-CD21-67E6C5F61868}"/>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BBABF196-B89B-D06A-595A-94820C77532A}"/>
              </a:ext>
            </a:extLst>
          </p:cNvPr>
          <p:cNvSpPr>
            <a:spLocks noGrp="1"/>
          </p:cNvSpPr>
          <p:nvPr>
            <p:ph type="body" idx="1"/>
          </p:nvPr>
        </p:nvSpPr>
        <p:spPr/>
        <p:txBody>
          <a:bodyPr/>
          <a:lstStyle/>
          <a:p>
            <a:r>
              <a:rPr kumimoji="1" lang="ja-JP" altLang="en-US"/>
              <a:t>多対</a:t>
            </a:r>
            <a:r>
              <a:rPr kumimoji="1" lang="en-US" altLang="ja-JP" dirty="0"/>
              <a:t>1</a:t>
            </a:r>
            <a:r>
              <a:rPr kumimoji="1" lang="ja-JP" altLang="en-US"/>
              <a:t>の</a:t>
            </a:r>
            <a:r>
              <a:rPr kumimoji="1" lang="en-US" altLang="ja-JP" dirty="0"/>
              <a:t>TVM</a:t>
            </a:r>
            <a:r>
              <a:rPr kumimoji="1" lang="ja-JP" altLang="en-US"/>
              <a:t>監視では</a:t>
            </a:r>
            <a:r>
              <a:rPr kumimoji="1" lang="ja-JP" altLang="en-US" sz="1200" b="0" i="0" u="none" strike="noStrike" kern="1200">
                <a:solidFill>
                  <a:schemeClr val="tx1"/>
                </a:solidFill>
                <a:effectLst/>
                <a:latin typeface="+mn-lt"/>
                <a:ea typeface="+mn-ea"/>
                <a:cs typeface="+mn-cs"/>
              </a:rPr>
              <a:t>、複数の監視用</a:t>
            </a:r>
            <a:r>
              <a:rPr kumimoji="1" lang="en-US" altLang="ja-JP" sz="1200" b="0" i="0" u="none" strike="noStrike" kern="1200" dirty="0">
                <a:solidFill>
                  <a:schemeClr val="tx1"/>
                </a:solidFill>
                <a:effectLst/>
                <a:latin typeface="+mn-lt"/>
                <a:ea typeface="+mn-ea"/>
                <a:cs typeface="+mn-cs"/>
              </a:rPr>
              <a:t>TVM</a:t>
            </a:r>
            <a:r>
              <a:rPr kumimoji="1" lang="ja-JP" altLang="en-US" sz="1200" b="0" i="0" u="none" strike="noStrike" kern="1200">
                <a:solidFill>
                  <a:schemeClr val="tx1"/>
                </a:solidFill>
                <a:effectLst/>
                <a:latin typeface="+mn-lt"/>
                <a:ea typeface="+mn-ea"/>
                <a:cs typeface="+mn-cs"/>
              </a:rPr>
              <a:t>が</a:t>
            </a:r>
            <a:r>
              <a:rPr kumimoji="1" lang="en-US" altLang="ja-JP" sz="1200" b="0" i="0" u="none" strike="noStrike" kern="1200" dirty="0">
                <a:solidFill>
                  <a:schemeClr val="tx1"/>
                </a:solidFill>
                <a:effectLst/>
                <a:latin typeface="+mn-lt"/>
                <a:ea typeface="+mn-ea"/>
                <a:cs typeface="+mn-cs"/>
              </a:rPr>
              <a:t>1</a:t>
            </a:r>
            <a:r>
              <a:rPr kumimoji="1" lang="ja-JP" altLang="en-US" sz="1200" b="0" i="0" u="none" strike="noStrike" kern="1200">
                <a:solidFill>
                  <a:schemeClr val="tx1"/>
                </a:solidFill>
                <a:effectLst/>
                <a:latin typeface="+mn-lt"/>
                <a:ea typeface="+mn-ea"/>
                <a:cs typeface="+mn-cs"/>
              </a:rPr>
              <a:t>つの</a:t>
            </a:r>
            <a:r>
              <a:rPr kumimoji="1" lang="en-US" altLang="ja-JP" sz="1200" b="0" i="0" u="none" strike="noStrike" kern="1200" dirty="0">
                <a:solidFill>
                  <a:schemeClr val="tx1"/>
                </a:solidFill>
                <a:effectLst/>
                <a:latin typeface="+mn-lt"/>
                <a:ea typeface="+mn-ea"/>
                <a:cs typeface="+mn-cs"/>
              </a:rPr>
              <a:t>TVM</a:t>
            </a:r>
            <a:r>
              <a:rPr kumimoji="1" lang="ja-JP" altLang="en-US" sz="1200" b="0" i="0" u="none" strike="noStrike" kern="1200">
                <a:solidFill>
                  <a:schemeClr val="tx1"/>
                </a:solidFill>
                <a:effectLst/>
                <a:latin typeface="+mn-lt"/>
                <a:ea typeface="+mn-ea"/>
                <a:cs typeface="+mn-cs"/>
              </a:rPr>
              <a:t>に対して監視を行います。</a:t>
            </a:r>
            <a:endParaRPr kumimoji="1" lang="en-US" altLang="ja-JP" sz="1200" b="0" i="0" u="none" strike="noStrike" kern="1200" dirty="0">
              <a:solidFill>
                <a:schemeClr val="tx1"/>
              </a:solidFill>
              <a:effectLst/>
              <a:latin typeface="+mn-lt"/>
              <a:ea typeface="+mn-ea"/>
              <a:cs typeface="+mn-cs"/>
            </a:endParaRPr>
          </a:p>
          <a:p>
            <a:r>
              <a:rPr kumimoji="1" lang="ja-JP" altLang="en-US" sz="1200" b="0" i="0" u="none" strike="noStrike" kern="1200">
                <a:solidFill>
                  <a:schemeClr val="tx1"/>
                </a:solidFill>
                <a:effectLst/>
                <a:latin typeface="+mn-lt"/>
                <a:ea typeface="+mn-ea"/>
                <a:cs typeface="+mn-cs"/>
              </a:rPr>
              <a:t>これにより監視する情報を分担・多重化することができます。</a:t>
            </a:r>
            <a:endParaRPr kumimoji="1" lang="en-US" altLang="ja-JP" sz="1200" b="0" i="0" u="none" strike="noStrike" kern="1200" dirty="0">
              <a:solidFill>
                <a:schemeClr val="tx1"/>
              </a:solidFill>
              <a:effectLst/>
              <a:latin typeface="+mn-lt"/>
              <a:ea typeface="+mn-ea"/>
              <a:cs typeface="+mn-cs"/>
            </a:endParaRPr>
          </a:p>
          <a:p>
            <a:r>
              <a:rPr kumimoji="1" lang="ja-JP" altLang="en-US" sz="1200" b="0" i="0" u="none" strike="noStrike" kern="1200">
                <a:solidFill>
                  <a:schemeClr val="tx1"/>
                </a:solidFill>
                <a:effectLst/>
                <a:latin typeface="+mn-lt"/>
                <a:ea typeface="+mn-ea"/>
                <a:cs typeface="+mn-cs"/>
              </a:rPr>
              <a:t>それぞれの監視用</a:t>
            </a:r>
            <a:r>
              <a:rPr kumimoji="1" lang="en-US" altLang="ja-JP" sz="1200" b="0" i="0" u="none" strike="noStrike" kern="1200" dirty="0">
                <a:solidFill>
                  <a:schemeClr val="tx1"/>
                </a:solidFill>
                <a:effectLst/>
                <a:latin typeface="+mn-lt"/>
                <a:ea typeface="+mn-ea"/>
                <a:cs typeface="+mn-cs"/>
              </a:rPr>
              <a:t>TVM</a:t>
            </a:r>
            <a:r>
              <a:rPr kumimoji="1" lang="ja-JP" altLang="en-US" sz="1200" b="0" i="0" u="none" strike="noStrike" kern="1200">
                <a:solidFill>
                  <a:schemeClr val="tx1"/>
                </a:solidFill>
                <a:effectLst/>
                <a:latin typeface="+mn-lt"/>
                <a:ea typeface="+mn-ea"/>
                <a:cs typeface="+mn-cs"/>
              </a:rPr>
              <a:t>は異なる共有</a:t>
            </a:r>
            <a:r>
              <a:rPr kumimoji="1" lang="en-US" altLang="ja-JP" sz="1200" b="0" i="0" u="none" strike="noStrike" kern="1200" dirty="0">
                <a:solidFill>
                  <a:schemeClr val="tx1"/>
                </a:solidFill>
                <a:effectLst/>
                <a:latin typeface="+mn-lt"/>
                <a:ea typeface="+mn-ea"/>
                <a:cs typeface="+mn-cs"/>
              </a:rPr>
              <a:t> ID </a:t>
            </a:r>
            <a:r>
              <a:rPr kumimoji="1" lang="ja-JP" altLang="en-US" sz="1200" b="0" i="0" u="none" strike="noStrike" kern="1200">
                <a:solidFill>
                  <a:schemeClr val="tx1"/>
                </a:solidFill>
                <a:effectLst/>
                <a:latin typeface="+mn-lt"/>
                <a:ea typeface="+mn-ea"/>
                <a:cs typeface="+mn-cs"/>
              </a:rPr>
              <a:t>を指定して非機密メモリを登録します。</a:t>
            </a:r>
            <a:endParaRPr kumimoji="1" lang="en-US" altLang="ja-JP" sz="1200" b="0" i="0" u="none" strike="noStrike" kern="1200" dirty="0">
              <a:solidFill>
                <a:schemeClr val="tx1"/>
              </a:solidFill>
              <a:effectLst/>
              <a:latin typeface="+mn-lt"/>
              <a:ea typeface="+mn-ea"/>
              <a:cs typeface="+mn-cs"/>
            </a:endParaRPr>
          </a:p>
          <a:p>
            <a:r>
              <a:rPr kumimoji="1" lang="ja-JP" altLang="en-US" sz="1200" b="0" i="0" u="none" strike="noStrike" kern="1200">
                <a:solidFill>
                  <a:schemeClr val="tx1"/>
                </a:solidFill>
                <a:effectLst/>
                <a:latin typeface="+mn-lt"/>
                <a:ea typeface="+mn-ea"/>
                <a:cs typeface="+mn-cs"/>
              </a:rPr>
              <a:t>監視対象</a:t>
            </a:r>
            <a:r>
              <a:rPr kumimoji="1" lang="en-US" altLang="ja-JP" sz="1200" b="0" i="0" u="none" strike="noStrike" kern="1200" dirty="0">
                <a:solidFill>
                  <a:schemeClr val="tx1"/>
                </a:solidFill>
                <a:effectLst/>
                <a:latin typeface="+mn-lt"/>
                <a:ea typeface="+mn-ea"/>
                <a:cs typeface="+mn-cs"/>
              </a:rPr>
              <a:t> TVM </a:t>
            </a:r>
            <a:r>
              <a:rPr kumimoji="1" lang="ja-JP" altLang="en-US" sz="1200" b="0" i="0" u="none" strike="noStrike" kern="1200">
                <a:solidFill>
                  <a:schemeClr val="tx1"/>
                </a:solidFill>
                <a:effectLst/>
                <a:latin typeface="+mn-lt"/>
                <a:ea typeface="+mn-ea"/>
                <a:cs typeface="+mn-cs"/>
              </a:rPr>
              <a:t>はそれらの共有</a:t>
            </a:r>
            <a:r>
              <a:rPr kumimoji="1" lang="en-US" altLang="ja-JP" sz="1200" b="0" i="0" u="none" strike="noStrike" kern="1200" dirty="0">
                <a:solidFill>
                  <a:schemeClr val="tx1"/>
                </a:solidFill>
                <a:effectLst/>
                <a:latin typeface="+mn-lt"/>
                <a:ea typeface="+mn-ea"/>
                <a:cs typeface="+mn-cs"/>
              </a:rPr>
              <a:t> ID </a:t>
            </a:r>
            <a:r>
              <a:rPr kumimoji="1" lang="ja-JP" altLang="en-US" sz="1200" b="0" i="0" u="none" strike="noStrike" kern="1200">
                <a:solidFill>
                  <a:schemeClr val="tx1"/>
                </a:solidFill>
                <a:effectLst/>
                <a:latin typeface="+mn-lt"/>
                <a:ea typeface="+mn-ea"/>
                <a:cs typeface="+mn-cs"/>
              </a:rPr>
              <a:t>を指定することで、それぞれ個別に非機密メモリを共有します。</a:t>
            </a:r>
            <a:endParaRPr kumimoji="1" lang="en-US" altLang="ja-JP" dirty="0"/>
          </a:p>
          <a:p>
            <a:r>
              <a:rPr kumimoji="1" lang="ja-JP" altLang="en-US" sz="1200" b="0" i="0" u="none" strike="noStrike" kern="1200">
                <a:solidFill>
                  <a:schemeClr val="tx1"/>
                </a:solidFill>
                <a:effectLst/>
                <a:latin typeface="+mn-lt"/>
                <a:ea typeface="+mn-ea"/>
                <a:cs typeface="+mn-cs"/>
              </a:rPr>
              <a:t>また、</a:t>
            </a:r>
            <a:r>
              <a:rPr kumimoji="1" lang="en-US" altLang="ja-JP" sz="1200" b="0" i="0" u="none" strike="noStrike" kern="1200" dirty="0">
                <a:solidFill>
                  <a:schemeClr val="tx1"/>
                </a:solidFill>
                <a:effectLst/>
                <a:latin typeface="+mn-lt"/>
                <a:ea typeface="+mn-ea"/>
                <a:cs typeface="+mn-cs"/>
              </a:rPr>
              <a:t>1</a:t>
            </a:r>
            <a:r>
              <a:rPr kumimoji="1" lang="ja-JP" altLang="en-US" sz="1200" b="0" i="0" u="none" strike="noStrike" kern="1200">
                <a:solidFill>
                  <a:schemeClr val="tx1"/>
                </a:solidFill>
                <a:effectLst/>
                <a:latin typeface="+mn-lt"/>
                <a:ea typeface="+mn-ea"/>
                <a:cs typeface="+mn-cs"/>
              </a:rPr>
              <a:t>つの共有メモリを用いることで情報をブロードキャストすることもできます。</a:t>
            </a:r>
            <a:endParaRPr kumimoji="1" lang="en-US" altLang="ja-JP" sz="1200" b="0" i="0" u="none" strike="noStrike" kern="1200" dirty="0">
              <a:solidFill>
                <a:schemeClr val="tx1"/>
              </a:solidFill>
              <a:effectLst/>
              <a:latin typeface="+mn-lt"/>
              <a:ea typeface="+mn-ea"/>
              <a:cs typeface="+mn-cs"/>
            </a:endParaRPr>
          </a:p>
          <a:p>
            <a:r>
              <a:rPr kumimoji="1" lang="ja-JP" altLang="en-US" sz="1200" b="0" i="0" u="none" strike="noStrike" kern="1200">
                <a:solidFill>
                  <a:schemeClr val="tx1"/>
                </a:solidFill>
                <a:effectLst/>
                <a:latin typeface="+mn-lt"/>
                <a:ea typeface="+mn-ea"/>
                <a:cs typeface="+mn-cs"/>
              </a:rPr>
              <a:t>この構成では、監視対象</a:t>
            </a:r>
            <a:r>
              <a:rPr kumimoji="1" lang="en-US" altLang="ja-JP" sz="1200" b="0" i="0" u="none" strike="noStrike" kern="1200" dirty="0">
                <a:solidFill>
                  <a:schemeClr val="tx1"/>
                </a:solidFill>
                <a:effectLst/>
                <a:latin typeface="+mn-lt"/>
                <a:ea typeface="+mn-ea"/>
                <a:cs typeface="+mn-cs"/>
              </a:rPr>
              <a:t>TVM</a:t>
            </a:r>
            <a:r>
              <a:rPr kumimoji="1" lang="ja-JP" altLang="en-US" sz="1200" b="0" i="0" u="none" strike="noStrike" kern="1200">
                <a:solidFill>
                  <a:schemeClr val="tx1"/>
                </a:solidFill>
                <a:effectLst/>
                <a:latin typeface="+mn-lt"/>
                <a:ea typeface="+mn-ea"/>
                <a:cs typeface="+mn-cs"/>
              </a:rPr>
              <a:t>が登録したメモリをすべての監視用</a:t>
            </a:r>
            <a:r>
              <a:rPr kumimoji="1" lang="en-US" altLang="ja-JP" sz="1200" b="0" i="0" u="none" strike="noStrike" kern="1200" dirty="0">
                <a:solidFill>
                  <a:schemeClr val="tx1"/>
                </a:solidFill>
                <a:effectLst/>
                <a:latin typeface="+mn-lt"/>
                <a:ea typeface="+mn-ea"/>
                <a:cs typeface="+mn-cs"/>
              </a:rPr>
              <a:t>TVM</a:t>
            </a:r>
            <a:r>
              <a:rPr kumimoji="1" lang="ja-JP" altLang="en-US" sz="1200" b="0" i="0" u="none" strike="noStrike" kern="1200">
                <a:solidFill>
                  <a:schemeClr val="tx1"/>
                </a:solidFill>
                <a:effectLst/>
                <a:latin typeface="+mn-lt"/>
                <a:ea typeface="+mn-ea"/>
                <a:cs typeface="+mn-cs"/>
              </a:rPr>
              <a:t>が共有します。</a:t>
            </a:r>
            <a:endParaRPr kumimoji="1" lang="en-US" altLang="ja-JP" sz="1200" b="0" i="0" u="none" strike="noStrike" kern="1200" dirty="0">
              <a:solidFill>
                <a:schemeClr val="tx1"/>
              </a:solidFill>
              <a:effectLst/>
              <a:latin typeface="+mn-lt"/>
              <a:ea typeface="+mn-ea"/>
              <a:cs typeface="+mn-cs"/>
            </a:endParaRPr>
          </a:p>
          <a:p>
            <a:r>
              <a:rPr kumimoji="1" lang="ja-JP" altLang="en-US" sz="1200" b="0" i="0" u="none" strike="noStrike" kern="1200">
                <a:solidFill>
                  <a:schemeClr val="tx1"/>
                </a:solidFill>
                <a:effectLst/>
                <a:latin typeface="+mn-lt"/>
                <a:ea typeface="+mn-ea"/>
                <a:cs typeface="+mn-cs"/>
              </a:rPr>
              <a:t>監視用</a:t>
            </a:r>
            <a:r>
              <a:rPr kumimoji="1" lang="en-US" altLang="ja-JP" sz="1200" b="0" i="0" u="none" strike="noStrike" kern="1200" dirty="0">
                <a:solidFill>
                  <a:schemeClr val="tx1"/>
                </a:solidFill>
                <a:effectLst/>
                <a:latin typeface="+mn-lt"/>
                <a:ea typeface="+mn-ea"/>
                <a:cs typeface="+mn-cs"/>
              </a:rPr>
              <a:t>TVM</a:t>
            </a:r>
            <a:r>
              <a:rPr kumimoji="1" lang="ja-JP" altLang="en-US" sz="1200" b="0" i="0" u="none" strike="noStrike" kern="1200">
                <a:solidFill>
                  <a:schemeClr val="tx1"/>
                </a:solidFill>
                <a:effectLst/>
                <a:latin typeface="+mn-lt"/>
                <a:ea typeface="+mn-ea"/>
                <a:cs typeface="+mn-cs"/>
              </a:rPr>
              <a:t>は定期的に共有メモリに書き込んだ情報を取得することにより監視を行います。</a:t>
            </a:r>
          </a:p>
          <a:p>
            <a:r>
              <a:rPr kumimoji="1" lang="ja-JP" altLang="en-US" sz="1200" b="0" i="0" u="none" strike="noStrike" kern="1200">
                <a:solidFill>
                  <a:schemeClr val="tx1"/>
                </a:solidFill>
                <a:effectLst/>
                <a:latin typeface="+mn-lt"/>
                <a:ea typeface="+mn-ea"/>
                <a:cs typeface="+mn-cs"/>
              </a:rPr>
              <a:t>この方式の利点は、監視用</a:t>
            </a:r>
            <a:r>
              <a:rPr kumimoji="1" lang="en-US" altLang="ja-JP" sz="1200" b="0" i="0" u="none" strike="noStrike" kern="1200" dirty="0">
                <a:solidFill>
                  <a:schemeClr val="tx1"/>
                </a:solidFill>
                <a:effectLst/>
                <a:latin typeface="+mn-lt"/>
                <a:ea typeface="+mn-ea"/>
                <a:cs typeface="+mn-cs"/>
              </a:rPr>
              <a:t>TVM</a:t>
            </a:r>
            <a:r>
              <a:rPr kumimoji="1" lang="ja-JP" altLang="en-US" sz="1200" b="0" i="0" u="none" strike="noStrike" kern="1200">
                <a:solidFill>
                  <a:schemeClr val="tx1"/>
                </a:solidFill>
                <a:effectLst/>
                <a:latin typeface="+mn-lt"/>
                <a:ea typeface="+mn-ea"/>
                <a:cs typeface="+mn-cs"/>
              </a:rPr>
              <a:t>を新たに追加する際に、監視対象</a:t>
            </a:r>
            <a:r>
              <a:rPr kumimoji="1" lang="en-US" altLang="ja-JP" sz="1200" b="0" i="0" u="none" strike="noStrike" kern="1200" dirty="0">
                <a:solidFill>
                  <a:schemeClr val="tx1"/>
                </a:solidFill>
                <a:effectLst/>
                <a:latin typeface="+mn-lt"/>
                <a:ea typeface="+mn-ea"/>
                <a:cs typeface="+mn-cs"/>
              </a:rPr>
              <a:t>TVM</a:t>
            </a:r>
            <a:r>
              <a:rPr kumimoji="1" lang="ja-JP" altLang="en-US" sz="1200" b="0" i="0" u="none" strike="noStrike" kern="1200">
                <a:solidFill>
                  <a:schemeClr val="tx1"/>
                </a:solidFill>
                <a:effectLst/>
                <a:latin typeface="+mn-lt"/>
                <a:ea typeface="+mn-ea"/>
                <a:cs typeface="+mn-cs"/>
              </a:rPr>
              <a:t>側の構成変更が不要である点です。</a:t>
            </a:r>
            <a:endParaRPr kumimoji="1" lang="en-US" altLang="ja-JP" sz="1200" b="0" i="0" u="none" strike="noStrike" kern="1200" dirty="0">
              <a:solidFill>
                <a:schemeClr val="tx1"/>
              </a:solidFill>
              <a:effectLst/>
              <a:latin typeface="+mn-lt"/>
              <a:ea typeface="+mn-ea"/>
              <a:cs typeface="+mn-cs"/>
            </a:endParaRPr>
          </a:p>
          <a:p>
            <a:br>
              <a:rPr kumimoji="1" lang="en-US" altLang="ja-JP" sz="1200" b="0" i="0" u="none" strike="noStrike" kern="1200" dirty="0">
                <a:solidFill>
                  <a:schemeClr val="tx1"/>
                </a:solidFill>
                <a:effectLst/>
                <a:latin typeface="+mn-lt"/>
                <a:ea typeface="+mn-ea"/>
                <a:cs typeface="+mn-cs"/>
              </a:rPr>
            </a:br>
            <a:endParaRPr kumimoji="1" lang="ja-JP" altLang="en-US"/>
          </a:p>
        </p:txBody>
      </p:sp>
      <p:sp>
        <p:nvSpPr>
          <p:cNvPr id="4" name="スライド番号プレースホルダー 3">
            <a:extLst>
              <a:ext uri="{FF2B5EF4-FFF2-40B4-BE49-F238E27FC236}">
                <a16:creationId xmlns:a16="http://schemas.microsoft.com/office/drawing/2014/main" id="{A38D00C6-F486-EEE5-E757-C345F7FBD02B}"/>
              </a:ext>
            </a:extLst>
          </p:cNvPr>
          <p:cNvSpPr>
            <a:spLocks noGrp="1"/>
          </p:cNvSpPr>
          <p:nvPr>
            <p:ph type="sldNum" sz="quarter" idx="5"/>
          </p:nvPr>
        </p:nvSpPr>
        <p:spPr/>
        <p:txBody>
          <a:bodyPr/>
          <a:lstStyle/>
          <a:p>
            <a:fld id="{C282D6EC-6C8E-4719-8152-E14B9C65B97A}" type="slidenum">
              <a:rPr kumimoji="1" lang="ja-JP" altLang="en-US" smtClean="0"/>
              <a:t>15</a:t>
            </a:fld>
            <a:endParaRPr kumimoji="1" lang="ja-JP" altLang="en-US"/>
          </a:p>
        </p:txBody>
      </p:sp>
    </p:spTree>
    <p:extLst>
      <p:ext uri="{BB962C8B-B14F-4D97-AF65-F5344CB8AC3E}">
        <p14:creationId xmlns:p14="http://schemas.microsoft.com/office/powerpoint/2010/main" val="20927958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a:t>また、</a:t>
            </a:r>
            <a:r>
              <a:rPr kumimoji="1" lang="en-US" altLang="ja-JP" dirty="0" err="1"/>
              <a:t>TVMmonitor</a:t>
            </a:r>
            <a:r>
              <a:rPr kumimoji="1" lang="ja-JP" altLang="en-US"/>
              <a:t>は監視対象</a:t>
            </a:r>
            <a:r>
              <a:rPr kumimoji="1" lang="en-US" altLang="ja-JP" dirty="0"/>
              <a:t> TVM </a:t>
            </a:r>
            <a:r>
              <a:rPr kumimoji="1" lang="ja-JP" altLang="en-US"/>
              <a:t>の機密メモリのコピーにより直接監視することも可能です。</a:t>
            </a:r>
            <a:endParaRPr kumimoji="1" lang="en-US" altLang="ja-JP" dirty="0"/>
          </a:p>
          <a:p>
            <a:r>
              <a:rPr kumimoji="1" lang="ja-JP" altLang="en-US"/>
              <a:t>メモリコピーを用いた監視では監視対象</a:t>
            </a:r>
            <a:r>
              <a:rPr kumimoji="1" lang="en-US" altLang="ja-JP" dirty="0"/>
              <a:t> TVM</a:t>
            </a:r>
            <a:r>
              <a:rPr kumimoji="1" lang="ja-JP" altLang="en-US"/>
              <a:t>内のエージェントとの協調が不要であることが利点です。</a:t>
            </a:r>
            <a:endParaRPr kumimoji="1" lang="en-US" altLang="ja-JP" dirty="0"/>
          </a:p>
          <a:p>
            <a:r>
              <a:rPr kumimoji="1" lang="ja-JP" altLang="en-US"/>
              <a:t>監視用</a:t>
            </a:r>
            <a:r>
              <a:rPr kumimoji="1" lang="en-US" altLang="ja-JP" dirty="0"/>
              <a:t>TVM</a:t>
            </a:r>
            <a:r>
              <a:rPr kumimoji="1" lang="ja-JP" altLang="en-US"/>
              <a:t>が</a:t>
            </a:r>
            <a:r>
              <a:rPr kumimoji="1" lang="en-US" altLang="ja-JP" dirty="0"/>
              <a:t>TEE</a:t>
            </a:r>
            <a:r>
              <a:rPr kumimoji="1" lang="ja-JP" altLang="en-US"/>
              <a:t>セキュリティマネージャを呼び出して指定したメモリをコピーします。</a:t>
            </a:r>
            <a:endParaRPr kumimoji="1" lang="en-US" altLang="ja-JP" dirty="0"/>
          </a:p>
          <a:p>
            <a:r>
              <a:rPr kumimoji="1" lang="ja-JP" altLang="en-US"/>
              <a:t>監視用</a:t>
            </a:r>
            <a:r>
              <a:rPr kumimoji="1" lang="en-US" altLang="ja-JP" dirty="0"/>
              <a:t>TVM </a:t>
            </a:r>
            <a:r>
              <a:rPr kumimoji="1" lang="ja-JP" altLang="en-US"/>
              <a:t>と監視対象</a:t>
            </a:r>
            <a:r>
              <a:rPr kumimoji="1" lang="en-US" altLang="ja-JP" dirty="0"/>
              <a:t>TVM</a:t>
            </a:r>
            <a:r>
              <a:rPr kumimoji="1" lang="ja-JP" altLang="en-US"/>
              <a:t>のゲスト物理アドレスを指定します。</a:t>
            </a:r>
            <a:endParaRPr kumimoji="1" lang="en-US" altLang="ja-JP" dirty="0"/>
          </a:p>
          <a:p>
            <a:r>
              <a:rPr kumimoji="1" lang="en-US" altLang="ja-JP" dirty="0"/>
              <a:t>TEE </a:t>
            </a:r>
            <a:r>
              <a:rPr kumimoji="1" lang="ja-JP" altLang="en-US"/>
              <a:t>セキュリティマネージャはそれらをホスト物理アドレスに変換してコピーを行います。</a:t>
            </a:r>
            <a:endParaRPr kumimoji="1" lang="en-US" altLang="ja-JP" dirty="0"/>
          </a:p>
          <a:p>
            <a:r>
              <a:rPr kumimoji="1" lang="ja-JP" altLang="en-US"/>
              <a:t>共有メモリを使った監視と比べて</a:t>
            </a:r>
            <a:r>
              <a:rPr kumimoji="1" lang="en-US" altLang="ja-JP" dirty="0"/>
              <a:t>TEE </a:t>
            </a:r>
            <a:r>
              <a:rPr kumimoji="1" lang="ja-JP" altLang="en-US"/>
              <a:t>セキュリティマネージャの呼び出しやコピーのオーバーヘッドがあることがデメリットです。</a:t>
            </a:r>
            <a:endParaRPr kumimoji="1" lang="en-US" altLang="ja-JP" dirty="0"/>
          </a:p>
          <a:p>
            <a:endParaRPr kumimoji="1" lang="ja-JP" altLang="en-US"/>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16</a:t>
            </a:fld>
            <a:endParaRPr kumimoji="1" lang="ja-JP" altLang="en-US"/>
          </a:p>
        </p:txBody>
      </p:sp>
    </p:spTree>
    <p:extLst>
      <p:ext uri="{BB962C8B-B14F-4D97-AF65-F5344CB8AC3E}">
        <p14:creationId xmlns:p14="http://schemas.microsoft.com/office/powerpoint/2010/main" val="10120913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en" altLang="ja-JP" b="0" i="0" u="none" strike="noStrike" dirty="0" err="1">
                <a:solidFill>
                  <a:srgbClr val="000000"/>
                </a:solidFill>
                <a:effectLst/>
                <a:latin typeface="-webkit-standard"/>
              </a:rPr>
              <a:t>TVMmonitor</a:t>
            </a:r>
            <a:r>
              <a:rPr lang="ja-JP" altLang="en-US" b="0" i="0" u="none" strike="noStrike">
                <a:solidFill>
                  <a:srgbClr val="000000"/>
                </a:solidFill>
                <a:effectLst/>
                <a:latin typeface="-webkit-standard"/>
              </a:rPr>
              <a:t>の実装には</a:t>
            </a:r>
            <a:r>
              <a:rPr lang="en" altLang="ja-JP" b="0" i="0" u="none" strike="noStrike" dirty="0">
                <a:solidFill>
                  <a:srgbClr val="000000"/>
                </a:solidFill>
                <a:effectLst/>
                <a:latin typeface="-webkit-standard"/>
              </a:rPr>
              <a:t>QEMU</a:t>
            </a:r>
            <a:r>
              <a:rPr lang="ja-JP" altLang="en-US" b="0" i="0" u="none" strike="noStrike">
                <a:solidFill>
                  <a:srgbClr val="000000"/>
                </a:solidFill>
                <a:effectLst/>
                <a:latin typeface="-webkit-standard"/>
              </a:rPr>
              <a:t>上で動作する</a:t>
            </a:r>
            <a:r>
              <a:rPr lang="en" altLang="ja-JP" b="0" i="0" u="none" strike="noStrike" dirty="0" err="1">
                <a:solidFill>
                  <a:srgbClr val="000000"/>
                </a:solidFill>
                <a:effectLst/>
                <a:latin typeface="-webkit-standard"/>
              </a:rPr>
              <a:t>CoVE</a:t>
            </a:r>
            <a:r>
              <a:rPr lang="ja-JP" altLang="en-US" b="0" i="0" u="none" strike="noStrike">
                <a:solidFill>
                  <a:srgbClr val="000000"/>
                </a:solidFill>
                <a:effectLst/>
                <a:latin typeface="-webkit-standard"/>
              </a:rPr>
              <a:t>のエミュレーション環境を用いました。</a:t>
            </a:r>
            <a:endParaRPr kumimoji="1"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エミュレーション環境のシステム構成はスライドに示すようになっており、これまでに示した</a:t>
            </a:r>
            <a:r>
              <a:rPr lang="en" altLang="ja-JP" b="0" i="0" u="none" strike="noStrike" dirty="0" err="1">
                <a:solidFill>
                  <a:srgbClr val="000000"/>
                </a:solidFill>
                <a:effectLst/>
                <a:latin typeface="-webkit-standard"/>
              </a:rPr>
              <a:t>CoVE</a:t>
            </a:r>
            <a:r>
              <a:rPr lang="en" altLang="ja-JP" b="0" i="0" u="none" strike="noStrike" dirty="0">
                <a:solidFill>
                  <a:srgbClr val="000000"/>
                </a:solidFill>
                <a:effectLst/>
                <a:latin typeface="-webkit-standard"/>
              </a:rPr>
              <a:t> </a:t>
            </a:r>
            <a:r>
              <a:rPr lang="ja-JP" altLang="en-US" b="0" i="0" u="none" strike="noStrike">
                <a:solidFill>
                  <a:srgbClr val="000000"/>
                </a:solidFill>
                <a:effectLst/>
                <a:latin typeface="-webkit-standard"/>
              </a:rPr>
              <a:t>のシステム構成とは少し異なります。</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ホスト</a:t>
            </a:r>
            <a:r>
              <a:rPr lang="en-US" altLang="ja-JP" b="0" i="0" u="none" strike="noStrike" dirty="0">
                <a:solidFill>
                  <a:srgbClr val="000000"/>
                </a:solidFill>
                <a:effectLst/>
                <a:latin typeface="-webkit-standard"/>
              </a:rPr>
              <a:t>VM</a:t>
            </a:r>
            <a:r>
              <a:rPr lang="ja-JP" altLang="en-US" b="0" i="0" u="none" strike="noStrike">
                <a:solidFill>
                  <a:srgbClr val="000000"/>
                </a:solidFill>
                <a:effectLst/>
                <a:latin typeface="-webkit-standard"/>
              </a:rPr>
              <a:t>はハイパーバイザ上ではなく</a:t>
            </a:r>
            <a:r>
              <a:rPr lang="en-US" altLang="ja-JP" b="0" i="0" u="none" strike="noStrike" dirty="0">
                <a:solidFill>
                  <a:srgbClr val="000000"/>
                </a:solidFill>
                <a:effectLst/>
                <a:latin typeface="-webkit-standard"/>
              </a:rPr>
              <a:t>TEE</a:t>
            </a:r>
            <a:r>
              <a:rPr lang="ja-JP" altLang="en-US" b="0" i="0" u="none" strike="noStrike">
                <a:solidFill>
                  <a:srgbClr val="000000"/>
                </a:solidFill>
                <a:effectLst/>
                <a:latin typeface="-webkit-standard"/>
              </a:rPr>
              <a:t>セキュリティマネージャ上で動作し、ハイパーバイザとして</a:t>
            </a:r>
            <a:r>
              <a:rPr lang="en-US" altLang="ja-JP" b="0" i="0" u="none" strike="noStrike" dirty="0">
                <a:solidFill>
                  <a:srgbClr val="000000"/>
                </a:solidFill>
                <a:effectLst/>
                <a:latin typeface="-webkit-standard"/>
              </a:rPr>
              <a:t>KVM</a:t>
            </a:r>
            <a:r>
              <a:rPr lang="ja-JP" altLang="en-US" b="0" i="0" u="none" strike="noStrike">
                <a:solidFill>
                  <a:srgbClr val="000000"/>
                </a:solidFill>
                <a:effectLst/>
                <a:latin typeface="-webkit-standard"/>
              </a:rPr>
              <a:t>がホスト</a:t>
            </a:r>
            <a:r>
              <a:rPr lang="en-US" altLang="ja-JP" b="0" i="0" u="none" strike="noStrike" dirty="0">
                <a:solidFill>
                  <a:srgbClr val="000000"/>
                </a:solidFill>
                <a:effectLst/>
                <a:latin typeface="-webkit-standard"/>
              </a:rPr>
              <a:t>VM</a:t>
            </a:r>
            <a:r>
              <a:rPr lang="ja-JP" altLang="en-US" b="0" i="0" u="none" strike="noStrike">
                <a:solidFill>
                  <a:srgbClr val="000000"/>
                </a:solidFill>
                <a:effectLst/>
                <a:latin typeface="-webkit-standard"/>
              </a:rPr>
              <a:t>内で動作します。</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また</a:t>
            </a:r>
            <a:r>
              <a:rPr lang="en-US" altLang="ja-JP" b="0" i="0" u="none" strike="noStrike" dirty="0">
                <a:solidFill>
                  <a:srgbClr val="000000"/>
                </a:solidFill>
                <a:effectLst/>
                <a:latin typeface="-webkit-standard"/>
              </a:rPr>
              <a:t>TEE</a:t>
            </a:r>
            <a:r>
              <a:rPr lang="ja-JP" altLang="en-US" b="0" i="0" u="none" strike="noStrike">
                <a:solidFill>
                  <a:srgbClr val="000000"/>
                </a:solidFill>
                <a:effectLst/>
                <a:latin typeface="-webkit-standard"/>
              </a:rPr>
              <a:t>セキュリティマネージャとして</a:t>
            </a:r>
            <a:r>
              <a:rPr lang="en-US" altLang="ja-JP" b="0" i="0" u="none" strike="noStrike" dirty="0">
                <a:solidFill>
                  <a:srgbClr val="000000"/>
                </a:solidFill>
                <a:effectLst/>
                <a:latin typeface="-webkit-standard"/>
              </a:rPr>
              <a:t>Salus</a:t>
            </a:r>
            <a:r>
              <a:rPr lang="ja-JP" altLang="en-US" b="0" i="0" u="none" strike="noStrike">
                <a:solidFill>
                  <a:srgbClr val="000000"/>
                </a:solidFill>
                <a:effectLst/>
                <a:latin typeface="-webkit-standard"/>
              </a:rPr>
              <a:t>が動作しています。</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ホスト</a:t>
            </a:r>
            <a:r>
              <a:rPr lang="en-US" altLang="ja-JP" b="0" i="0" u="none" strike="noStrike" dirty="0">
                <a:solidFill>
                  <a:srgbClr val="000000"/>
                </a:solidFill>
                <a:effectLst/>
                <a:latin typeface="-webkit-standard"/>
              </a:rPr>
              <a:t>VM </a:t>
            </a:r>
            <a:r>
              <a:rPr lang="ja-JP" altLang="en-US" b="0" i="0" u="none" strike="noStrike">
                <a:solidFill>
                  <a:srgbClr val="000000"/>
                </a:solidFill>
                <a:effectLst/>
                <a:latin typeface="-webkit-standard"/>
              </a:rPr>
              <a:t>内でハイパーバイザを実行可能にするために、</a:t>
            </a:r>
            <a:r>
              <a:rPr lang="en-US" altLang="ja-JP" b="0" i="0" u="none" strike="noStrike" dirty="0">
                <a:solidFill>
                  <a:srgbClr val="000000"/>
                </a:solidFill>
                <a:effectLst/>
                <a:latin typeface="-webkit-standard"/>
              </a:rPr>
              <a:t>TEE </a:t>
            </a:r>
            <a:r>
              <a:rPr lang="ja-JP" altLang="en-US" b="0" i="0" u="none" strike="noStrike">
                <a:solidFill>
                  <a:srgbClr val="000000"/>
                </a:solidFill>
                <a:effectLst/>
                <a:latin typeface="-webkit-standard"/>
              </a:rPr>
              <a:t>セキュリティマネージャがネストした仮想化の処理を行います。</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ホスト</a:t>
            </a:r>
            <a:r>
              <a:rPr lang="en-US" altLang="ja-JP" b="0" i="0" u="none" strike="noStrike" dirty="0">
                <a:solidFill>
                  <a:srgbClr val="000000"/>
                </a:solidFill>
                <a:effectLst/>
                <a:latin typeface="-webkit-standard"/>
              </a:rPr>
              <a:t>VM</a:t>
            </a:r>
            <a:r>
              <a:rPr lang="ja-JP" altLang="en-US" b="0" i="0" u="none" strike="noStrike">
                <a:solidFill>
                  <a:srgbClr val="000000"/>
                </a:solidFill>
                <a:effectLst/>
                <a:latin typeface="-webkit-standard"/>
              </a:rPr>
              <a:t>では</a:t>
            </a:r>
            <a:r>
              <a:rPr lang="en-US" altLang="ja-JP" b="0" i="0" u="none" strike="noStrike" dirty="0" err="1">
                <a:solidFill>
                  <a:srgbClr val="000000"/>
                </a:solidFill>
                <a:effectLst/>
                <a:latin typeface="-webkit-standard"/>
              </a:rPr>
              <a:t>CoVE</a:t>
            </a:r>
            <a:r>
              <a:rPr lang="ja-JP" altLang="en-US" b="0" i="0" u="none" strike="noStrike">
                <a:solidFill>
                  <a:srgbClr val="000000"/>
                </a:solidFill>
                <a:effectLst/>
                <a:latin typeface="-webkit-standard"/>
              </a:rPr>
              <a:t>に対応した</a:t>
            </a:r>
            <a:r>
              <a:rPr lang="en-US" altLang="ja-JP" b="0" i="0" u="none" strike="noStrike" dirty="0">
                <a:solidFill>
                  <a:srgbClr val="000000"/>
                </a:solidFill>
                <a:effectLst/>
                <a:latin typeface="-webkit-standard"/>
              </a:rPr>
              <a:t>Linux</a:t>
            </a:r>
            <a:r>
              <a:rPr lang="ja-JP" altLang="en-US" b="0" i="0" u="none" strike="noStrike">
                <a:solidFill>
                  <a:srgbClr val="000000"/>
                </a:solidFill>
                <a:effectLst/>
                <a:latin typeface="-webkit-standard"/>
              </a:rPr>
              <a:t>が動作し、</a:t>
            </a:r>
            <a:r>
              <a:rPr lang="en-US" altLang="ja-JP" b="0" i="0" u="none" strike="noStrike" dirty="0">
                <a:solidFill>
                  <a:srgbClr val="000000"/>
                </a:solidFill>
                <a:effectLst/>
                <a:latin typeface="-webkit-standard"/>
              </a:rPr>
              <a:t>KVM</a:t>
            </a:r>
            <a:r>
              <a:rPr lang="ja-JP" altLang="en-US" b="0" i="0" u="none" strike="noStrike">
                <a:solidFill>
                  <a:srgbClr val="000000"/>
                </a:solidFill>
                <a:effectLst/>
                <a:latin typeface="-webkit-standard"/>
              </a:rPr>
              <a:t>の機能を提供します。</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また、</a:t>
            </a:r>
            <a:r>
              <a:rPr lang="en-US" altLang="ja-JP" b="0" i="0" u="none" strike="noStrike" dirty="0">
                <a:solidFill>
                  <a:srgbClr val="000000"/>
                </a:solidFill>
                <a:effectLst/>
                <a:latin typeface="-webkit-standard"/>
              </a:rPr>
              <a:t>KVM</a:t>
            </a:r>
            <a:r>
              <a:rPr lang="ja-JP" altLang="en-US" b="0" i="0" u="none" strike="noStrike">
                <a:solidFill>
                  <a:srgbClr val="000000"/>
                </a:solidFill>
                <a:effectLst/>
                <a:latin typeface="-webkit-standard"/>
              </a:rPr>
              <a:t>の上にデバイスエミュレータとして</a:t>
            </a:r>
            <a:r>
              <a:rPr lang="en-US" altLang="ja-JP" b="0" i="0" u="none" strike="noStrike" dirty="0">
                <a:solidFill>
                  <a:srgbClr val="000000"/>
                </a:solidFill>
                <a:effectLst/>
                <a:latin typeface="-webkit-standard"/>
              </a:rPr>
              <a:t>KVMTOOL</a:t>
            </a:r>
            <a:r>
              <a:rPr lang="ja-JP" altLang="en-US" b="0" i="0" u="none" strike="noStrike">
                <a:solidFill>
                  <a:srgbClr val="000000"/>
                </a:solidFill>
                <a:effectLst/>
                <a:latin typeface="-webkit-standard"/>
              </a:rPr>
              <a:t>が動作します。</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ファームウェアとして</a:t>
            </a:r>
            <a:r>
              <a:rPr lang="en-US" altLang="ja-JP" b="0" i="0" u="none" strike="noStrike" dirty="0" err="1">
                <a:solidFill>
                  <a:srgbClr val="000000"/>
                </a:solidFill>
                <a:effectLst/>
                <a:latin typeface="-webkit-standard"/>
              </a:rPr>
              <a:t>OpenSBI</a:t>
            </a:r>
            <a:r>
              <a:rPr lang="ja-JP" altLang="en-US" b="0" i="0" u="none" strike="noStrike">
                <a:solidFill>
                  <a:srgbClr val="000000"/>
                </a:solidFill>
                <a:effectLst/>
                <a:latin typeface="-webkit-standard"/>
              </a:rPr>
              <a:t>が動作し、</a:t>
            </a:r>
            <a:r>
              <a:rPr lang="en-US" altLang="ja-JP" b="0" i="0" u="none" strike="noStrike" dirty="0">
                <a:solidFill>
                  <a:srgbClr val="000000"/>
                </a:solidFill>
                <a:effectLst/>
                <a:latin typeface="-webkit-standard"/>
              </a:rPr>
              <a:t>TEE</a:t>
            </a:r>
            <a:r>
              <a:rPr lang="ja-JP" altLang="en-US" b="0" i="0" u="none" strike="noStrike">
                <a:solidFill>
                  <a:srgbClr val="000000"/>
                </a:solidFill>
                <a:effectLst/>
                <a:latin typeface="-webkit-standard"/>
              </a:rPr>
              <a:t>セキュリティマネージャドライバは組み込こまれていません。</a:t>
            </a:r>
            <a:endParaRPr lang="en-US" altLang="ja-JP" b="0" i="0" u="none" strike="noStrike" dirty="0">
              <a:solidFill>
                <a:srgbClr val="000000"/>
              </a:solidFill>
              <a:effectLst/>
              <a:latin typeface="-webkit-standard"/>
            </a:endParaRPr>
          </a:p>
          <a:p>
            <a:r>
              <a:rPr lang="ja-JP" altLang="en-US" b="0" i="0" u="none" strike="noStrike">
                <a:solidFill>
                  <a:srgbClr val="000000"/>
                </a:solidFill>
                <a:effectLst/>
                <a:latin typeface="-webkit-standard"/>
              </a:rPr>
              <a:t>監視</a:t>
            </a:r>
            <a:r>
              <a:rPr lang="en-US" altLang="ja-JP" b="0" i="0" u="none" strike="noStrike" dirty="0">
                <a:solidFill>
                  <a:srgbClr val="000000"/>
                </a:solidFill>
                <a:effectLst/>
                <a:latin typeface="-webkit-standard"/>
              </a:rPr>
              <a:t>TVM</a:t>
            </a:r>
            <a:r>
              <a:rPr lang="ja-JP" altLang="en-US" b="0" i="0" u="none" strike="noStrike">
                <a:solidFill>
                  <a:srgbClr val="000000"/>
                </a:solidFill>
                <a:effectLst/>
                <a:latin typeface="-webkit-standard"/>
              </a:rPr>
              <a:t>の</a:t>
            </a:r>
            <a:r>
              <a:rPr lang="en-US" altLang="ja-JP" b="0" i="0" u="none" strike="noStrike" dirty="0">
                <a:solidFill>
                  <a:srgbClr val="000000"/>
                </a:solidFill>
                <a:effectLst/>
                <a:latin typeface="-webkit-standard"/>
              </a:rPr>
              <a:t>OS</a:t>
            </a:r>
            <a:r>
              <a:rPr lang="ja-JP" altLang="en-US" b="0" i="0" u="none" strike="noStrike">
                <a:solidFill>
                  <a:srgbClr val="000000"/>
                </a:solidFill>
                <a:effectLst/>
                <a:latin typeface="-webkit-standard"/>
              </a:rPr>
              <a:t>内で監視システムが動作します。この</a:t>
            </a:r>
            <a:r>
              <a:rPr lang="en-US" altLang="ja-JP" b="0" i="0" u="none" strike="noStrike" dirty="0">
                <a:solidFill>
                  <a:srgbClr val="000000"/>
                </a:solidFill>
                <a:effectLst/>
                <a:latin typeface="-webkit-standard"/>
              </a:rPr>
              <a:t>OS</a:t>
            </a:r>
            <a:r>
              <a:rPr lang="ja-JP" altLang="en-US" b="0" i="0" u="none" strike="noStrike">
                <a:solidFill>
                  <a:srgbClr val="000000"/>
                </a:solidFill>
                <a:effectLst/>
                <a:latin typeface="-webkit-standard"/>
              </a:rPr>
              <a:t>には</a:t>
            </a:r>
            <a:r>
              <a:rPr lang="en" altLang="ja-JP" b="0" i="0" u="none" strike="noStrike" dirty="0" err="1">
                <a:solidFill>
                  <a:srgbClr val="000000"/>
                </a:solidFill>
                <a:effectLst/>
                <a:latin typeface="-webkit-standard"/>
              </a:rPr>
              <a:t>CoVE</a:t>
            </a:r>
            <a:r>
              <a:rPr lang="ja-JP" altLang="en-US" b="0" i="0" u="none" strike="noStrike">
                <a:solidFill>
                  <a:srgbClr val="000000"/>
                </a:solidFill>
                <a:effectLst/>
                <a:latin typeface="-webkit-standard"/>
              </a:rPr>
              <a:t>に対応した</a:t>
            </a:r>
            <a:r>
              <a:rPr lang="en" altLang="ja-JP" b="0" i="0" u="none" strike="noStrike" dirty="0">
                <a:solidFill>
                  <a:srgbClr val="000000"/>
                </a:solidFill>
                <a:effectLst/>
                <a:latin typeface="-webkit-standard"/>
              </a:rPr>
              <a:t>Linux</a:t>
            </a:r>
            <a:r>
              <a:rPr lang="ja-JP" altLang="en-US" b="0" i="0" u="none" strike="noStrike">
                <a:solidFill>
                  <a:srgbClr val="000000"/>
                </a:solidFill>
                <a:effectLst/>
                <a:latin typeface="-webkit-standard"/>
              </a:rPr>
              <a:t>が動作しています。</a:t>
            </a:r>
            <a:endParaRPr lang="en-US" altLang="ja-JP" b="0" i="0" u="none" strike="noStrike" dirty="0">
              <a:solidFill>
                <a:srgbClr val="000000"/>
              </a:solidFill>
              <a:effectLst/>
              <a:latin typeface="-webkit-standard"/>
            </a:endParaRPr>
          </a:p>
          <a:p>
            <a:endParaRPr lang="en-US" altLang="ja-JP" b="0" i="0" u="none" strike="noStrike" dirty="0">
              <a:solidFill>
                <a:srgbClr val="000000"/>
              </a:solidFill>
              <a:effectLst/>
              <a:latin typeface="-webkit-standard"/>
            </a:endParaRPr>
          </a:p>
          <a:p>
            <a:r>
              <a:rPr lang="en-US" altLang="ja-JP" b="0" i="0" u="none" strike="noStrike" dirty="0">
                <a:solidFill>
                  <a:srgbClr val="000000"/>
                </a:solidFill>
                <a:effectLst/>
                <a:latin typeface="-webkit-standard"/>
              </a:rPr>
              <a:t>///Linux</a:t>
            </a:r>
            <a:r>
              <a:rPr lang="ja-JP" altLang="en-US" b="0" i="0" u="none" strike="noStrike">
                <a:solidFill>
                  <a:srgbClr val="000000"/>
                </a:solidFill>
                <a:effectLst/>
                <a:latin typeface="-webkit-standard"/>
              </a:rPr>
              <a:t>カーネルの一部として実装されたオープンソースの仮想化技術</a:t>
            </a:r>
            <a:endParaRPr lang="en-US" altLang="ja-JP" b="0" i="0" u="none" strike="noStrike" dirty="0">
              <a:solidFill>
                <a:srgbClr val="000000"/>
              </a:solidFill>
              <a:effectLst/>
              <a:latin typeface="-webkit-standard"/>
            </a:endParaRPr>
          </a:p>
          <a:p>
            <a:r>
              <a:rPr lang="en-US" altLang="ja-JP" b="0" i="0" u="none" strike="noStrike" dirty="0">
                <a:solidFill>
                  <a:srgbClr val="000000"/>
                </a:solidFill>
                <a:effectLst/>
                <a:latin typeface="-webkit-standard"/>
              </a:rPr>
              <a:t>///</a:t>
            </a:r>
            <a:r>
              <a:rPr lang="ja-JP" altLang="en-US" b="0" i="0" u="none" strike="noStrike">
                <a:solidFill>
                  <a:srgbClr val="000000"/>
                </a:solidFill>
                <a:effectLst/>
                <a:latin typeface="-webkit-standard"/>
              </a:rPr>
              <a:t>仮想マシンを管理および操作するための軽量なツールセット。</a:t>
            </a:r>
            <a:r>
              <a:rPr lang="en-US" altLang="ja-JP" b="0" i="0" u="none" strike="noStrike" dirty="0">
                <a:solidFill>
                  <a:srgbClr val="000000"/>
                </a:solidFill>
                <a:effectLst/>
                <a:latin typeface="-webkit-standard"/>
              </a:rPr>
              <a:t>KVMTOOL</a:t>
            </a:r>
            <a:r>
              <a:rPr lang="ja-JP" altLang="en-US" b="0" i="0" u="none" strike="noStrike">
                <a:solidFill>
                  <a:srgbClr val="000000"/>
                </a:solidFill>
                <a:effectLst/>
                <a:latin typeface="-webkit-standard"/>
              </a:rPr>
              <a:t>は、簡単な仮想マシンの起動、停止、管理を目的として設計</a:t>
            </a:r>
            <a:endParaRPr lang="en-US" altLang="ja-JP" b="0" i="0" u="none" strike="noStrike" dirty="0">
              <a:solidFill>
                <a:srgbClr val="000000"/>
              </a:solidFill>
              <a:effectLst/>
              <a:latin typeface="-webkit-standard"/>
            </a:endParaRPr>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17</a:t>
            </a:fld>
            <a:endParaRPr kumimoji="1" lang="ja-JP" altLang="en-US"/>
          </a:p>
        </p:txBody>
      </p:sp>
    </p:spTree>
    <p:extLst>
      <p:ext uri="{BB962C8B-B14F-4D97-AF65-F5344CB8AC3E}">
        <p14:creationId xmlns:p14="http://schemas.microsoft.com/office/powerpoint/2010/main" val="18472895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 altLang="ja-JP" dirty="0" err="1"/>
              <a:t>TVMmonior</a:t>
            </a:r>
            <a:r>
              <a:rPr kumimoji="1" lang="en" altLang="ja-JP" dirty="0"/>
              <a:t> </a:t>
            </a:r>
            <a:r>
              <a:rPr kumimoji="1" lang="ja-JP" altLang="en-US"/>
              <a:t>を用いて監視用</a:t>
            </a:r>
            <a:r>
              <a:rPr kumimoji="1" lang="en" altLang="ja-JP" dirty="0"/>
              <a:t>TVM</a:t>
            </a:r>
            <a:r>
              <a:rPr kumimoji="1" lang="ja-JP" altLang="en-US"/>
              <a:t>が監視対象</a:t>
            </a:r>
            <a:r>
              <a:rPr kumimoji="1" lang="en" altLang="ja-JP" dirty="0"/>
              <a:t>TVM</a:t>
            </a:r>
            <a:r>
              <a:rPr kumimoji="1" lang="ja-JP" altLang="en-US"/>
              <a:t>の</a:t>
            </a:r>
            <a:r>
              <a:rPr kumimoji="1" lang="en" altLang="ja-JP" dirty="0"/>
              <a:t>OS </a:t>
            </a:r>
            <a:r>
              <a:rPr kumimoji="1" lang="ja-JP" altLang="en-US"/>
              <a:t>データを取得できることを確認し、その取得時間を調べる実験を行った。実験に用いたマシンとエミュレーション環境の構成を左</a:t>
            </a:r>
            <a:r>
              <a:rPr kumimoji="1" lang="en-US" altLang="ja-JP" dirty="0"/>
              <a:t> </a:t>
            </a:r>
            <a:r>
              <a:rPr kumimoji="1" lang="ja-JP" altLang="en-US"/>
              <a:t>の表に、</a:t>
            </a:r>
            <a:r>
              <a:rPr kumimoji="1" lang="en" altLang="ja-JP" dirty="0"/>
              <a:t>VM</a:t>
            </a:r>
            <a:r>
              <a:rPr kumimoji="1" lang="ja-JP" altLang="en-US"/>
              <a:t>の構成を右の表に示しています。</a:t>
            </a:r>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18</a:t>
            </a:fld>
            <a:endParaRPr kumimoji="1" lang="ja-JP" altLang="en-US"/>
          </a:p>
        </p:txBody>
      </p:sp>
    </p:spTree>
    <p:extLst>
      <p:ext uri="{BB962C8B-B14F-4D97-AF65-F5344CB8AC3E}">
        <p14:creationId xmlns:p14="http://schemas.microsoft.com/office/powerpoint/2010/main" val="28222851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rPr>
              <a:t>監視対象</a:t>
            </a:r>
            <a:r>
              <a:rPr lang="en-US" altLang="ja-JP" b="0" i="0" u="none" strike="noStrike" dirty="0">
                <a:solidFill>
                  <a:srgbClr val="000000"/>
                </a:solidFill>
                <a:effectLst/>
              </a:rPr>
              <a:t>TVM</a:t>
            </a:r>
            <a:r>
              <a:rPr lang="ja-JP" altLang="en-US" b="0" i="0" u="none" strike="noStrike">
                <a:solidFill>
                  <a:srgbClr val="000000"/>
                </a:solidFill>
                <a:effectLst/>
              </a:rPr>
              <a:t>の情報を取得できるかの動作確認を行いました。</a:t>
            </a:r>
            <a:endParaRPr lang="en-US" altLang="ja-JP" b="0" i="0" u="none" strike="noStrike" dirty="0">
              <a:solidFill>
                <a:srgbClr val="000000"/>
              </a:solidFill>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b="0" i="0" u="none" strike="noStrike" dirty="0">
                <a:solidFill>
                  <a:srgbClr val="000000"/>
                </a:solidFill>
                <a:effectLst/>
              </a:rPr>
              <a:t>1</a:t>
            </a:r>
            <a:r>
              <a:rPr lang="ja-JP" altLang="en-US" b="0" i="0" u="none" strike="noStrike">
                <a:solidFill>
                  <a:srgbClr val="000000"/>
                </a:solidFill>
                <a:effectLst/>
              </a:rPr>
              <a:t>つの監視用</a:t>
            </a:r>
            <a:r>
              <a:rPr lang="en-US" altLang="ja-JP" b="0" i="0" u="none" strike="noStrike" dirty="0">
                <a:solidFill>
                  <a:srgbClr val="000000"/>
                </a:solidFill>
                <a:effectLst/>
              </a:rPr>
              <a:t>TVM</a:t>
            </a:r>
            <a:r>
              <a:rPr lang="ja-JP" altLang="en-US" b="0" i="0" u="none" strike="noStrike">
                <a:solidFill>
                  <a:srgbClr val="000000"/>
                </a:solidFill>
                <a:effectLst/>
              </a:rPr>
              <a:t>を用いて</a:t>
            </a:r>
            <a:r>
              <a:rPr lang="en-US" altLang="ja-JP" b="0" i="0" u="none" strike="noStrike" dirty="0">
                <a:solidFill>
                  <a:srgbClr val="000000"/>
                </a:solidFill>
                <a:effectLst/>
              </a:rPr>
              <a:t>1</a:t>
            </a:r>
            <a:r>
              <a:rPr lang="ja-JP" altLang="en-US" b="0" i="0" u="none" strike="noStrike">
                <a:solidFill>
                  <a:srgbClr val="000000"/>
                </a:solidFill>
                <a:effectLst/>
              </a:rPr>
              <a:t>つの</a:t>
            </a:r>
            <a:r>
              <a:rPr lang="en-US" altLang="ja-JP" b="0" i="0" u="none" strike="noStrike" dirty="0">
                <a:solidFill>
                  <a:srgbClr val="000000"/>
                </a:solidFill>
                <a:effectLst/>
              </a:rPr>
              <a:t>TVM</a:t>
            </a:r>
            <a:r>
              <a:rPr lang="ja-JP" altLang="en-US" b="0" i="0" u="none" strike="noStrike">
                <a:solidFill>
                  <a:srgbClr val="000000"/>
                </a:solidFill>
                <a:effectLst/>
              </a:rPr>
              <a:t>を監視する場合について、</a:t>
            </a:r>
            <a:endParaRPr lang="en-US" altLang="ja-JP" b="0" i="0" u="none" strike="noStrike" dirty="0">
              <a:solidFill>
                <a:srgbClr val="000000"/>
              </a:solidFill>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rPr>
              <a:t>監視用</a:t>
            </a:r>
            <a:r>
              <a:rPr lang="en-US" altLang="ja-JP" b="0" i="0" u="none" strike="noStrike" dirty="0">
                <a:solidFill>
                  <a:srgbClr val="000000"/>
                </a:solidFill>
                <a:effectLst/>
              </a:rPr>
              <a:t>TVM</a:t>
            </a:r>
            <a:r>
              <a:rPr lang="ja-JP" altLang="en-US" b="0" i="0" u="none" strike="noStrike">
                <a:solidFill>
                  <a:srgbClr val="000000"/>
                </a:solidFill>
                <a:effectLst/>
              </a:rPr>
              <a:t>は監視対象</a:t>
            </a:r>
            <a:r>
              <a:rPr lang="en" altLang="ja-JP" b="0" i="0" u="none" strike="noStrike" dirty="0">
                <a:solidFill>
                  <a:srgbClr val="000000"/>
                </a:solidFill>
                <a:effectLst/>
              </a:rPr>
              <a:t>TVM</a:t>
            </a:r>
            <a:r>
              <a:rPr lang="ja-JP" altLang="en-US" b="0" i="0" u="none" strike="noStrike">
                <a:solidFill>
                  <a:srgbClr val="000000"/>
                </a:solidFill>
                <a:effectLst/>
              </a:rPr>
              <a:t>の</a:t>
            </a:r>
            <a:r>
              <a:rPr lang="en-US" altLang="ja-JP" b="0" i="0" u="none" strike="noStrike" dirty="0">
                <a:solidFill>
                  <a:srgbClr val="000000"/>
                </a:solidFill>
                <a:effectLst/>
              </a:rPr>
              <a:t>50</a:t>
            </a:r>
            <a:r>
              <a:rPr lang="ja-JP" altLang="en-US" b="0" i="0" u="none" strike="noStrike">
                <a:solidFill>
                  <a:srgbClr val="000000"/>
                </a:solidFill>
                <a:effectLst/>
              </a:rPr>
              <a:t>個のプロセス情報と</a:t>
            </a:r>
            <a:r>
              <a:rPr lang="en-US" altLang="ja-JP" b="0" i="0" u="none" strike="noStrike" dirty="0">
                <a:solidFill>
                  <a:srgbClr val="000000"/>
                </a:solidFill>
                <a:effectLst/>
              </a:rPr>
              <a:t>1</a:t>
            </a:r>
            <a:r>
              <a:rPr lang="ja-JP" altLang="en-US" b="0" i="0" u="none" strike="noStrike">
                <a:solidFill>
                  <a:srgbClr val="000000"/>
                </a:solidFill>
                <a:effectLst/>
              </a:rPr>
              <a:t>個カーネルモジュール情報を取得できることを確認しました。</a:t>
            </a:r>
            <a:endParaRPr lang="en-US" altLang="ja-JP" b="0" i="0" u="none" strike="noStrike" dirty="0">
              <a:solidFill>
                <a:srgbClr val="000000"/>
              </a:solidFill>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rPr>
              <a:t>ハイパーバイザは暗号化により共有メモリの情報を盗聴できないことを確認しました。</a:t>
            </a:r>
            <a:endParaRPr lang="en-US" altLang="ja-JP" b="0" i="0" u="none" strike="noStrike" dirty="0">
              <a:solidFill>
                <a:srgbClr val="000000"/>
              </a:solidFill>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rPr>
              <a:t>悪意ある</a:t>
            </a:r>
            <a:r>
              <a:rPr lang="en-US" altLang="ja-JP" b="0" i="0" u="none" strike="noStrike" dirty="0">
                <a:solidFill>
                  <a:srgbClr val="000000"/>
                </a:solidFill>
                <a:effectLst/>
              </a:rPr>
              <a:t>TVM</a:t>
            </a:r>
            <a:r>
              <a:rPr lang="ja-JP" altLang="en-US" b="0" i="0" u="none" strike="noStrike">
                <a:solidFill>
                  <a:srgbClr val="000000"/>
                </a:solidFill>
                <a:effectLst/>
              </a:rPr>
              <a:t>は認証キーの不一致によりメモリ共有に失敗することを確認しました。</a:t>
            </a:r>
            <a:endParaRPr lang="en-US" altLang="ja-JP" b="0" i="0" u="none" strike="noStrike" dirty="0">
              <a:solidFill>
                <a:srgbClr val="000000"/>
              </a:solidFill>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rPr>
              <a:t>続いて多対</a:t>
            </a:r>
            <a:r>
              <a:rPr lang="en-US" altLang="ja-JP" b="0" i="0" u="none" strike="noStrike" dirty="0">
                <a:solidFill>
                  <a:srgbClr val="000000"/>
                </a:solidFill>
                <a:effectLst/>
              </a:rPr>
              <a:t>1</a:t>
            </a:r>
            <a:r>
              <a:rPr lang="ja-JP" altLang="en-US" b="0" i="0" u="none" strike="noStrike">
                <a:solidFill>
                  <a:srgbClr val="000000"/>
                </a:solidFill>
                <a:effectLst/>
              </a:rPr>
              <a:t>の</a:t>
            </a:r>
            <a:r>
              <a:rPr lang="en-US" altLang="ja-JP" b="0" i="0" u="none" strike="noStrike" dirty="0">
                <a:solidFill>
                  <a:srgbClr val="000000"/>
                </a:solidFill>
                <a:effectLst/>
              </a:rPr>
              <a:t>TVM</a:t>
            </a:r>
            <a:r>
              <a:rPr lang="ja-JP" altLang="en-US" b="0" i="0" u="none" strike="noStrike">
                <a:solidFill>
                  <a:srgbClr val="000000"/>
                </a:solidFill>
                <a:effectLst/>
              </a:rPr>
              <a:t>監視ができるかを確認するために、今回は</a:t>
            </a:r>
            <a:r>
              <a:rPr lang="en-US" altLang="ja-JP" b="0" i="0" u="none" strike="noStrike" dirty="0">
                <a:solidFill>
                  <a:srgbClr val="000000"/>
                </a:solidFill>
                <a:effectLst/>
              </a:rPr>
              <a:t>2</a:t>
            </a:r>
            <a:r>
              <a:rPr lang="ja-JP" altLang="en-US" b="0" i="0" u="none" strike="noStrike">
                <a:solidFill>
                  <a:srgbClr val="000000"/>
                </a:solidFill>
                <a:effectLst/>
              </a:rPr>
              <a:t>つの監視用</a:t>
            </a:r>
            <a:r>
              <a:rPr lang="en-US" altLang="ja-JP" b="0" i="0" u="none" strike="noStrike" dirty="0">
                <a:solidFill>
                  <a:srgbClr val="000000"/>
                </a:solidFill>
                <a:effectLst/>
              </a:rPr>
              <a:t>TVM</a:t>
            </a:r>
            <a:r>
              <a:rPr lang="ja-JP" altLang="en-US" b="0" i="0" u="none" strike="noStrike">
                <a:solidFill>
                  <a:srgbClr val="000000"/>
                </a:solidFill>
                <a:effectLst/>
              </a:rPr>
              <a:t>を用いて</a:t>
            </a:r>
            <a:r>
              <a:rPr lang="en-US" altLang="ja-JP" b="0" i="0" u="none" strike="noStrike" dirty="0">
                <a:solidFill>
                  <a:srgbClr val="000000"/>
                </a:solidFill>
                <a:effectLst/>
              </a:rPr>
              <a:t>1</a:t>
            </a:r>
            <a:r>
              <a:rPr lang="ja-JP" altLang="en-US" b="0" i="0" u="none" strike="noStrike">
                <a:solidFill>
                  <a:srgbClr val="000000"/>
                </a:solidFill>
                <a:effectLst/>
              </a:rPr>
              <a:t>つの</a:t>
            </a:r>
            <a:r>
              <a:rPr lang="en-US" altLang="ja-JP" b="0" i="0" u="none" strike="noStrike" dirty="0">
                <a:solidFill>
                  <a:srgbClr val="000000"/>
                </a:solidFill>
                <a:effectLst/>
              </a:rPr>
              <a:t>TVM</a:t>
            </a:r>
            <a:r>
              <a:rPr lang="ja-JP" altLang="en-US" b="0" i="0" u="none" strike="noStrike">
                <a:solidFill>
                  <a:srgbClr val="000000"/>
                </a:solidFill>
                <a:effectLst/>
              </a:rPr>
              <a:t>を監視する場合について実験を行いました。</a:t>
            </a:r>
            <a:endParaRPr lang="en-US" altLang="ja-JP" b="0" i="0" u="none" strike="noStrike" dirty="0">
              <a:solidFill>
                <a:srgbClr val="000000"/>
              </a:solidFill>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rPr>
              <a:t>実行の結果、それぞれの監視対象</a:t>
            </a:r>
            <a:r>
              <a:rPr lang="en-US" altLang="ja-JP" b="0" i="0" u="none" strike="noStrike" dirty="0">
                <a:solidFill>
                  <a:srgbClr val="000000"/>
                </a:solidFill>
                <a:effectLst/>
              </a:rPr>
              <a:t> TVM</a:t>
            </a:r>
            <a:r>
              <a:rPr lang="ja-JP" altLang="en-US" b="0" i="0" u="none" strike="noStrike">
                <a:solidFill>
                  <a:srgbClr val="000000"/>
                </a:solidFill>
                <a:effectLst/>
              </a:rPr>
              <a:t>の情報を正しく取得できることを確認できました。</a:t>
            </a:r>
            <a:endParaRPr lang="en-US" altLang="ja-JP" b="0" i="0" u="none" strike="noStrike" dirty="0">
              <a:solidFill>
                <a:srgbClr val="000000"/>
              </a:solidFill>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rPr>
              <a:t>左の図では監視対象</a:t>
            </a:r>
            <a:r>
              <a:rPr lang="en-US" altLang="ja-JP" b="0" i="0" u="none" strike="noStrike" dirty="0">
                <a:solidFill>
                  <a:srgbClr val="000000"/>
                </a:solidFill>
                <a:effectLst/>
              </a:rPr>
              <a:t>TVM</a:t>
            </a:r>
            <a:r>
              <a:rPr lang="ja-JP" altLang="en-US" b="0" i="0" u="none" strike="noStrike">
                <a:solidFill>
                  <a:srgbClr val="000000"/>
                </a:solidFill>
                <a:effectLst/>
              </a:rPr>
              <a:t>が監視用</a:t>
            </a:r>
            <a:r>
              <a:rPr lang="en-US" altLang="ja-JP" b="0" i="0" u="none" strike="noStrike" dirty="0">
                <a:solidFill>
                  <a:srgbClr val="000000"/>
                </a:solidFill>
                <a:effectLst/>
              </a:rPr>
              <a:t> TVM1 </a:t>
            </a:r>
            <a:r>
              <a:rPr lang="ja-JP" altLang="en-US" b="0" i="0" u="none" strike="noStrike">
                <a:solidFill>
                  <a:srgbClr val="000000"/>
                </a:solidFill>
                <a:effectLst/>
              </a:rPr>
              <a:t>から要求を受け取り、それに対する応答を返し、続いて監視用</a:t>
            </a:r>
            <a:r>
              <a:rPr lang="en-US" altLang="ja-JP" b="0" i="0" u="none" strike="noStrike" dirty="0">
                <a:solidFill>
                  <a:srgbClr val="000000"/>
                </a:solidFill>
                <a:effectLst/>
              </a:rPr>
              <a:t>TVM2</a:t>
            </a:r>
            <a:r>
              <a:rPr lang="ja-JP" altLang="en-US" b="0" i="0" u="none" strike="noStrike">
                <a:solidFill>
                  <a:srgbClr val="000000"/>
                </a:solidFill>
                <a:effectLst/>
              </a:rPr>
              <a:t>から要求にも応答を返す流れを示しています。</a:t>
            </a:r>
            <a:endParaRPr lang="en-US" altLang="ja-JP" b="0" i="0" u="none" strike="noStrike" dirty="0">
              <a:solidFill>
                <a:srgbClr val="000000"/>
              </a:solidFill>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b="0" i="0" u="none" strike="noStrike">
                <a:solidFill>
                  <a:srgbClr val="000000"/>
                </a:solidFill>
                <a:effectLst/>
              </a:rPr>
              <a:t>中央の図と右の図は監視用</a:t>
            </a:r>
            <a:r>
              <a:rPr lang="en-US" altLang="ja-JP" b="0" i="0" u="none" strike="noStrike" dirty="0">
                <a:solidFill>
                  <a:srgbClr val="000000"/>
                </a:solidFill>
                <a:effectLst/>
              </a:rPr>
              <a:t>TVM1</a:t>
            </a:r>
            <a:r>
              <a:rPr lang="ja-JP" altLang="en-US" b="0" i="0" u="none" strike="noStrike">
                <a:solidFill>
                  <a:srgbClr val="000000"/>
                </a:solidFill>
                <a:effectLst/>
              </a:rPr>
              <a:t>と監視用</a:t>
            </a:r>
            <a:r>
              <a:rPr lang="en-US" altLang="ja-JP" b="0" i="0" u="none" strike="noStrike" dirty="0">
                <a:solidFill>
                  <a:srgbClr val="000000"/>
                </a:solidFill>
                <a:effectLst/>
              </a:rPr>
              <a:t>TVM2</a:t>
            </a:r>
            <a:r>
              <a:rPr lang="ja-JP" altLang="en-US" b="0" i="0" u="none" strike="noStrike">
                <a:solidFill>
                  <a:srgbClr val="000000"/>
                </a:solidFill>
                <a:effectLst/>
              </a:rPr>
              <a:t>がそれぞれ監視対象</a:t>
            </a:r>
            <a:r>
              <a:rPr lang="en-US" altLang="ja-JP" b="0" i="0" u="none" strike="noStrike" dirty="0">
                <a:solidFill>
                  <a:srgbClr val="000000"/>
                </a:solidFill>
                <a:effectLst/>
              </a:rPr>
              <a:t> TVM </a:t>
            </a:r>
            <a:r>
              <a:rPr lang="ja-JP" altLang="en-US" b="0" i="0" u="none" strike="noStrike">
                <a:solidFill>
                  <a:srgbClr val="000000"/>
                </a:solidFill>
                <a:effectLst/>
              </a:rPr>
              <a:t>から取得したプロセス情報を表示しています。</a:t>
            </a:r>
            <a:endParaRPr lang="en-US" altLang="ja-JP" b="0" i="0" u="none" strike="noStrike" dirty="0">
              <a:solidFill>
                <a:srgbClr val="000000"/>
              </a:solidFill>
              <a:effectLst/>
            </a:endParaRPr>
          </a:p>
          <a:p>
            <a:endParaRPr kumimoji="1" lang="en-US" altLang="ja-JP" dirty="0"/>
          </a:p>
          <a:p>
            <a:r>
              <a:rPr kumimoji="1" lang="en-US" altLang="ja-JP" dirty="0"/>
              <a:t>///CPU</a:t>
            </a:r>
            <a:r>
              <a:rPr kumimoji="1" lang="ja-JP" altLang="en-US"/>
              <a:t>の使用率・メモリの使用率・ディスクの使用率</a:t>
            </a:r>
            <a:br>
              <a:rPr kumimoji="1" lang="en-US" altLang="ja-JP" dirty="0"/>
            </a:br>
            <a:br>
              <a:rPr kumimoji="1" lang="en-US" altLang="ja-JP" dirty="0"/>
            </a:br>
            <a:r>
              <a:rPr kumimoji="1" lang="en-US" altLang="ja-JP" dirty="0"/>
              <a:t>///</a:t>
            </a:r>
            <a:r>
              <a:rPr kumimoji="1" lang="ja-JP" altLang="en-US"/>
              <a:t>状況説明</a:t>
            </a:r>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19</a:t>
            </a:fld>
            <a:endParaRPr kumimoji="1" lang="ja-JP" altLang="en-US"/>
          </a:p>
        </p:txBody>
      </p:sp>
    </p:spTree>
    <p:extLst>
      <p:ext uri="{BB962C8B-B14F-4D97-AF65-F5344CB8AC3E}">
        <p14:creationId xmlns:p14="http://schemas.microsoft.com/office/powerpoint/2010/main" val="13900393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algn="l"/>
            <a:r>
              <a:rPr kumimoji="1" lang="en-US" altLang="ja-JP" dirty="0"/>
              <a:t>TVM</a:t>
            </a:r>
            <a:r>
              <a:rPr kumimoji="1" lang="ja-JP" altLang="en-US"/>
              <a:t>間でのメモリを共有するのにかかる時間を測定しました。</a:t>
            </a:r>
            <a:endParaRPr kumimoji="1" lang="en-US" altLang="ja-JP" dirty="0"/>
          </a:p>
          <a:p>
            <a:pPr algn="l"/>
            <a:r>
              <a:rPr kumimoji="1" lang="ja-JP" altLang="en-US"/>
              <a:t>監視用</a:t>
            </a:r>
            <a:r>
              <a:rPr kumimoji="1" lang="en-US" altLang="ja-JP" dirty="0"/>
              <a:t>TVM</a:t>
            </a:r>
            <a:r>
              <a:rPr kumimoji="1" lang="ja-JP" altLang="en-US"/>
              <a:t>ではメモリを確保し、メモリを非機密に変換し、登録するまでの時間を測定し、監視対象</a:t>
            </a:r>
            <a:r>
              <a:rPr kumimoji="1" lang="en-US" altLang="ja-JP" dirty="0"/>
              <a:t>TVM</a:t>
            </a:r>
            <a:r>
              <a:rPr kumimoji="1" lang="ja-JP" altLang="en-US"/>
              <a:t>ではメモリを確保し、メモリを非機密メモリに変換し、監視用</a:t>
            </a:r>
            <a:r>
              <a:rPr kumimoji="1" lang="en-US" altLang="ja-JP" dirty="0"/>
              <a:t>TVM</a:t>
            </a:r>
            <a:r>
              <a:rPr kumimoji="1" lang="ja-JP" altLang="en-US"/>
              <a:t>のメモリで置換するまでの時間を測定しました。その結果、監視用</a:t>
            </a:r>
            <a:r>
              <a:rPr kumimoji="1" lang="en-US" altLang="ja-JP" dirty="0"/>
              <a:t>TVM</a:t>
            </a:r>
            <a:r>
              <a:rPr kumimoji="1" lang="ja-JP" altLang="en-US"/>
              <a:t>の方が</a:t>
            </a:r>
            <a:r>
              <a:rPr kumimoji="1" lang="en-US" altLang="ja-JP" dirty="0"/>
              <a:t>35%</a:t>
            </a:r>
            <a:r>
              <a:rPr kumimoji="1" lang="ja-JP" altLang="en-US"/>
              <a:t>長い時間がかかりました。</a:t>
            </a:r>
            <a:endParaRPr kumimoji="1" lang="en-US" altLang="ja-JP" dirty="0"/>
          </a:p>
          <a:p>
            <a:pPr algn="l"/>
            <a:r>
              <a:rPr kumimoji="1" lang="ja-JP" altLang="en-US"/>
              <a:t>次に</a:t>
            </a:r>
            <a:r>
              <a:rPr kumimoji="1" lang="en-US" altLang="ja-JP" dirty="0"/>
              <a:t>2</a:t>
            </a:r>
            <a:r>
              <a:rPr kumimoji="1" lang="ja-JP" altLang="en-US"/>
              <a:t>つの監視用</a:t>
            </a:r>
            <a:r>
              <a:rPr kumimoji="1" lang="en-US" altLang="ja-JP" dirty="0"/>
              <a:t>TVM</a:t>
            </a:r>
            <a:r>
              <a:rPr kumimoji="1" lang="ja-JP" altLang="en-US"/>
              <a:t>を用いて情報を取得する時間を測定しました。</a:t>
            </a:r>
            <a:endParaRPr kumimoji="1" lang="en-US" altLang="ja-JP" dirty="0"/>
          </a:p>
          <a:p>
            <a:pPr algn="l"/>
            <a:r>
              <a:rPr kumimoji="1" lang="ja-JP" altLang="en-US"/>
              <a:t>監視対象</a:t>
            </a:r>
            <a:r>
              <a:rPr kumimoji="1" lang="en-US" altLang="ja-JP" dirty="0"/>
              <a:t>TVM</a:t>
            </a:r>
            <a:r>
              <a:rPr kumimoji="1" lang="ja-JP" altLang="en-US"/>
              <a:t>内で情報取得するようりも</a:t>
            </a:r>
            <a:r>
              <a:rPr kumimoji="1" lang="en-US" altLang="ja-JP" dirty="0"/>
              <a:t>TVM</a:t>
            </a:r>
            <a:r>
              <a:rPr kumimoji="1" lang="ja-JP" altLang="en-US"/>
              <a:t>間のやり取りに時間がかかることがわかりました。</a:t>
            </a:r>
            <a:endParaRPr kumimoji="1" lang="en-US" altLang="ja-JP" dirty="0"/>
          </a:p>
          <a:p>
            <a:pPr algn="l"/>
            <a:r>
              <a:rPr kumimoji="1" lang="ja-JP" altLang="en-US"/>
              <a:t>そして監視用</a:t>
            </a:r>
            <a:r>
              <a:rPr kumimoji="1" lang="en-US" altLang="ja-JP" dirty="0"/>
              <a:t>TVM</a:t>
            </a:r>
            <a:r>
              <a:rPr kumimoji="1" lang="ja-JP" altLang="en-US"/>
              <a:t>を</a:t>
            </a:r>
            <a:r>
              <a:rPr kumimoji="1" lang="en-US" altLang="ja-JP" dirty="0"/>
              <a:t>2</a:t>
            </a:r>
            <a:r>
              <a:rPr kumimoji="1" lang="ja-JP" altLang="en-US"/>
              <a:t>つ動作させると取得時間のばらつきが大きいことがわかりました。</a:t>
            </a:r>
            <a:endParaRPr kumimoji="1" lang="en-US" altLang="ja-JP" dirty="0"/>
          </a:p>
          <a:p>
            <a:pPr algn="l"/>
            <a:r>
              <a:rPr kumimoji="1" lang="ja-JP" altLang="en-US"/>
              <a:t>この理由としてシステム全体に割り当てているコア数が足りないことが考えられます。</a:t>
            </a:r>
            <a:endParaRPr kumimoji="1" lang="en-US" altLang="ja-JP" dirty="0"/>
          </a:p>
          <a:p>
            <a:pPr algn="l"/>
            <a:r>
              <a:rPr kumimoji="1" lang="en-US" altLang="ja-JP" dirty="0"/>
              <a:t>//</a:t>
            </a:r>
            <a:r>
              <a:rPr kumimoji="1" lang="ja-JP" altLang="en-US"/>
              <a:t>グラフ説明</a:t>
            </a:r>
            <a:endParaRPr kumimoji="1" lang="en-US" altLang="ja-JP" dirty="0"/>
          </a:p>
          <a:p>
            <a:pPr algn="l"/>
            <a:endParaRPr kumimoji="1" lang="en-US" altLang="ja-JP" dirty="0"/>
          </a:p>
          <a:p>
            <a:pPr algn="l"/>
            <a:r>
              <a:rPr kumimoji="1" lang="ja-JP" altLang="en-US"/>
              <a:t>全体に割り当てているこコア数が足りていない</a:t>
            </a:r>
            <a:endParaRPr kumimoji="1" lang="en-US" altLang="ja-JP" dirty="0"/>
          </a:p>
          <a:p>
            <a:pPr algn="l"/>
            <a:r>
              <a:rPr kumimoji="1" lang="ja-JP" altLang="en-US"/>
              <a:t>カーネル内のメモリの確保する時間の時間</a:t>
            </a:r>
            <a:endParaRPr kumimoji="1" lang="en-US" altLang="ja-JP" dirty="0"/>
          </a:p>
          <a:p>
            <a:pPr algn="l"/>
            <a:endParaRPr kumimoji="1" lang="en-US" altLang="ja-JP" dirty="0"/>
          </a:p>
          <a:p>
            <a:pPr algn="l"/>
            <a:r>
              <a:rPr kumimoji="1" lang="ja-JP" altLang="en-US"/>
              <a:t>通信要件は？</a:t>
            </a:r>
            <a:endParaRPr kumimoji="1" lang="en-US" altLang="ja-JP" dirty="0"/>
          </a:p>
          <a:p>
            <a:pPr algn="l"/>
            <a:r>
              <a:rPr kumimoji="1" lang="ja-JP" altLang="en-US"/>
              <a:t>目標</a:t>
            </a:r>
            <a:endParaRPr kumimoji="1" lang="en-US" altLang="ja-JP" dirty="0"/>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20</a:t>
            </a:fld>
            <a:endParaRPr kumimoji="1" lang="ja-JP" altLang="en-US"/>
          </a:p>
        </p:txBody>
      </p:sp>
    </p:spTree>
    <p:extLst>
      <p:ext uri="{BB962C8B-B14F-4D97-AF65-F5344CB8AC3E}">
        <p14:creationId xmlns:p14="http://schemas.microsoft.com/office/powerpoint/2010/main" val="25230063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a:t>共有メモリ以外の手法との比較を行いました。</a:t>
            </a:r>
            <a:endParaRPr kumimoji="1" lang="en-US" altLang="ja-JP" dirty="0"/>
          </a:p>
          <a:p>
            <a:r>
              <a:rPr kumimoji="1" lang="ja-JP" altLang="en-US"/>
              <a:t>仮想ネットワークを用いた監視は共有メモリを用いた監視と比べてどのくらい差が出るのかを確認するために実験を行いました。仮想ネットワークをもいいてプロセス一覧を取得する時間を測定すると共有メモリと比較して</a:t>
            </a:r>
            <a:r>
              <a:rPr kumimoji="1" lang="en-US" altLang="ja-JP" dirty="0"/>
              <a:t>43</a:t>
            </a:r>
            <a:r>
              <a:rPr kumimoji="1" lang="ja-JP" altLang="en-US"/>
              <a:t>倍の時間がかかり、ばらつきも大きいことがわかりました。</a:t>
            </a:r>
            <a:endParaRPr kumimoji="1" lang="en-US" altLang="ja-JP" dirty="0"/>
          </a:p>
          <a:p>
            <a:r>
              <a:rPr kumimoji="1" lang="ja-JP" altLang="en-US"/>
              <a:t>これは</a:t>
            </a:r>
            <a:r>
              <a:rPr kumimoji="1" lang="en-US" altLang="ja-JP" dirty="0"/>
              <a:t>TEE</a:t>
            </a:r>
            <a:r>
              <a:rPr kumimoji="1" lang="ja-JP" altLang="en-US"/>
              <a:t>セキュリティマネージャとハイパーバイザを経由するオーバーヘッドのためであると考えられる。</a:t>
            </a:r>
            <a:endParaRPr kumimoji="1" lang="en-US" altLang="ja-JP" dirty="0"/>
          </a:p>
          <a:p>
            <a:r>
              <a:rPr kumimoji="1" lang="ja-JP" altLang="en-US"/>
              <a:t>次にメモリコピーを用いてバージョン文字列を取得する時間を測定しました</a:t>
            </a:r>
            <a:endParaRPr kumimoji="1" lang="en-US" altLang="ja-JP" dirty="0"/>
          </a:p>
          <a:p>
            <a:r>
              <a:rPr kumimoji="1" lang="ja-JP" altLang="en-US"/>
              <a:t>共有メモリと比較して</a:t>
            </a:r>
            <a:r>
              <a:rPr kumimoji="1" lang="en-US" altLang="ja-JP" dirty="0"/>
              <a:t>29</a:t>
            </a:r>
            <a:r>
              <a:rPr kumimoji="1" lang="ja-JP" altLang="en-US"/>
              <a:t>倍の時間がかかりばらつきも大きいことがわかりました。</a:t>
            </a:r>
            <a:endParaRPr kumimoji="1" lang="en-US" altLang="ja-JP" dirty="0"/>
          </a:p>
          <a:p>
            <a:r>
              <a:rPr kumimoji="1" lang="ja-JP" altLang="en-US"/>
              <a:t>これはアドレス変換などのオーバーヘッドが大きいことが原因であると考えられます。</a:t>
            </a:r>
            <a:endParaRPr kumimoji="1" lang="en-US" altLang="ja-JP" dirty="0"/>
          </a:p>
          <a:p>
            <a:endParaRPr kumimoji="1" lang="en-US" altLang="ja-JP" dirty="0"/>
          </a:p>
          <a:p>
            <a:r>
              <a:rPr kumimoji="1" lang="en-US" altLang="ja-JP" dirty="0"/>
              <a:t>///</a:t>
            </a:r>
            <a:r>
              <a:rPr kumimoji="1" lang="ja-JP" altLang="en-US"/>
              <a:t>ポーリング時間がこれ以上短くなるとオーバヘッドが大きくなる</a:t>
            </a:r>
            <a:endParaRPr kumimoji="1" lang="en-US" altLang="ja-JP" dirty="0"/>
          </a:p>
          <a:p>
            <a:r>
              <a:rPr kumimoji="1" lang="en-US" altLang="ja-JP" dirty="0"/>
              <a:t>///</a:t>
            </a:r>
            <a:r>
              <a:rPr kumimoji="1" lang="ja-JP" altLang="en-US"/>
              <a:t>ポーリング時間がこれ以上長いとプロセス情報を取得するまでの時間が長くなる</a:t>
            </a:r>
            <a:endParaRPr kumimoji="1" lang="en-US" altLang="ja-JP" dirty="0"/>
          </a:p>
          <a:p>
            <a:endParaRPr kumimoji="1" lang="en-US" altLang="ja-JP" dirty="0"/>
          </a:p>
          <a:p>
            <a:endParaRPr kumimoji="1" lang="en-US" altLang="ja-JP" dirty="0"/>
          </a:p>
          <a:p>
            <a:r>
              <a:rPr kumimoji="1" lang="en-US" altLang="ja-JP" dirty="0"/>
              <a:t>//</a:t>
            </a:r>
            <a:r>
              <a:rPr kumimoji="1" lang="ja-JP" altLang="en-US"/>
              <a:t>仮想ネットワークを使って比較した理由</a:t>
            </a:r>
            <a:endParaRPr kumimoji="1" lang="en-US" altLang="ja-JP" dirty="0"/>
          </a:p>
          <a:p>
            <a:r>
              <a:rPr kumimoji="1" lang="en-US" altLang="ja-JP" dirty="0"/>
              <a:t>TVM</a:t>
            </a:r>
            <a:r>
              <a:rPr kumimoji="1" lang="ja-JP" altLang="en-US"/>
              <a:t>間でメモリコピーをなぜしたのか</a:t>
            </a:r>
            <a:endParaRPr kumimoji="1" lang="en-US" altLang="ja-JP" dirty="0"/>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21</a:t>
            </a:fld>
            <a:endParaRPr kumimoji="1" lang="ja-JP" altLang="en-US"/>
          </a:p>
        </p:txBody>
      </p:sp>
    </p:spTree>
    <p:extLst>
      <p:ext uri="{BB962C8B-B14F-4D97-AF65-F5344CB8AC3E}">
        <p14:creationId xmlns:p14="http://schemas.microsoft.com/office/powerpoint/2010/main" val="25230063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algn="l"/>
            <a:r>
              <a:rPr lang="ja-JP" altLang="en-US" b="0" i="0" u="none" strike="noStrike">
                <a:solidFill>
                  <a:srgbClr val="000000"/>
                </a:solidFill>
                <a:effectLst/>
              </a:rPr>
              <a:t>本研究では、</a:t>
            </a:r>
            <a:r>
              <a:rPr lang="en" altLang="ja-JP" b="0" i="0" u="none" strike="noStrike" dirty="0">
                <a:solidFill>
                  <a:srgbClr val="000000"/>
                </a:solidFill>
                <a:effectLst/>
              </a:rPr>
              <a:t>RISC-V </a:t>
            </a:r>
            <a:r>
              <a:rPr lang="en-US" altLang="ja-JP" b="0" i="0" u="none" strike="noStrike" dirty="0" err="1">
                <a:solidFill>
                  <a:srgbClr val="000000"/>
                </a:solidFill>
                <a:effectLst/>
              </a:rPr>
              <a:t>CoVE</a:t>
            </a:r>
            <a:r>
              <a:rPr lang="ja-JP" altLang="en-US" b="0" i="0" u="none" strike="noStrike">
                <a:solidFill>
                  <a:srgbClr val="000000"/>
                </a:solidFill>
                <a:effectLst/>
              </a:rPr>
              <a:t>を用いた</a:t>
            </a:r>
            <a:r>
              <a:rPr lang="en" altLang="ja-JP" b="0" i="0" u="none" strike="noStrike" dirty="0">
                <a:solidFill>
                  <a:srgbClr val="000000"/>
                </a:solidFill>
                <a:effectLst/>
              </a:rPr>
              <a:t>Confidential VM</a:t>
            </a:r>
            <a:r>
              <a:rPr lang="ja-JP" altLang="en-US" b="0" i="0" u="none" strike="noStrike">
                <a:solidFill>
                  <a:srgbClr val="000000"/>
                </a:solidFill>
                <a:effectLst/>
              </a:rPr>
              <a:t>の効率的かつ柔軟な監視を実現するために</a:t>
            </a:r>
            <a:r>
              <a:rPr lang="en" altLang="ja-JP" b="0" i="0" u="none" strike="noStrike" dirty="0" err="1">
                <a:solidFill>
                  <a:srgbClr val="000000"/>
                </a:solidFill>
                <a:effectLst/>
              </a:rPr>
              <a:t>TVMmonitor</a:t>
            </a:r>
            <a:r>
              <a:rPr lang="ja-JP" altLang="en-US" b="0" i="0" u="none" strike="noStrike">
                <a:solidFill>
                  <a:srgbClr val="000000"/>
                </a:solidFill>
                <a:effectLst/>
              </a:rPr>
              <a:t>を提案しました。</a:t>
            </a:r>
            <a:endParaRPr lang="en-US" altLang="ja-JP" b="0" i="0" u="none" strike="noStrike" dirty="0">
              <a:solidFill>
                <a:srgbClr val="000000"/>
              </a:solidFill>
              <a:effectLst/>
            </a:endParaRPr>
          </a:p>
          <a:p>
            <a:pPr algn="l"/>
            <a:endParaRPr lang="en-US" altLang="ja-JP" b="0" i="0" u="none" strike="noStrike" dirty="0">
              <a:solidFill>
                <a:srgbClr val="000000"/>
              </a:solidFill>
              <a:effectLst/>
            </a:endParaRPr>
          </a:p>
          <a:p>
            <a:pPr algn="l"/>
            <a:r>
              <a:rPr lang="ja-JP" altLang="en-US" b="0" i="0" u="none" strike="noStrike">
                <a:solidFill>
                  <a:srgbClr val="000000"/>
                </a:solidFill>
                <a:effectLst/>
              </a:rPr>
              <a:t>今後の課題として、</a:t>
            </a:r>
            <a:endParaRPr lang="en-US" altLang="ja-JP" b="0" i="0" u="none" strike="noStrike" dirty="0">
              <a:solidFill>
                <a:srgbClr val="000000"/>
              </a:solidFill>
              <a:effectLst/>
            </a:endParaRPr>
          </a:p>
          <a:p>
            <a:pPr algn="l"/>
            <a:endParaRPr kumimoji="1"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a:t>以上で本研究の発表を終わります。ご清聴ありがとうございました。</a:t>
            </a:r>
            <a:endParaRPr kumimoji="1"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a:t>
            </a:r>
            <a:r>
              <a:rPr kumimoji="1" lang="ja-JP" altLang="en-US"/>
              <a:t>目的</a:t>
            </a:r>
          </a:p>
        </p:txBody>
      </p:sp>
      <p:sp>
        <p:nvSpPr>
          <p:cNvPr id="4" name="スライド番号プレースホルダー 3"/>
          <p:cNvSpPr>
            <a:spLocks noGrp="1"/>
          </p:cNvSpPr>
          <p:nvPr>
            <p:ph type="sldNum" sz="quarter" idx="5"/>
          </p:nvPr>
        </p:nvSpPr>
        <p:spPr/>
        <p:txBody>
          <a:bodyPr/>
          <a:lstStyle/>
          <a:p>
            <a:fld id="{C282D6EC-6C8E-4719-8152-E14B9C65B97A}" type="slidenum">
              <a:rPr kumimoji="1" lang="ja-JP" altLang="en-US" smtClean="0"/>
              <a:t>22</a:t>
            </a:fld>
            <a:endParaRPr kumimoji="1" lang="ja-JP" altLang="en-US"/>
          </a:p>
        </p:txBody>
      </p:sp>
    </p:spTree>
    <p:extLst>
      <p:ext uri="{BB962C8B-B14F-4D97-AF65-F5344CB8AC3E}">
        <p14:creationId xmlns:p14="http://schemas.microsoft.com/office/powerpoint/2010/main" val="1949774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FC965DD-87A2-27AA-55AC-19FB2053EC16}"/>
              </a:ext>
            </a:extLst>
          </p:cNvPr>
          <p:cNvSpPr>
            <a:spLocks noGrp="1"/>
          </p:cNvSpPr>
          <p:nvPr>
            <p:ph type="ctrTitle"/>
          </p:nvPr>
        </p:nvSpPr>
        <p:spPr>
          <a:xfrm>
            <a:off x="1524000" y="1122363"/>
            <a:ext cx="9144000" cy="2387600"/>
          </a:xfrm>
        </p:spPr>
        <p:txBody>
          <a:bodyPr anchor="b"/>
          <a:lstStyle>
            <a:lvl1pPr algn="ctr">
              <a:defRPr sz="6000">
                <a:latin typeface="游ゴシック Bold" panose="020B0700000000000000" pitchFamily="50" charset="-128"/>
                <a:ea typeface="游ゴシック Bold" panose="020B0700000000000000" pitchFamily="50" charset="-128"/>
              </a:defRPr>
            </a:lvl1pPr>
          </a:lstStyle>
          <a:p>
            <a:r>
              <a:rPr kumimoji="1" lang="ja-JP" altLang="en-US"/>
              <a:t>マスター タイトルの書式設定</a:t>
            </a:r>
          </a:p>
        </p:txBody>
      </p:sp>
      <p:sp>
        <p:nvSpPr>
          <p:cNvPr id="3" name="字幕 2">
            <a:extLst>
              <a:ext uri="{FF2B5EF4-FFF2-40B4-BE49-F238E27FC236}">
                <a16:creationId xmlns:a16="http://schemas.microsoft.com/office/drawing/2014/main" id="{CBAF697E-41F5-819E-FD67-A311F57C15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a:t>マスター サブタイトルの書式設定</a:t>
            </a:r>
          </a:p>
        </p:txBody>
      </p:sp>
      <p:sp>
        <p:nvSpPr>
          <p:cNvPr id="4" name="日付プレースホルダー 3">
            <a:extLst>
              <a:ext uri="{FF2B5EF4-FFF2-40B4-BE49-F238E27FC236}">
                <a16:creationId xmlns:a16="http://schemas.microsoft.com/office/drawing/2014/main" id="{4FFDAEC4-21A0-7359-D6BB-FD236D0D3953}"/>
              </a:ext>
            </a:extLst>
          </p:cNvPr>
          <p:cNvSpPr>
            <a:spLocks noGrp="1"/>
          </p:cNvSpPr>
          <p:nvPr>
            <p:ph type="dt" sz="half" idx="10"/>
          </p:nvPr>
        </p:nvSpPr>
        <p:spPr/>
        <p:txBody>
          <a:bodyPr/>
          <a:lstStyle/>
          <a:p>
            <a:fld id="{DA93F169-6437-314C-9E76-0F4F369F40B5}" type="datetime1">
              <a:rPr kumimoji="1" lang="ja-JP" altLang="en-US" smtClean="0"/>
              <a:t>2025/12/2</a:t>
            </a:fld>
            <a:endParaRPr kumimoji="1" lang="ja-JP" altLang="en-US"/>
          </a:p>
        </p:txBody>
      </p:sp>
      <p:sp>
        <p:nvSpPr>
          <p:cNvPr id="5" name="フッター プレースホルダー 4">
            <a:extLst>
              <a:ext uri="{FF2B5EF4-FFF2-40B4-BE49-F238E27FC236}">
                <a16:creationId xmlns:a16="http://schemas.microsoft.com/office/drawing/2014/main" id="{3AD19930-5525-37E6-48D4-B1BFCA684F7B}"/>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E47E683A-59CA-5711-66B8-648602577440}"/>
              </a:ext>
            </a:extLst>
          </p:cNvPr>
          <p:cNvSpPr>
            <a:spLocks noGrp="1"/>
          </p:cNvSpPr>
          <p:nvPr>
            <p:ph type="sldNum" sz="quarter" idx="12"/>
          </p:nvPr>
        </p:nvSpPr>
        <p:spPr/>
        <p:txBody>
          <a:bodyPr/>
          <a:lstStyle/>
          <a:p>
            <a:fld id="{A2D0B6E4-DB95-4D36-8524-B9153B2D6E62}" type="slidenum">
              <a:rPr kumimoji="1" lang="ja-JP" altLang="en-US" smtClean="0"/>
              <a:t>‹#›</a:t>
            </a:fld>
            <a:endParaRPr kumimoji="1" lang="ja-JP" altLang="en-US"/>
          </a:p>
        </p:txBody>
      </p:sp>
    </p:spTree>
    <p:extLst>
      <p:ext uri="{BB962C8B-B14F-4D97-AF65-F5344CB8AC3E}">
        <p14:creationId xmlns:p14="http://schemas.microsoft.com/office/powerpoint/2010/main" val="32020970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30B9752-7F70-D51D-DF75-28CCC8C6581D}"/>
              </a:ext>
            </a:extLst>
          </p:cNvPr>
          <p:cNvSpPr>
            <a:spLocks noGrp="1"/>
          </p:cNvSpPr>
          <p:nvPr>
            <p:ph type="title"/>
          </p:nvPr>
        </p:nvSpPr>
        <p:spPr>
          <a:xfrm>
            <a:off x="838200" y="510988"/>
            <a:ext cx="10515600" cy="802249"/>
          </a:xfrm>
        </p:spPr>
        <p:txBody>
          <a:bodyPr/>
          <a:lstStyle>
            <a:lvl1pPr>
              <a:defRPr b="1" i="0">
                <a:latin typeface="Yu Gothic" panose="020B0400000000000000" pitchFamily="34" charset="-128"/>
                <a:ea typeface="Yu Gothic" panose="020B0400000000000000" pitchFamily="34" charset="-128"/>
              </a:defRPr>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A6A4F63D-ED32-19AF-2EFE-147C6DD97AC0}"/>
              </a:ext>
            </a:extLst>
          </p:cNvPr>
          <p:cNvSpPr>
            <a:spLocks noGrp="1"/>
          </p:cNvSpPr>
          <p:nvPr>
            <p:ph idx="1"/>
          </p:nvPr>
        </p:nvSpPr>
        <p:spPr>
          <a:xfrm>
            <a:off x="838200" y="1492624"/>
            <a:ext cx="10515600" cy="4684339"/>
          </a:xfrm>
        </p:spPr>
        <p:txBody>
          <a:bodyPr/>
          <a:lstStyle>
            <a:lvl1pPr>
              <a:defRPr b="0" i="0">
                <a:latin typeface="Yu Gothic Medium" panose="020B0400000000000000" pitchFamily="34" charset="-128"/>
                <a:ea typeface="Yu Gothic Medium" panose="020B0400000000000000" pitchFamily="34" charset="-128"/>
              </a:defRPr>
            </a:lvl1pPr>
            <a:lvl2pPr>
              <a:defRPr b="0" i="0">
                <a:latin typeface="Yu Gothic Medium" panose="020B0400000000000000" pitchFamily="34" charset="-128"/>
                <a:ea typeface="Yu Gothic Medium" panose="020B0400000000000000" pitchFamily="34" charset="-128"/>
              </a:defRPr>
            </a:lvl2pPr>
            <a:lvl3pPr>
              <a:defRPr sz="2400" b="0" i="0">
                <a:latin typeface="Yu Gothic Medium" panose="020B0400000000000000" pitchFamily="34" charset="-128"/>
                <a:ea typeface="Yu Gothic Medium" panose="020B0400000000000000" pitchFamily="34" charset="-128"/>
              </a:defRPr>
            </a:lvl3pPr>
            <a:lvl4pPr>
              <a:defRPr b="0" i="0">
                <a:latin typeface="Yu Gothic Medium" panose="020B0400000000000000" pitchFamily="34" charset="-128"/>
                <a:ea typeface="Yu Gothic Medium" panose="020B0400000000000000" pitchFamily="34" charset="-128"/>
              </a:defRPr>
            </a:lvl4pPr>
            <a:lvl5pPr>
              <a:defRPr b="0" i="0">
                <a:latin typeface="Yu Gothic Medium" panose="020B0400000000000000" pitchFamily="34" charset="-128"/>
                <a:ea typeface="Yu Gothic Medium" panose="020B0400000000000000" pitchFamily="34" charset="-128"/>
              </a:defRPr>
            </a:lvl5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00943450-2A3A-DCB3-D4EC-BFDAF163F9BB}"/>
              </a:ext>
            </a:extLst>
          </p:cNvPr>
          <p:cNvSpPr>
            <a:spLocks noGrp="1"/>
          </p:cNvSpPr>
          <p:nvPr>
            <p:ph type="dt" sz="half" idx="10"/>
          </p:nvPr>
        </p:nvSpPr>
        <p:spPr/>
        <p:txBody>
          <a:bodyPr/>
          <a:lstStyle/>
          <a:p>
            <a:fld id="{5A2126B3-BCD9-CB43-A311-AF535B73D8E8}" type="datetime1">
              <a:rPr kumimoji="1" lang="ja-JP" altLang="en-US" smtClean="0"/>
              <a:t>2025/12/2</a:t>
            </a:fld>
            <a:endParaRPr kumimoji="1" lang="ja-JP" altLang="en-US"/>
          </a:p>
        </p:txBody>
      </p:sp>
      <p:sp>
        <p:nvSpPr>
          <p:cNvPr id="5" name="フッター プレースホルダー 4">
            <a:extLst>
              <a:ext uri="{FF2B5EF4-FFF2-40B4-BE49-F238E27FC236}">
                <a16:creationId xmlns:a16="http://schemas.microsoft.com/office/drawing/2014/main" id="{3F2E7CE2-6C9E-B65D-DA22-C86F5AEC345D}"/>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85CBE7E2-031E-1EEF-73CC-19E3FC7A5516}"/>
              </a:ext>
            </a:extLst>
          </p:cNvPr>
          <p:cNvSpPr>
            <a:spLocks noGrp="1"/>
          </p:cNvSpPr>
          <p:nvPr>
            <p:ph type="sldNum" sz="quarter" idx="12"/>
          </p:nvPr>
        </p:nvSpPr>
        <p:spPr/>
        <p:txBody>
          <a:bodyPr/>
          <a:lstStyle/>
          <a:p>
            <a:fld id="{A2D0B6E4-DB95-4D36-8524-B9153B2D6E62}" type="slidenum">
              <a:rPr kumimoji="1" lang="ja-JP" altLang="en-US" smtClean="0"/>
              <a:t>‹#›</a:t>
            </a:fld>
            <a:endParaRPr kumimoji="1" lang="ja-JP" altLang="en-US"/>
          </a:p>
        </p:txBody>
      </p:sp>
    </p:spTree>
    <p:extLst>
      <p:ext uri="{BB962C8B-B14F-4D97-AF65-F5344CB8AC3E}">
        <p14:creationId xmlns:p14="http://schemas.microsoft.com/office/powerpoint/2010/main" val="25467490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04A5B79-C570-B9B7-D9B2-3EAC4A4C014E}"/>
              </a:ext>
            </a:extLst>
          </p:cNvPr>
          <p:cNvSpPr>
            <a:spLocks noGrp="1"/>
          </p:cNvSpPr>
          <p:nvPr>
            <p:ph type="title"/>
          </p:nvPr>
        </p:nvSpPr>
        <p:spPr>
          <a:xfrm>
            <a:off x="831850" y="1709738"/>
            <a:ext cx="10515600" cy="2852737"/>
          </a:xfrm>
        </p:spPr>
        <p:txBody>
          <a:bodyPr anchor="b"/>
          <a:lstStyle>
            <a:lvl1pPr>
              <a:defRPr sz="6000"/>
            </a:lvl1p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6F24DDE9-B830-8226-0EF6-933F6B1C475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ja-JP" altLang="en-US"/>
              <a:t>マスター テキストの書式設定</a:t>
            </a:r>
          </a:p>
        </p:txBody>
      </p:sp>
      <p:sp>
        <p:nvSpPr>
          <p:cNvPr id="4" name="日付プレースホルダー 3">
            <a:extLst>
              <a:ext uri="{FF2B5EF4-FFF2-40B4-BE49-F238E27FC236}">
                <a16:creationId xmlns:a16="http://schemas.microsoft.com/office/drawing/2014/main" id="{03E53495-0F8E-9334-2FBB-B7484F02B40D}"/>
              </a:ext>
            </a:extLst>
          </p:cNvPr>
          <p:cNvSpPr>
            <a:spLocks noGrp="1"/>
          </p:cNvSpPr>
          <p:nvPr>
            <p:ph type="dt" sz="half" idx="10"/>
          </p:nvPr>
        </p:nvSpPr>
        <p:spPr/>
        <p:txBody>
          <a:bodyPr/>
          <a:lstStyle/>
          <a:p>
            <a:fld id="{B4B5F88C-7054-E641-A0F4-3671CCDA71D2}" type="datetime1">
              <a:rPr kumimoji="1" lang="ja-JP" altLang="en-US" smtClean="0"/>
              <a:t>2025/12/2</a:t>
            </a:fld>
            <a:endParaRPr kumimoji="1" lang="ja-JP" altLang="en-US"/>
          </a:p>
        </p:txBody>
      </p:sp>
      <p:sp>
        <p:nvSpPr>
          <p:cNvPr id="5" name="フッター プレースホルダー 4">
            <a:extLst>
              <a:ext uri="{FF2B5EF4-FFF2-40B4-BE49-F238E27FC236}">
                <a16:creationId xmlns:a16="http://schemas.microsoft.com/office/drawing/2014/main" id="{2A8C6D47-333E-6912-2771-C8DCECD21267}"/>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6F22AFF5-71A8-9C20-A8A6-9E57C92BCF68}"/>
              </a:ext>
            </a:extLst>
          </p:cNvPr>
          <p:cNvSpPr>
            <a:spLocks noGrp="1"/>
          </p:cNvSpPr>
          <p:nvPr>
            <p:ph type="sldNum" sz="quarter" idx="12"/>
          </p:nvPr>
        </p:nvSpPr>
        <p:spPr/>
        <p:txBody>
          <a:bodyPr/>
          <a:lstStyle/>
          <a:p>
            <a:fld id="{A2D0B6E4-DB95-4D36-8524-B9153B2D6E62}" type="slidenum">
              <a:rPr kumimoji="1" lang="ja-JP" altLang="en-US" smtClean="0"/>
              <a:t>‹#›</a:t>
            </a:fld>
            <a:endParaRPr kumimoji="1" lang="ja-JP" altLang="en-US"/>
          </a:p>
        </p:txBody>
      </p:sp>
    </p:spTree>
    <p:extLst>
      <p:ext uri="{BB962C8B-B14F-4D97-AF65-F5344CB8AC3E}">
        <p14:creationId xmlns:p14="http://schemas.microsoft.com/office/powerpoint/2010/main" val="14870251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E7C4C18-369A-9DE4-417B-22B3888DE384}"/>
              </a:ext>
            </a:extLst>
          </p:cNvPr>
          <p:cNvSpPr>
            <a:spLocks noGrp="1"/>
          </p:cNvSpPr>
          <p:nvPr>
            <p:ph type="title"/>
          </p:nvPr>
        </p:nvSpPr>
        <p:spPr/>
        <p:txBody>
          <a:body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AE6EC20B-DF8F-86E9-4329-B2FD7EDA8966}"/>
              </a:ext>
            </a:extLst>
          </p:cNvPr>
          <p:cNvSpPr>
            <a:spLocks noGrp="1"/>
          </p:cNvSpPr>
          <p:nvPr>
            <p:ph sz="half" idx="1"/>
          </p:nvPr>
        </p:nvSpPr>
        <p:spPr>
          <a:xfrm>
            <a:off x="838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a:extLst>
              <a:ext uri="{FF2B5EF4-FFF2-40B4-BE49-F238E27FC236}">
                <a16:creationId xmlns:a16="http://schemas.microsoft.com/office/drawing/2014/main" id="{27EF5056-4FD0-8F08-1EDE-65C6ECD7509D}"/>
              </a:ext>
            </a:extLst>
          </p:cNvPr>
          <p:cNvSpPr>
            <a:spLocks noGrp="1"/>
          </p:cNvSpPr>
          <p:nvPr>
            <p:ph sz="half" idx="2"/>
          </p:nvPr>
        </p:nvSpPr>
        <p:spPr>
          <a:xfrm>
            <a:off x="6172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a:extLst>
              <a:ext uri="{FF2B5EF4-FFF2-40B4-BE49-F238E27FC236}">
                <a16:creationId xmlns:a16="http://schemas.microsoft.com/office/drawing/2014/main" id="{E9AF9D58-B817-A052-46F5-0506601807C4}"/>
              </a:ext>
            </a:extLst>
          </p:cNvPr>
          <p:cNvSpPr>
            <a:spLocks noGrp="1"/>
          </p:cNvSpPr>
          <p:nvPr>
            <p:ph type="dt" sz="half" idx="10"/>
          </p:nvPr>
        </p:nvSpPr>
        <p:spPr/>
        <p:txBody>
          <a:bodyPr/>
          <a:lstStyle/>
          <a:p>
            <a:fld id="{0F24B301-3BD1-434A-914C-11BCEABAB404}" type="datetime1">
              <a:rPr kumimoji="1" lang="ja-JP" altLang="en-US" smtClean="0"/>
              <a:t>2025/12/2</a:t>
            </a:fld>
            <a:endParaRPr kumimoji="1" lang="ja-JP" altLang="en-US"/>
          </a:p>
        </p:txBody>
      </p:sp>
      <p:sp>
        <p:nvSpPr>
          <p:cNvPr id="6" name="フッター プレースホルダー 5">
            <a:extLst>
              <a:ext uri="{FF2B5EF4-FFF2-40B4-BE49-F238E27FC236}">
                <a16:creationId xmlns:a16="http://schemas.microsoft.com/office/drawing/2014/main" id="{87D5A518-240A-2023-E883-44D31B653984}"/>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149F7596-A277-0A63-9EF7-66692C110992}"/>
              </a:ext>
            </a:extLst>
          </p:cNvPr>
          <p:cNvSpPr>
            <a:spLocks noGrp="1"/>
          </p:cNvSpPr>
          <p:nvPr>
            <p:ph type="sldNum" sz="quarter" idx="12"/>
          </p:nvPr>
        </p:nvSpPr>
        <p:spPr/>
        <p:txBody>
          <a:bodyPr/>
          <a:lstStyle/>
          <a:p>
            <a:fld id="{A2D0B6E4-DB95-4D36-8524-B9153B2D6E62}" type="slidenum">
              <a:rPr kumimoji="1" lang="ja-JP" altLang="en-US" smtClean="0"/>
              <a:t>‹#›</a:t>
            </a:fld>
            <a:endParaRPr kumimoji="1" lang="ja-JP" altLang="en-US"/>
          </a:p>
        </p:txBody>
      </p:sp>
    </p:spTree>
    <p:extLst>
      <p:ext uri="{BB962C8B-B14F-4D97-AF65-F5344CB8AC3E}">
        <p14:creationId xmlns:p14="http://schemas.microsoft.com/office/powerpoint/2010/main" val="12950829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C582091B-CFDE-60E8-989B-2736B5E58C8C}"/>
              </a:ext>
            </a:extLst>
          </p:cNvPr>
          <p:cNvSpPr>
            <a:spLocks noGrp="1"/>
          </p:cNvSpPr>
          <p:nvPr>
            <p:ph type="title"/>
          </p:nvPr>
        </p:nvSpPr>
        <p:spPr>
          <a:xfrm>
            <a:off x="839788" y="365125"/>
            <a:ext cx="10515600" cy="1325563"/>
          </a:xfrm>
        </p:spPr>
        <p:txBody>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9F95F5A5-C30F-77B7-FB27-D71F03B0C1D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a:extLst>
              <a:ext uri="{FF2B5EF4-FFF2-40B4-BE49-F238E27FC236}">
                <a16:creationId xmlns:a16="http://schemas.microsoft.com/office/drawing/2014/main" id="{01E1B66A-A43B-CA91-868B-EE136A609EEA}"/>
              </a:ext>
            </a:extLst>
          </p:cNvPr>
          <p:cNvSpPr>
            <a:spLocks noGrp="1"/>
          </p:cNvSpPr>
          <p:nvPr>
            <p:ph sz="half" idx="2"/>
          </p:nvPr>
        </p:nvSpPr>
        <p:spPr>
          <a:xfrm>
            <a:off x="839788" y="2505075"/>
            <a:ext cx="5157787"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a:extLst>
              <a:ext uri="{FF2B5EF4-FFF2-40B4-BE49-F238E27FC236}">
                <a16:creationId xmlns:a16="http://schemas.microsoft.com/office/drawing/2014/main" id="{AFC09030-DB0D-8D0D-3491-DEF188CE223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a:extLst>
              <a:ext uri="{FF2B5EF4-FFF2-40B4-BE49-F238E27FC236}">
                <a16:creationId xmlns:a16="http://schemas.microsoft.com/office/drawing/2014/main" id="{C09E25E6-6882-BE21-D745-9FCB3140758B}"/>
              </a:ext>
            </a:extLst>
          </p:cNvPr>
          <p:cNvSpPr>
            <a:spLocks noGrp="1"/>
          </p:cNvSpPr>
          <p:nvPr>
            <p:ph sz="quarter" idx="4"/>
          </p:nvPr>
        </p:nvSpPr>
        <p:spPr>
          <a:xfrm>
            <a:off x="6172200" y="2505075"/>
            <a:ext cx="5183188"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a:extLst>
              <a:ext uri="{FF2B5EF4-FFF2-40B4-BE49-F238E27FC236}">
                <a16:creationId xmlns:a16="http://schemas.microsoft.com/office/drawing/2014/main" id="{4861A4DC-43AC-AC11-52F5-B04D179D6FAE}"/>
              </a:ext>
            </a:extLst>
          </p:cNvPr>
          <p:cNvSpPr>
            <a:spLocks noGrp="1"/>
          </p:cNvSpPr>
          <p:nvPr>
            <p:ph type="dt" sz="half" idx="10"/>
          </p:nvPr>
        </p:nvSpPr>
        <p:spPr/>
        <p:txBody>
          <a:bodyPr/>
          <a:lstStyle/>
          <a:p>
            <a:fld id="{1E1F4F4A-1D34-3648-BFC8-E7E69171C75B}" type="datetime1">
              <a:rPr kumimoji="1" lang="ja-JP" altLang="en-US" smtClean="0"/>
              <a:t>2025/12/2</a:t>
            </a:fld>
            <a:endParaRPr kumimoji="1" lang="ja-JP" altLang="en-US"/>
          </a:p>
        </p:txBody>
      </p:sp>
      <p:sp>
        <p:nvSpPr>
          <p:cNvPr id="8" name="フッター プレースホルダー 7">
            <a:extLst>
              <a:ext uri="{FF2B5EF4-FFF2-40B4-BE49-F238E27FC236}">
                <a16:creationId xmlns:a16="http://schemas.microsoft.com/office/drawing/2014/main" id="{70655ACF-6241-955B-1FF6-69FB72130FDA}"/>
              </a:ext>
            </a:extLst>
          </p:cNvPr>
          <p:cNvSpPr>
            <a:spLocks noGrp="1"/>
          </p:cNvSpPr>
          <p:nvPr>
            <p:ph type="ftr" sz="quarter" idx="11"/>
          </p:nvPr>
        </p:nvSpPr>
        <p:spPr/>
        <p:txBody>
          <a:bodyPr/>
          <a:lstStyle/>
          <a:p>
            <a:endParaRPr kumimoji="1" lang="ja-JP" altLang="en-US"/>
          </a:p>
        </p:txBody>
      </p:sp>
      <p:sp>
        <p:nvSpPr>
          <p:cNvPr id="9" name="スライド番号プレースホルダー 8">
            <a:extLst>
              <a:ext uri="{FF2B5EF4-FFF2-40B4-BE49-F238E27FC236}">
                <a16:creationId xmlns:a16="http://schemas.microsoft.com/office/drawing/2014/main" id="{39255DB4-FFE5-B6AD-E119-ADA4CB426DBB}"/>
              </a:ext>
            </a:extLst>
          </p:cNvPr>
          <p:cNvSpPr>
            <a:spLocks noGrp="1"/>
          </p:cNvSpPr>
          <p:nvPr>
            <p:ph type="sldNum" sz="quarter" idx="12"/>
          </p:nvPr>
        </p:nvSpPr>
        <p:spPr/>
        <p:txBody>
          <a:bodyPr/>
          <a:lstStyle/>
          <a:p>
            <a:fld id="{A2D0B6E4-DB95-4D36-8524-B9153B2D6E62}" type="slidenum">
              <a:rPr kumimoji="1" lang="ja-JP" altLang="en-US" smtClean="0"/>
              <a:t>‹#›</a:t>
            </a:fld>
            <a:endParaRPr kumimoji="1" lang="ja-JP" altLang="en-US"/>
          </a:p>
        </p:txBody>
      </p:sp>
    </p:spTree>
    <p:extLst>
      <p:ext uri="{BB962C8B-B14F-4D97-AF65-F5344CB8AC3E}">
        <p14:creationId xmlns:p14="http://schemas.microsoft.com/office/powerpoint/2010/main" val="2977541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6E3C219-ED67-D59B-45C3-0D3F6319A6C0}"/>
              </a:ext>
            </a:extLst>
          </p:cNvPr>
          <p:cNvSpPr>
            <a:spLocks noGrp="1"/>
          </p:cNvSpPr>
          <p:nvPr>
            <p:ph type="title"/>
          </p:nvPr>
        </p:nvSpPr>
        <p:spPr/>
        <p:txBody>
          <a:bodyPr/>
          <a:lstStyle/>
          <a:p>
            <a:r>
              <a:rPr kumimoji="1" lang="ja-JP" altLang="en-US"/>
              <a:t>マスター タイトルの書式設定</a:t>
            </a:r>
          </a:p>
        </p:txBody>
      </p:sp>
      <p:sp>
        <p:nvSpPr>
          <p:cNvPr id="3" name="日付プレースホルダー 2">
            <a:extLst>
              <a:ext uri="{FF2B5EF4-FFF2-40B4-BE49-F238E27FC236}">
                <a16:creationId xmlns:a16="http://schemas.microsoft.com/office/drawing/2014/main" id="{C1A22910-7F0E-C33B-127D-C55BEFD7D8CC}"/>
              </a:ext>
            </a:extLst>
          </p:cNvPr>
          <p:cNvSpPr>
            <a:spLocks noGrp="1"/>
          </p:cNvSpPr>
          <p:nvPr>
            <p:ph type="dt" sz="half" idx="10"/>
          </p:nvPr>
        </p:nvSpPr>
        <p:spPr/>
        <p:txBody>
          <a:bodyPr/>
          <a:lstStyle/>
          <a:p>
            <a:fld id="{22E20F01-4FF8-A74D-9C4B-E1CBCDEB4E87}" type="datetime1">
              <a:rPr kumimoji="1" lang="ja-JP" altLang="en-US" smtClean="0"/>
              <a:t>2025/12/2</a:t>
            </a:fld>
            <a:endParaRPr kumimoji="1" lang="ja-JP" altLang="en-US"/>
          </a:p>
        </p:txBody>
      </p:sp>
      <p:sp>
        <p:nvSpPr>
          <p:cNvPr id="4" name="フッター プレースホルダー 3">
            <a:extLst>
              <a:ext uri="{FF2B5EF4-FFF2-40B4-BE49-F238E27FC236}">
                <a16:creationId xmlns:a16="http://schemas.microsoft.com/office/drawing/2014/main" id="{D665FEEC-DBCF-06A8-2CB0-90BF228C64D5}"/>
              </a:ext>
            </a:extLst>
          </p:cNvPr>
          <p:cNvSpPr>
            <a:spLocks noGrp="1"/>
          </p:cNvSpPr>
          <p:nvPr>
            <p:ph type="ftr" sz="quarter" idx="11"/>
          </p:nvPr>
        </p:nvSpPr>
        <p:spPr/>
        <p:txBody>
          <a:bodyPr/>
          <a:lstStyle/>
          <a:p>
            <a:endParaRPr kumimoji="1" lang="ja-JP" altLang="en-US"/>
          </a:p>
        </p:txBody>
      </p:sp>
      <p:sp>
        <p:nvSpPr>
          <p:cNvPr id="5" name="スライド番号プレースホルダー 4">
            <a:extLst>
              <a:ext uri="{FF2B5EF4-FFF2-40B4-BE49-F238E27FC236}">
                <a16:creationId xmlns:a16="http://schemas.microsoft.com/office/drawing/2014/main" id="{7DE1AB32-7339-BB8C-1BCB-690CCF0AE414}"/>
              </a:ext>
            </a:extLst>
          </p:cNvPr>
          <p:cNvSpPr>
            <a:spLocks noGrp="1"/>
          </p:cNvSpPr>
          <p:nvPr>
            <p:ph type="sldNum" sz="quarter" idx="12"/>
          </p:nvPr>
        </p:nvSpPr>
        <p:spPr/>
        <p:txBody>
          <a:bodyPr/>
          <a:lstStyle/>
          <a:p>
            <a:fld id="{A2D0B6E4-DB95-4D36-8524-B9153B2D6E62}" type="slidenum">
              <a:rPr kumimoji="1" lang="ja-JP" altLang="en-US" smtClean="0"/>
              <a:t>‹#›</a:t>
            </a:fld>
            <a:endParaRPr kumimoji="1" lang="ja-JP" altLang="en-US"/>
          </a:p>
        </p:txBody>
      </p:sp>
    </p:spTree>
    <p:extLst>
      <p:ext uri="{BB962C8B-B14F-4D97-AF65-F5344CB8AC3E}">
        <p14:creationId xmlns:p14="http://schemas.microsoft.com/office/powerpoint/2010/main" val="3476858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E22A85BC-F567-F9CE-5264-8DB592316A02}"/>
              </a:ext>
            </a:extLst>
          </p:cNvPr>
          <p:cNvSpPr>
            <a:spLocks noGrp="1"/>
          </p:cNvSpPr>
          <p:nvPr>
            <p:ph type="dt" sz="half" idx="10"/>
          </p:nvPr>
        </p:nvSpPr>
        <p:spPr/>
        <p:txBody>
          <a:bodyPr/>
          <a:lstStyle/>
          <a:p>
            <a:fld id="{76456F31-706E-FA46-9BC0-A34FF1675C6B}" type="datetime1">
              <a:rPr kumimoji="1" lang="ja-JP" altLang="en-US" smtClean="0"/>
              <a:t>2025/12/2</a:t>
            </a:fld>
            <a:endParaRPr kumimoji="1" lang="ja-JP" altLang="en-US"/>
          </a:p>
        </p:txBody>
      </p:sp>
      <p:sp>
        <p:nvSpPr>
          <p:cNvPr id="3" name="フッター プレースホルダー 2">
            <a:extLst>
              <a:ext uri="{FF2B5EF4-FFF2-40B4-BE49-F238E27FC236}">
                <a16:creationId xmlns:a16="http://schemas.microsoft.com/office/drawing/2014/main" id="{9D1378D4-F565-6D83-6083-8B40F67114DD}"/>
              </a:ext>
            </a:extLst>
          </p:cNvPr>
          <p:cNvSpPr>
            <a:spLocks noGrp="1"/>
          </p:cNvSpPr>
          <p:nvPr>
            <p:ph type="ftr" sz="quarter" idx="1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2243449D-DE3B-C744-98CE-FADFD6D6C517}"/>
              </a:ext>
            </a:extLst>
          </p:cNvPr>
          <p:cNvSpPr>
            <a:spLocks noGrp="1"/>
          </p:cNvSpPr>
          <p:nvPr>
            <p:ph type="sldNum" sz="quarter" idx="12"/>
          </p:nvPr>
        </p:nvSpPr>
        <p:spPr/>
        <p:txBody>
          <a:bodyPr/>
          <a:lstStyle/>
          <a:p>
            <a:fld id="{A2D0B6E4-DB95-4D36-8524-B9153B2D6E62}" type="slidenum">
              <a:rPr kumimoji="1" lang="ja-JP" altLang="en-US" smtClean="0"/>
              <a:t>‹#›</a:t>
            </a:fld>
            <a:endParaRPr kumimoji="1" lang="ja-JP" altLang="en-US"/>
          </a:p>
        </p:txBody>
      </p:sp>
    </p:spTree>
    <p:extLst>
      <p:ext uri="{BB962C8B-B14F-4D97-AF65-F5344CB8AC3E}">
        <p14:creationId xmlns:p14="http://schemas.microsoft.com/office/powerpoint/2010/main" val="544836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AE6C209-58A3-3021-8804-61E4F5C10875}"/>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C6ABF911-254F-4FA8-2B7B-A634F3B6682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a:extLst>
              <a:ext uri="{FF2B5EF4-FFF2-40B4-BE49-F238E27FC236}">
                <a16:creationId xmlns:a16="http://schemas.microsoft.com/office/drawing/2014/main" id="{030D4239-4E18-10BE-53BF-4903BE0AA1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3BD8B0F8-92D7-BE99-1D61-C8AB2D6490A3}"/>
              </a:ext>
            </a:extLst>
          </p:cNvPr>
          <p:cNvSpPr>
            <a:spLocks noGrp="1"/>
          </p:cNvSpPr>
          <p:nvPr>
            <p:ph type="dt" sz="half" idx="10"/>
          </p:nvPr>
        </p:nvSpPr>
        <p:spPr/>
        <p:txBody>
          <a:bodyPr/>
          <a:lstStyle/>
          <a:p>
            <a:fld id="{61B69140-DD1E-F24A-983F-847B6D9AE394}" type="datetime1">
              <a:rPr kumimoji="1" lang="ja-JP" altLang="en-US" smtClean="0"/>
              <a:t>2025/12/2</a:t>
            </a:fld>
            <a:endParaRPr kumimoji="1" lang="ja-JP" altLang="en-US"/>
          </a:p>
        </p:txBody>
      </p:sp>
      <p:sp>
        <p:nvSpPr>
          <p:cNvPr id="6" name="フッター プレースホルダー 5">
            <a:extLst>
              <a:ext uri="{FF2B5EF4-FFF2-40B4-BE49-F238E27FC236}">
                <a16:creationId xmlns:a16="http://schemas.microsoft.com/office/drawing/2014/main" id="{32F92F2F-84F5-7561-34B9-A542E73160CF}"/>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51315747-75C9-5AA8-FCCF-D2BDC82F2CF3}"/>
              </a:ext>
            </a:extLst>
          </p:cNvPr>
          <p:cNvSpPr>
            <a:spLocks noGrp="1"/>
          </p:cNvSpPr>
          <p:nvPr>
            <p:ph type="sldNum" sz="quarter" idx="12"/>
          </p:nvPr>
        </p:nvSpPr>
        <p:spPr/>
        <p:txBody>
          <a:bodyPr/>
          <a:lstStyle/>
          <a:p>
            <a:fld id="{A2D0B6E4-DB95-4D36-8524-B9153B2D6E62}" type="slidenum">
              <a:rPr kumimoji="1" lang="ja-JP" altLang="en-US" smtClean="0"/>
              <a:t>‹#›</a:t>
            </a:fld>
            <a:endParaRPr kumimoji="1" lang="ja-JP" altLang="en-US"/>
          </a:p>
        </p:txBody>
      </p:sp>
    </p:spTree>
    <p:extLst>
      <p:ext uri="{BB962C8B-B14F-4D97-AF65-F5344CB8AC3E}">
        <p14:creationId xmlns:p14="http://schemas.microsoft.com/office/powerpoint/2010/main" val="1724938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0AC3789-0AAA-0B63-DB70-786E871B4035}"/>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図プレースホルダー 2">
            <a:extLst>
              <a:ext uri="{FF2B5EF4-FFF2-40B4-BE49-F238E27FC236}">
                <a16:creationId xmlns:a16="http://schemas.microsoft.com/office/drawing/2014/main" id="{91AE6BE7-AB2A-8D86-CFA4-1397687990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a:extLst>
              <a:ext uri="{FF2B5EF4-FFF2-40B4-BE49-F238E27FC236}">
                <a16:creationId xmlns:a16="http://schemas.microsoft.com/office/drawing/2014/main" id="{E05D92D7-81F0-E784-610E-F5BF9EE9E5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4D6197F6-C0DA-67AE-708A-952A98265E91}"/>
              </a:ext>
            </a:extLst>
          </p:cNvPr>
          <p:cNvSpPr>
            <a:spLocks noGrp="1"/>
          </p:cNvSpPr>
          <p:nvPr>
            <p:ph type="dt" sz="half" idx="10"/>
          </p:nvPr>
        </p:nvSpPr>
        <p:spPr/>
        <p:txBody>
          <a:bodyPr/>
          <a:lstStyle/>
          <a:p>
            <a:fld id="{7A302462-796A-B54F-A3C1-BEC61C3EC4BE}" type="datetime1">
              <a:rPr kumimoji="1" lang="ja-JP" altLang="en-US" smtClean="0"/>
              <a:t>2025/12/2</a:t>
            </a:fld>
            <a:endParaRPr kumimoji="1" lang="ja-JP" altLang="en-US"/>
          </a:p>
        </p:txBody>
      </p:sp>
      <p:sp>
        <p:nvSpPr>
          <p:cNvPr id="6" name="フッター プレースホルダー 5">
            <a:extLst>
              <a:ext uri="{FF2B5EF4-FFF2-40B4-BE49-F238E27FC236}">
                <a16:creationId xmlns:a16="http://schemas.microsoft.com/office/drawing/2014/main" id="{2DDD16EC-FAC8-DFF2-E937-792F0016A495}"/>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ADCDDC2E-566B-DCEC-8754-2B49F3F6F77A}"/>
              </a:ext>
            </a:extLst>
          </p:cNvPr>
          <p:cNvSpPr>
            <a:spLocks noGrp="1"/>
          </p:cNvSpPr>
          <p:nvPr>
            <p:ph type="sldNum" sz="quarter" idx="12"/>
          </p:nvPr>
        </p:nvSpPr>
        <p:spPr/>
        <p:txBody>
          <a:bodyPr/>
          <a:lstStyle/>
          <a:p>
            <a:fld id="{A2D0B6E4-DB95-4D36-8524-B9153B2D6E62}" type="slidenum">
              <a:rPr kumimoji="1" lang="ja-JP" altLang="en-US" smtClean="0"/>
              <a:t>‹#›</a:t>
            </a:fld>
            <a:endParaRPr kumimoji="1" lang="ja-JP" altLang="en-US"/>
          </a:p>
        </p:txBody>
      </p:sp>
    </p:spTree>
    <p:extLst>
      <p:ext uri="{BB962C8B-B14F-4D97-AF65-F5344CB8AC3E}">
        <p14:creationId xmlns:p14="http://schemas.microsoft.com/office/powerpoint/2010/main" val="2439213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4EDB0F6-E964-9C9E-108D-529E4071DD3B}"/>
              </a:ext>
            </a:extLst>
          </p:cNvPr>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E48339CF-7D9A-800B-7887-AA1FBF3BD57D}"/>
              </a:ext>
            </a:extLst>
          </p:cNvPr>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90B2A357-DFFE-ADA9-EFE4-14102E41752D}"/>
              </a:ext>
            </a:extLst>
          </p:cNvPr>
          <p:cNvSpPr>
            <a:spLocks noGrp="1"/>
          </p:cNvSpPr>
          <p:nvPr>
            <p:ph type="dt" sz="half" idx="10"/>
          </p:nvPr>
        </p:nvSpPr>
        <p:spPr/>
        <p:txBody>
          <a:bodyPr/>
          <a:lstStyle/>
          <a:p>
            <a:fld id="{623AEFA6-DEB0-DB4D-A33E-C22704DFCE0F}" type="datetime1">
              <a:rPr kumimoji="1" lang="ja-JP" altLang="en-US" smtClean="0"/>
              <a:t>2025/12/2</a:t>
            </a:fld>
            <a:endParaRPr kumimoji="1" lang="ja-JP" altLang="en-US"/>
          </a:p>
        </p:txBody>
      </p:sp>
      <p:sp>
        <p:nvSpPr>
          <p:cNvPr id="5" name="フッター プレースホルダー 4">
            <a:extLst>
              <a:ext uri="{FF2B5EF4-FFF2-40B4-BE49-F238E27FC236}">
                <a16:creationId xmlns:a16="http://schemas.microsoft.com/office/drawing/2014/main" id="{43317171-A102-370E-C006-72169BE481B0}"/>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848BB8A8-587F-BA76-EFF3-2C861F5AA993}"/>
              </a:ext>
            </a:extLst>
          </p:cNvPr>
          <p:cNvSpPr>
            <a:spLocks noGrp="1"/>
          </p:cNvSpPr>
          <p:nvPr>
            <p:ph type="sldNum" sz="quarter" idx="12"/>
          </p:nvPr>
        </p:nvSpPr>
        <p:spPr/>
        <p:txBody>
          <a:bodyPr/>
          <a:lstStyle/>
          <a:p>
            <a:fld id="{A2D0B6E4-DB95-4D36-8524-B9153B2D6E62}" type="slidenum">
              <a:rPr kumimoji="1" lang="ja-JP" altLang="en-US" smtClean="0"/>
              <a:t>‹#›</a:t>
            </a:fld>
            <a:endParaRPr kumimoji="1" lang="ja-JP" altLang="en-US"/>
          </a:p>
        </p:txBody>
      </p:sp>
    </p:spTree>
    <p:extLst>
      <p:ext uri="{BB962C8B-B14F-4D97-AF65-F5344CB8AC3E}">
        <p14:creationId xmlns:p14="http://schemas.microsoft.com/office/powerpoint/2010/main" val="3319489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a:extLst>
              <a:ext uri="{FF2B5EF4-FFF2-40B4-BE49-F238E27FC236}">
                <a16:creationId xmlns:a16="http://schemas.microsoft.com/office/drawing/2014/main" id="{AC3B9212-8D91-8C3D-1579-F55773D9AC9F}"/>
              </a:ext>
            </a:extLst>
          </p:cNvPr>
          <p:cNvSpPr>
            <a:spLocks noGrp="1"/>
          </p:cNvSpPr>
          <p:nvPr>
            <p:ph type="title" orient="vert"/>
          </p:nvPr>
        </p:nvSpPr>
        <p:spPr>
          <a:xfrm>
            <a:off x="8724900" y="365125"/>
            <a:ext cx="2628900" cy="5811838"/>
          </a:xfrm>
        </p:spPr>
        <p:txBody>
          <a:bodyPr vert="eaVert"/>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5A980467-74D6-BF79-8AAE-F7CF61C13717}"/>
              </a:ext>
            </a:extLst>
          </p:cNvPr>
          <p:cNvSpPr>
            <a:spLocks noGrp="1"/>
          </p:cNvSpPr>
          <p:nvPr>
            <p:ph type="body" orient="vert" idx="1"/>
          </p:nvPr>
        </p:nvSpPr>
        <p:spPr>
          <a:xfrm>
            <a:off x="838200" y="365125"/>
            <a:ext cx="7734300" cy="5811838"/>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739689B4-CAA5-E606-6890-16A0EA710F78}"/>
              </a:ext>
            </a:extLst>
          </p:cNvPr>
          <p:cNvSpPr>
            <a:spLocks noGrp="1"/>
          </p:cNvSpPr>
          <p:nvPr>
            <p:ph type="dt" sz="half" idx="10"/>
          </p:nvPr>
        </p:nvSpPr>
        <p:spPr/>
        <p:txBody>
          <a:bodyPr/>
          <a:lstStyle/>
          <a:p>
            <a:fld id="{855ED394-6A52-164C-B202-11FE77EA8681}" type="datetime1">
              <a:rPr kumimoji="1" lang="ja-JP" altLang="en-US" smtClean="0"/>
              <a:t>2025/12/2</a:t>
            </a:fld>
            <a:endParaRPr kumimoji="1" lang="ja-JP" altLang="en-US"/>
          </a:p>
        </p:txBody>
      </p:sp>
      <p:sp>
        <p:nvSpPr>
          <p:cNvPr id="5" name="フッター プレースホルダー 4">
            <a:extLst>
              <a:ext uri="{FF2B5EF4-FFF2-40B4-BE49-F238E27FC236}">
                <a16:creationId xmlns:a16="http://schemas.microsoft.com/office/drawing/2014/main" id="{4822E9F8-B43D-ADC0-E90D-6A32089FE5B5}"/>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B05BCFEC-1C15-DD8F-0B95-D56772286AD1}"/>
              </a:ext>
            </a:extLst>
          </p:cNvPr>
          <p:cNvSpPr>
            <a:spLocks noGrp="1"/>
          </p:cNvSpPr>
          <p:nvPr>
            <p:ph type="sldNum" sz="quarter" idx="12"/>
          </p:nvPr>
        </p:nvSpPr>
        <p:spPr/>
        <p:txBody>
          <a:bodyPr/>
          <a:lstStyle/>
          <a:p>
            <a:fld id="{A2D0B6E4-DB95-4D36-8524-B9153B2D6E62}" type="slidenum">
              <a:rPr kumimoji="1" lang="ja-JP" altLang="en-US" smtClean="0"/>
              <a:t>‹#›</a:t>
            </a:fld>
            <a:endParaRPr kumimoji="1" lang="ja-JP" altLang="en-US"/>
          </a:p>
        </p:txBody>
      </p:sp>
    </p:spTree>
    <p:extLst>
      <p:ext uri="{BB962C8B-B14F-4D97-AF65-F5344CB8AC3E}">
        <p14:creationId xmlns:p14="http://schemas.microsoft.com/office/powerpoint/2010/main" val="322005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a:extLst>
              <a:ext uri="{FF2B5EF4-FFF2-40B4-BE49-F238E27FC236}">
                <a16:creationId xmlns:a16="http://schemas.microsoft.com/office/drawing/2014/main" id="{5E22FA1E-B3CA-6F05-8677-0B8A37DF66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B3315156-A78E-8A39-D5CD-26CE5F42E6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7D75D44E-56FD-0E3D-1752-339362AD07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84832C-FF92-B94E-8804-8201CF9AABA4}" type="datetime1">
              <a:rPr kumimoji="1" lang="ja-JP" altLang="en-US" smtClean="0"/>
              <a:t>2025/12/2</a:t>
            </a:fld>
            <a:endParaRPr kumimoji="1" lang="ja-JP" altLang="en-US"/>
          </a:p>
        </p:txBody>
      </p:sp>
      <p:sp>
        <p:nvSpPr>
          <p:cNvPr id="5" name="フッター プレースホルダー 4">
            <a:extLst>
              <a:ext uri="{FF2B5EF4-FFF2-40B4-BE49-F238E27FC236}">
                <a16:creationId xmlns:a16="http://schemas.microsoft.com/office/drawing/2014/main" id="{0EFDFF6A-EB22-0B5B-AC3D-0AA8EC689DF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a:extLst>
              <a:ext uri="{FF2B5EF4-FFF2-40B4-BE49-F238E27FC236}">
                <a16:creationId xmlns:a16="http://schemas.microsoft.com/office/drawing/2014/main" id="{BBAFE228-68B8-80BF-0DAF-7C1FF77A62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D0B6E4-DB95-4D36-8524-B9153B2D6E62}" type="slidenum">
              <a:rPr kumimoji="1" lang="ja-JP" altLang="en-US" smtClean="0"/>
              <a:t>‹#›</a:t>
            </a:fld>
            <a:endParaRPr kumimoji="1" lang="ja-JP" altLang="en-US"/>
          </a:p>
        </p:txBody>
      </p:sp>
    </p:spTree>
    <p:extLst>
      <p:ext uri="{BB962C8B-B14F-4D97-AF65-F5344CB8AC3E}">
        <p14:creationId xmlns:p14="http://schemas.microsoft.com/office/powerpoint/2010/main" val="344154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kumimoji="1" sz="4400" kern="1200">
          <a:solidFill>
            <a:schemeClr val="tx1"/>
          </a:solidFill>
          <a:latin typeface="游ゴシック Bold" panose="020B0700000000000000" pitchFamily="50" charset="-128"/>
          <a:ea typeface="游ゴシック Bold" panose="020B0700000000000000" pitchFamily="50" charset="-128"/>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sv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sv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image" Target="../media/image9.sv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0.emf"/></Relationships>
</file>

<file path=ppt/slides/_rels/slide21.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2.emf"/></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CBBC6BF7-AFFD-A8CC-4F3C-341A1DC64FAB}"/>
              </a:ext>
            </a:extLst>
          </p:cNvPr>
          <p:cNvSpPr>
            <a:spLocks noGrp="1"/>
          </p:cNvSpPr>
          <p:nvPr>
            <p:ph type="ctrTitle"/>
          </p:nvPr>
        </p:nvSpPr>
        <p:spPr>
          <a:xfrm>
            <a:off x="1524000" y="1087821"/>
            <a:ext cx="9144000" cy="2341179"/>
          </a:xfrm>
        </p:spPr>
        <p:txBody>
          <a:bodyPr>
            <a:noAutofit/>
          </a:bodyPr>
          <a:lstStyle/>
          <a:p>
            <a:r>
              <a:rPr kumimoji="1" lang="en" altLang="ja-JP" sz="5400" b="1" dirty="0">
                <a:latin typeface="Yu Gothic" panose="020B0400000000000000" pitchFamily="34" charset="-128"/>
                <a:ea typeface="Yu Gothic" panose="020B0400000000000000" pitchFamily="34" charset="-128"/>
              </a:rPr>
              <a:t>RISC-V </a:t>
            </a:r>
            <a:r>
              <a:rPr kumimoji="1" lang="en" altLang="ja-JP" sz="5400" b="1" dirty="0" err="1">
                <a:latin typeface="Yu Gothic" panose="020B0400000000000000" pitchFamily="34" charset="-128"/>
                <a:ea typeface="Yu Gothic" panose="020B0400000000000000" pitchFamily="34" charset="-128"/>
              </a:rPr>
              <a:t>CoVE</a:t>
            </a:r>
            <a:r>
              <a:rPr lang="ja-JP" altLang="en-US" sz="5400" b="1">
                <a:latin typeface="Yu Gothic" panose="020B0400000000000000" pitchFamily="34" charset="-128"/>
                <a:ea typeface="Yu Gothic" panose="020B0400000000000000" pitchFamily="34" charset="-128"/>
              </a:rPr>
              <a:t>を用いた</a:t>
            </a:r>
            <a:r>
              <a:rPr lang="en-US" altLang="ja-JP" sz="5400" b="1" dirty="0">
                <a:latin typeface="Yu Gothic" panose="020B0400000000000000" pitchFamily="34" charset="-128"/>
                <a:ea typeface="Yu Gothic" panose="020B0400000000000000" pitchFamily="34" charset="-128"/>
              </a:rPr>
              <a:t>Confidential </a:t>
            </a:r>
            <a:r>
              <a:rPr kumimoji="1" lang="en" altLang="ja-JP" sz="5400" b="1" dirty="0">
                <a:latin typeface="Yu Gothic" panose="020B0400000000000000" pitchFamily="34" charset="-128"/>
                <a:ea typeface="Yu Gothic" panose="020B0400000000000000" pitchFamily="34" charset="-128"/>
              </a:rPr>
              <a:t>VM</a:t>
            </a:r>
            <a:r>
              <a:rPr kumimoji="1" lang="ja-JP" altLang="en-US" sz="5400" b="1">
                <a:latin typeface="Yu Gothic" panose="020B0400000000000000" pitchFamily="34" charset="-128"/>
                <a:ea typeface="Yu Gothic" panose="020B0400000000000000" pitchFamily="34" charset="-128"/>
              </a:rPr>
              <a:t>の</a:t>
            </a:r>
            <a:br>
              <a:rPr kumimoji="1" lang="en-US" altLang="ja-JP" sz="5400" b="1" dirty="0">
                <a:latin typeface="Yu Gothic" panose="020B0400000000000000" pitchFamily="34" charset="-128"/>
                <a:ea typeface="Yu Gothic" panose="020B0400000000000000" pitchFamily="34" charset="-128"/>
              </a:rPr>
            </a:br>
            <a:r>
              <a:rPr kumimoji="1" lang="ja-JP" altLang="en-US" sz="5400" b="1">
                <a:latin typeface="Yu Gothic" panose="020B0400000000000000" pitchFamily="34" charset="-128"/>
                <a:ea typeface="Yu Gothic" panose="020B0400000000000000" pitchFamily="34" charset="-128"/>
              </a:rPr>
              <a:t>効率的かつ柔軟な監視機構</a:t>
            </a:r>
          </a:p>
        </p:txBody>
      </p:sp>
      <p:sp>
        <p:nvSpPr>
          <p:cNvPr id="3" name="字幕 2">
            <a:extLst>
              <a:ext uri="{FF2B5EF4-FFF2-40B4-BE49-F238E27FC236}">
                <a16:creationId xmlns:a16="http://schemas.microsoft.com/office/drawing/2014/main" id="{EBAEA8D8-602D-1EEB-0EA1-52051D964975}"/>
              </a:ext>
            </a:extLst>
          </p:cNvPr>
          <p:cNvSpPr>
            <a:spLocks noGrp="1"/>
          </p:cNvSpPr>
          <p:nvPr>
            <p:ph type="subTitle" idx="1"/>
          </p:nvPr>
        </p:nvSpPr>
        <p:spPr>
          <a:xfrm>
            <a:off x="1524000" y="3767575"/>
            <a:ext cx="9144000" cy="1075358"/>
          </a:xfrm>
        </p:spPr>
        <p:txBody>
          <a:bodyPr>
            <a:noAutofit/>
          </a:bodyPr>
          <a:lstStyle/>
          <a:p>
            <a:r>
              <a:rPr lang="ja-JP" altLang="en-US" sz="3200">
                <a:latin typeface="游ゴシック Medium" panose="020B0500000000000000" pitchFamily="50" charset="-128"/>
                <a:ea typeface="游ゴシック Medium" panose="020B0500000000000000" pitchFamily="50" charset="-128"/>
              </a:rPr>
              <a:t>九州工業大学　　</a:t>
            </a:r>
            <a:endParaRPr lang="en-US" altLang="ja-JP" sz="3200" dirty="0">
              <a:latin typeface="游ゴシック Medium" panose="020B0500000000000000" pitchFamily="50" charset="-128"/>
              <a:ea typeface="游ゴシック Medium" panose="020B0500000000000000" pitchFamily="50" charset="-128"/>
            </a:endParaRPr>
          </a:p>
          <a:p>
            <a:r>
              <a:rPr kumimoji="1" lang="ja-JP" altLang="en-US" sz="3200">
                <a:latin typeface="游ゴシック Medium" panose="020B0500000000000000" pitchFamily="50" charset="-128"/>
                <a:ea typeface="游ゴシック Medium" panose="020B0500000000000000" pitchFamily="50" charset="-128"/>
              </a:rPr>
              <a:t>梶原悠大</a:t>
            </a:r>
            <a:r>
              <a:rPr lang="ja-JP" altLang="en-US" sz="3200">
                <a:latin typeface="游ゴシック Medium" panose="020B0500000000000000" pitchFamily="50" charset="-128"/>
                <a:ea typeface="游ゴシック Medium" panose="020B0500000000000000" pitchFamily="50" charset="-128"/>
              </a:rPr>
              <a:t>　光来健一　</a:t>
            </a:r>
            <a:endParaRPr lang="en-US" altLang="ja-JP" sz="3200" dirty="0">
              <a:latin typeface="游ゴシック Medium" panose="020B0500000000000000" pitchFamily="50" charset="-128"/>
              <a:ea typeface="游ゴシック Medium" panose="020B0500000000000000" pitchFamily="50" charset="-128"/>
            </a:endParaRPr>
          </a:p>
          <a:p>
            <a:endParaRPr kumimoji="1" lang="ja-JP" altLang="en-US" sz="3200">
              <a:latin typeface="游ゴシック Medium" panose="020B0500000000000000" pitchFamily="50" charset="-128"/>
              <a:ea typeface="游ゴシック Medium" panose="020B0500000000000000" pitchFamily="50" charset="-128"/>
            </a:endParaRPr>
          </a:p>
        </p:txBody>
      </p:sp>
    </p:spTree>
    <p:extLst>
      <p:ext uri="{BB962C8B-B14F-4D97-AF65-F5344CB8AC3E}">
        <p14:creationId xmlns:p14="http://schemas.microsoft.com/office/powerpoint/2010/main" val="22122926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0B36CE9-541A-9CE0-0B72-89A02000D33B}"/>
              </a:ext>
            </a:extLst>
          </p:cNvPr>
          <p:cNvSpPr>
            <a:spLocks noGrp="1"/>
          </p:cNvSpPr>
          <p:nvPr>
            <p:ph type="title"/>
          </p:nvPr>
        </p:nvSpPr>
        <p:spPr/>
        <p:txBody>
          <a:bodyPr/>
          <a:lstStyle/>
          <a:p>
            <a:r>
              <a:rPr kumimoji="1" lang="ja-JP" altLang="en-US"/>
              <a:t>クラウドにおける情報漏洩のリスク</a:t>
            </a:r>
          </a:p>
        </p:txBody>
      </p:sp>
      <p:sp>
        <p:nvSpPr>
          <p:cNvPr id="3" name="コンテンツ プレースホルダー 2">
            <a:extLst>
              <a:ext uri="{FF2B5EF4-FFF2-40B4-BE49-F238E27FC236}">
                <a16:creationId xmlns:a16="http://schemas.microsoft.com/office/drawing/2014/main" id="{8FA70B22-0DB9-2FA0-CD5B-29857FD764A7}"/>
              </a:ext>
            </a:extLst>
          </p:cNvPr>
          <p:cNvSpPr>
            <a:spLocks noGrp="1"/>
          </p:cNvSpPr>
          <p:nvPr>
            <p:ph idx="1"/>
          </p:nvPr>
        </p:nvSpPr>
        <p:spPr/>
        <p:txBody>
          <a:bodyPr/>
          <a:lstStyle/>
          <a:p>
            <a:r>
              <a:rPr lang="ja-JP" altLang="en-US"/>
              <a:t>クラウドはユーザに仮想マシン</a:t>
            </a:r>
            <a:r>
              <a:rPr lang="en-US" altLang="ja-JP" dirty="0"/>
              <a:t> (VM) </a:t>
            </a:r>
            <a:r>
              <a:rPr lang="ja-JP" altLang="en-US"/>
              <a:t>を提供している</a:t>
            </a:r>
            <a:endParaRPr lang="en-US" altLang="ja-JP" dirty="0"/>
          </a:p>
          <a:p>
            <a:pPr lvl="1"/>
            <a:r>
              <a:rPr lang="ja-JP" altLang="en-US"/>
              <a:t>クラウドの普及に伴い、クラウドの</a:t>
            </a:r>
            <a:r>
              <a:rPr lang="en-US" altLang="ja-JP" dirty="0"/>
              <a:t>VM</a:t>
            </a:r>
            <a:r>
              <a:rPr lang="ja-JP" altLang="en-US"/>
              <a:t>でも機密情報を扱うように</a:t>
            </a:r>
            <a:endParaRPr lang="en-US" altLang="ja-JP" dirty="0"/>
          </a:p>
          <a:p>
            <a:r>
              <a:rPr lang="ja-JP" altLang="en-US"/>
              <a:t>クラウドの内部犯に機密情報を盗聴される恐れがある</a:t>
            </a:r>
            <a:endParaRPr lang="en-US" altLang="ja-JP" dirty="0"/>
          </a:p>
          <a:p>
            <a:pPr lvl="1"/>
            <a:r>
              <a:rPr lang="ja-JP" altLang="en-US"/>
              <a:t>情報セキュリティ</a:t>
            </a:r>
            <a:r>
              <a:rPr lang="en-US" altLang="ja-JP" dirty="0"/>
              <a:t>10</a:t>
            </a:r>
            <a:r>
              <a:rPr lang="ja-JP" altLang="en-US"/>
              <a:t>大脅威</a:t>
            </a:r>
            <a:r>
              <a:rPr lang="en-US" altLang="ja-JP" dirty="0"/>
              <a:t>2025</a:t>
            </a:r>
            <a:r>
              <a:rPr lang="ja-JP" altLang="en-US"/>
              <a:t>の第</a:t>
            </a:r>
            <a:r>
              <a:rPr lang="en-US" altLang="ja-JP" dirty="0"/>
              <a:t>4</a:t>
            </a:r>
            <a:r>
              <a:rPr lang="ja-JP" altLang="en-US"/>
              <a:t>位</a:t>
            </a:r>
            <a:endParaRPr lang="en-US" altLang="ja-JP" dirty="0"/>
          </a:p>
          <a:p>
            <a:pPr lvl="1"/>
            <a:r>
              <a:rPr lang="ja-JP" altLang="en-US"/>
              <a:t>例：ハイパーバイザの脆弱性を悪用した不正アクセス</a:t>
            </a:r>
            <a:endParaRPr lang="en-US" altLang="ja-JP" dirty="0"/>
          </a:p>
          <a:p>
            <a:pPr lvl="1"/>
            <a:r>
              <a:rPr lang="ja-JP" altLang="en-US"/>
              <a:t>信用できないクラウドから</a:t>
            </a:r>
            <a:r>
              <a:rPr lang="en-US" altLang="ja-JP" dirty="0"/>
              <a:t> VM </a:t>
            </a:r>
            <a:r>
              <a:rPr lang="ja-JP" altLang="en-US"/>
              <a:t>を保護する必要</a:t>
            </a:r>
            <a:endParaRPr lang="en-US" altLang="ja-JP" dirty="0"/>
          </a:p>
          <a:p>
            <a:endParaRPr lang="en-US" altLang="ja-JP" dirty="0"/>
          </a:p>
          <a:p>
            <a:pPr marL="457200" lvl="1" indent="0">
              <a:buNone/>
            </a:pPr>
            <a:endParaRPr lang="en-US" altLang="ja-JP" dirty="0"/>
          </a:p>
        </p:txBody>
      </p:sp>
      <p:sp>
        <p:nvSpPr>
          <p:cNvPr id="4" name="スライド番号プレースホルダー 3">
            <a:extLst>
              <a:ext uri="{FF2B5EF4-FFF2-40B4-BE49-F238E27FC236}">
                <a16:creationId xmlns:a16="http://schemas.microsoft.com/office/drawing/2014/main" id="{DDAE8181-55FD-0A0D-3800-CB58A38AF33E}"/>
              </a:ext>
            </a:extLst>
          </p:cNvPr>
          <p:cNvSpPr>
            <a:spLocks noGrp="1"/>
          </p:cNvSpPr>
          <p:nvPr>
            <p:ph type="sldNum" sz="quarter" idx="12"/>
          </p:nvPr>
        </p:nvSpPr>
        <p:spPr/>
        <p:txBody>
          <a:bodyPr/>
          <a:lstStyle/>
          <a:p>
            <a:fld id="{A2D0B6E4-DB95-4D36-8524-B9153B2D6E62}" type="slidenum">
              <a:rPr kumimoji="1" lang="ja-JP" altLang="en-US" smtClean="0"/>
              <a:t>2</a:t>
            </a:fld>
            <a:endParaRPr kumimoji="1" lang="ja-JP" altLang="en-US"/>
          </a:p>
        </p:txBody>
      </p:sp>
      <p:sp>
        <p:nvSpPr>
          <p:cNvPr id="20" name="Cloud">
            <a:extLst>
              <a:ext uri="{FF2B5EF4-FFF2-40B4-BE49-F238E27FC236}">
                <a16:creationId xmlns:a16="http://schemas.microsoft.com/office/drawing/2014/main" id="{240AE460-B6A0-35BD-1FF0-1687802A87EC}"/>
              </a:ext>
            </a:extLst>
          </p:cNvPr>
          <p:cNvSpPr>
            <a:spLocks noChangeAspect="1" noEditPoints="1" noChangeArrowheads="1"/>
          </p:cNvSpPr>
          <p:nvPr/>
        </p:nvSpPr>
        <p:spPr bwMode="auto">
          <a:xfrm>
            <a:off x="3837819" y="4200536"/>
            <a:ext cx="6366543" cy="2329680"/>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chemeClr val="bg1"/>
          </a:solidFill>
          <a:ln w="9525">
            <a:solidFill>
              <a:srgbClr val="000000"/>
            </a:solidFill>
            <a:miter lim="800000"/>
            <a:headEnd/>
            <a:tailEnd/>
          </a:ln>
          <a:effectLst>
            <a:outerShdw dist="107763" dir="2700000" algn="ctr" rotWithShape="0">
              <a:srgbClr val="808080"/>
            </a:outerShdw>
          </a:effectLst>
        </p:spPr>
        <p:txBody>
          <a:bodyPr anchor="ctr"/>
          <a:lstStyle/>
          <a:p>
            <a:pPr algn="ctr">
              <a:defRPr/>
            </a:pPr>
            <a:endParaRPr lang="en-US" altLang="ja-JP" b="1">
              <a:latin typeface="Arial" charset="0"/>
              <a:ea typeface="ＭＳ Ｐゴシック" charset="-128"/>
            </a:endParaRPr>
          </a:p>
        </p:txBody>
      </p:sp>
      <p:pic>
        <p:nvPicPr>
          <p:cNvPr id="21" name="グラフィックス 20">
            <a:extLst>
              <a:ext uri="{FF2B5EF4-FFF2-40B4-BE49-F238E27FC236}">
                <a16:creationId xmlns:a16="http://schemas.microsoft.com/office/drawing/2014/main" id="{4D580405-DBA6-6CED-7420-CBD74E75F2F9}"/>
              </a:ext>
            </a:extLst>
          </p:cNvPr>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825774" y="4583157"/>
            <a:ext cx="1475216" cy="1475216"/>
          </a:xfrm>
          <a:prstGeom prst="rect">
            <a:avLst/>
          </a:prstGeom>
        </p:spPr>
      </p:pic>
      <p:sp>
        <p:nvSpPr>
          <p:cNvPr id="22" name="テキスト ボックス 21">
            <a:extLst>
              <a:ext uri="{FF2B5EF4-FFF2-40B4-BE49-F238E27FC236}">
                <a16:creationId xmlns:a16="http://schemas.microsoft.com/office/drawing/2014/main" id="{697D9185-664B-979B-30E1-2E2BE2DC3CF2}"/>
              </a:ext>
            </a:extLst>
          </p:cNvPr>
          <p:cNvSpPr txBox="1"/>
          <p:nvPr/>
        </p:nvSpPr>
        <p:spPr>
          <a:xfrm flipH="1">
            <a:off x="1987638" y="5836105"/>
            <a:ext cx="1109458" cy="461665"/>
          </a:xfrm>
          <a:prstGeom prst="rect">
            <a:avLst/>
          </a:prstGeom>
          <a:noFill/>
        </p:spPr>
        <p:txBody>
          <a:bodyPr wrap="square" rtlCol="0">
            <a:spAutoFit/>
          </a:bodyPr>
          <a:lstStyle/>
          <a:p>
            <a:r>
              <a:rPr kumimoji="1" lang="ja-JP" altLang="en-US" sz="2400" b="1"/>
              <a:t>利用者</a:t>
            </a:r>
          </a:p>
        </p:txBody>
      </p:sp>
      <p:sp>
        <p:nvSpPr>
          <p:cNvPr id="23" name="テキスト ボックス 22">
            <a:extLst>
              <a:ext uri="{FF2B5EF4-FFF2-40B4-BE49-F238E27FC236}">
                <a16:creationId xmlns:a16="http://schemas.microsoft.com/office/drawing/2014/main" id="{900738A0-8889-574C-E92C-455AB7B2B16A}"/>
              </a:ext>
            </a:extLst>
          </p:cNvPr>
          <p:cNvSpPr txBox="1"/>
          <p:nvPr/>
        </p:nvSpPr>
        <p:spPr>
          <a:xfrm>
            <a:off x="3498169" y="4150959"/>
            <a:ext cx="1201124" cy="406461"/>
          </a:xfrm>
          <a:prstGeom prst="rect">
            <a:avLst/>
          </a:prstGeom>
          <a:noFill/>
        </p:spPr>
        <p:txBody>
          <a:bodyPr wrap="none" rtlCol="0">
            <a:spAutoFit/>
          </a:bodyPr>
          <a:lstStyle/>
          <a:p>
            <a:r>
              <a:rPr kumimoji="1" lang="ja-JP" altLang="en-US" sz="2400" b="1"/>
              <a:t>クラウド</a:t>
            </a:r>
          </a:p>
        </p:txBody>
      </p:sp>
      <p:sp>
        <p:nvSpPr>
          <p:cNvPr id="24" name="テキスト ボックス 23">
            <a:extLst>
              <a:ext uri="{FF2B5EF4-FFF2-40B4-BE49-F238E27FC236}">
                <a16:creationId xmlns:a16="http://schemas.microsoft.com/office/drawing/2014/main" id="{E5947F33-133F-42C8-7633-3CB1F060D52C}"/>
              </a:ext>
            </a:extLst>
          </p:cNvPr>
          <p:cNvSpPr txBox="1"/>
          <p:nvPr/>
        </p:nvSpPr>
        <p:spPr>
          <a:xfrm>
            <a:off x="7166565" y="4666338"/>
            <a:ext cx="678896" cy="406461"/>
          </a:xfrm>
          <a:prstGeom prst="rect">
            <a:avLst/>
          </a:prstGeom>
          <a:noFill/>
        </p:spPr>
        <p:txBody>
          <a:bodyPr wrap="none" rtlCol="0">
            <a:spAutoFit/>
          </a:bodyPr>
          <a:lstStyle/>
          <a:p>
            <a:r>
              <a:rPr kumimoji="1" lang="ja-JP" altLang="en-US" sz="2400" b="1"/>
              <a:t>盗聴</a:t>
            </a:r>
          </a:p>
        </p:txBody>
      </p:sp>
      <p:cxnSp>
        <p:nvCxnSpPr>
          <p:cNvPr id="25" name="直線矢印コネクタ 24">
            <a:extLst>
              <a:ext uri="{FF2B5EF4-FFF2-40B4-BE49-F238E27FC236}">
                <a16:creationId xmlns:a16="http://schemas.microsoft.com/office/drawing/2014/main" id="{657719CD-2C9C-6ECC-93C5-CDDC9F453644}"/>
              </a:ext>
            </a:extLst>
          </p:cNvPr>
          <p:cNvCxnSpPr>
            <a:cxnSpLocks/>
          </p:cNvCxnSpPr>
          <p:nvPr/>
        </p:nvCxnSpPr>
        <p:spPr>
          <a:xfrm flipV="1">
            <a:off x="3224077" y="5320765"/>
            <a:ext cx="1686217" cy="23649"/>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 name="角丸四角形 38">
            <a:extLst>
              <a:ext uri="{FF2B5EF4-FFF2-40B4-BE49-F238E27FC236}">
                <a16:creationId xmlns:a16="http://schemas.microsoft.com/office/drawing/2014/main" id="{F4BAD220-B1BB-56C1-7EA7-EC6FA2584FEC}"/>
              </a:ext>
            </a:extLst>
          </p:cNvPr>
          <p:cNvSpPr/>
          <p:nvPr/>
        </p:nvSpPr>
        <p:spPr>
          <a:xfrm>
            <a:off x="4978530" y="4999441"/>
            <a:ext cx="1586475" cy="748096"/>
          </a:xfrm>
          <a:prstGeom prst="roundRect">
            <a:avLst/>
          </a:prstGeom>
          <a:solidFill>
            <a:schemeClr val="accent2">
              <a:lumMod val="60000"/>
              <a:lumOff val="4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p>
        </p:txBody>
      </p:sp>
      <p:sp>
        <p:nvSpPr>
          <p:cNvPr id="28" name="テキスト ボックス 27">
            <a:extLst>
              <a:ext uri="{FF2B5EF4-FFF2-40B4-BE49-F238E27FC236}">
                <a16:creationId xmlns:a16="http://schemas.microsoft.com/office/drawing/2014/main" id="{AE2A015D-8351-CD0B-78DB-66D95D591F47}"/>
              </a:ext>
            </a:extLst>
          </p:cNvPr>
          <p:cNvSpPr txBox="1"/>
          <p:nvPr/>
        </p:nvSpPr>
        <p:spPr>
          <a:xfrm>
            <a:off x="5287235" y="5207261"/>
            <a:ext cx="1005006" cy="338554"/>
          </a:xfrm>
          <a:prstGeom prst="rect">
            <a:avLst/>
          </a:prstGeom>
          <a:solidFill>
            <a:schemeClr val="bg1"/>
          </a:solidFill>
          <a:ln w="25400">
            <a:solidFill>
              <a:schemeClr val="tx1"/>
            </a:solidFill>
          </a:ln>
        </p:spPr>
        <p:txBody>
          <a:bodyPr wrap="square" rtlCol="0">
            <a:spAutoFit/>
          </a:bodyPr>
          <a:lstStyle/>
          <a:p>
            <a:r>
              <a:rPr lang="ja-JP" altLang="en-US" sz="1600" b="1"/>
              <a:t>機密情報</a:t>
            </a:r>
            <a:endParaRPr kumimoji="1" lang="ja-JP" altLang="en-US" sz="1600" b="1"/>
          </a:p>
        </p:txBody>
      </p:sp>
      <p:sp>
        <p:nvSpPr>
          <p:cNvPr id="29" name="テキスト ボックス 28">
            <a:extLst>
              <a:ext uri="{FF2B5EF4-FFF2-40B4-BE49-F238E27FC236}">
                <a16:creationId xmlns:a16="http://schemas.microsoft.com/office/drawing/2014/main" id="{47D6CC74-5A98-2D3D-1428-E474714A5CCE}"/>
              </a:ext>
            </a:extLst>
          </p:cNvPr>
          <p:cNvSpPr txBox="1"/>
          <p:nvPr/>
        </p:nvSpPr>
        <p:spPr>
          <a:xfrm>
            <a:off x="8064710" y="5819933"/>
            <a:ext cx="955784" cy="369332"/>
          </a:xfrm>
          <a:prstGeom prst="rect">
            <a:avLst/>
          </a:prstGeom>
          <a:noFill/>
        </p:spPr>
        <p:txBody>
          <a:bodyPr wrap="square">
            <a:spAutoFit/>
          </a:bodyPr>
          <a:lstStyle/>
          <a:p>
            <a:r>
              <a:rPr kumimoji="1" lang="ja-JP" altLang="en-US" sz="1800" b="1"/>
              <a:t>内部犯</a:t>
            </a:r>
            <a:endParaRPr kumimoji="1" lang="en-US" altLang="ja-JP" sz="1800" b="1"/>
          </a:p>
        </p:txBody>
      </p:sp>
      <p:cxnSp>
        <p:nvCxnSpPr>
          <p:cNvPr id="32" name="直線矢印コネクタ 31">
            <a:extLst>
              <a:ext uri="{FF2B5EF4-FFF2-40B4-BE49-F238E27FC236}">
                <a16:creationId xmlns:a16="http://schemas.microsoft.com/office/drawing/2014/main" id="{CD8416DA-95CA-3B2A-C33A-CAB5AA1F4710}"/>
              </a:ext>
            </a:extLst>
          </p:cNvPr>
          <p:cNvCxnSpPr>
            <a:cxnSpLocks/>
            <a:endCxn id="28" idx="3"/>
          </p:cNvCxnSpPr>
          <p:nvPr/>
        </p:nvCxnSpPr>
        <p:spPr>
          <a:xfrm flipH="1" flipV="1">
            <a:off x="6292241" y="5376538"/>
            <a:ext cx="1733316" cy="483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4" name="テキスト ボックス 33">
            <a:extLst>
              <a:ext uri="{FF2B5EF4-FFF2-40B4-BE49-F238E27FC236}">
                <a16:creationId xmlns:a16="http://schemas.microsoft.com/office/drawing/2014/main" id="{D9D5F9CF-2233-A0EF-F980-C22FA660B74F}"/>
              </a:ext>
            </a:extLst>
          </p:cNvPr>
          <p:cNvSpPr txBox="1"/>
          <p:nvPr/>
        </p:nvSpPr>
        <p:spPr>
          <a:xfrm>
            <a:off x="5438611" y="4611283"/>
            <a:ext cx="678896" cy="400110"/>
          </a:xfrm>
          <a:prstGeom prst="rect">
            <a:avLst/>
          </a:prstGeom>
          <a:noFill/>
        </p:spPr>
        <p:txBody>
          <a:bodyPr wrap="square" rtlCol="0">
            <a:spAutoFit/>
          </a:bodyPr>
          <a:lstStyle/>
          <a:p>
            <a:r>
              <a:rPr kumimoji="1" lang="en-US" altLang="ja-JP" sz="2000" b="1" dirty="0"/>
              <a:t>VM</a:t>
            </a:r>
            <a:endParaRPr kumimoji="1" lang="ja-JP" altLang="en-US" sz="2000" b="1"/>
          </a:p>
        </p:txBody>
      </p:sp>
      <p:pic>
        <p:nvPicPr>
          <p:cNvPr id="44" name="図 43">
            <a:extLst>
              <a:ext uri="{FF2B5EF4-FFF2-40B4-BE49-F238E27FC236}">
                <a16:creationId xmlns:a16="http://schemas.microsoft.com/office/drawing/2014/main" id="{D278BB43-8690-F0BA-40A6-A208F3CCC12C}"/>
              </a:ext>
            </a:extLst>
          </p:cNvPr>
          <p:cNvPicPr>
            <a:picLocks noChangeAspect="1"/>
          </p:cNvPicPr>
          <p:nvPr/>
        </p:nvPicPr>
        <p:blipFill>
          <a:blip r:embed="rId5"/>
          <a:stretch>
            <a:fillRect/>
          </a:stretch>
        </p:blipFill>
        <p:spPr>
          <a:xfrm>
            <a:off x="8123392" y="4692199"/>
            <a:ext cx="838420" cy="1127734"/>
          </a:xfrm>
          <a:prstGeom prst="rect">
            <a:avLst/>
          </a:prstGeom>
        </p:spPr>
      </p:pic>
    </p:spTree>
    <p:extLst>
      <p:ext uri="{BB962C8B-B14F-4D97-AF65-F5344CB8AC3E}">
        <p14:creationId xmlns:p14="http://schemas.microsoft.com/office/powerpoint/2010/main" val="26828426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Cloud">
            <a:extLst>
              <a:ext uri="{FF2B5EF4-FFF2-40B4-BE49-F238E27FC236}">
                <a16:creationId xmlns:a16="http://schemas.microsoft.com/office/drawing/2014/main" id="{3230556F-33CC-23C9-E106-522C008625B9}"/>
              </a:ext>
            </a:extLst>
          </p:cNvPr>
          <p:cNvSpPr>
            <a:spLocks noChangeAspect="1" noEditPoints="1" noChangeArrowheads="1"/>
          </p:cNvSpPr>
          <p:nvPr/>
        </p:nvSpPr>
        <p:spPr bwMode="auto">
          <a:xfrm>
            <a:off x="2711604" y="4241744"/>
            <a:ext cx="6889215" cy="2520939"/>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chemeClr val="bg1"/>
          </a:solidFill>
          <a:ln w="9525">
            <a:solidFill>
              <a:srgbClr val="000000"/>
            </a:solidFill>
            <a:miter lim="800000"/>
            <a:headEnd/>
            <a:tailEnd/>
          </a:ln>
          <a:effectLst>
            <a:outerShdw dist="107763" dir="2700000" algn="ctr" rotWithShape="0">
              <a:srgbClr val="808080"/>
            </a:outerShdw>
          </a:effectLst>
        </p:spPr>
        <p:txBody>
          <a:bodyPr anchor="ctr"/>
          <a:lstStyle/>
          <a:p>
            <a:pPr algn="ctr">
              <a:defRPr/>
            </a:pPr>
            <a:endParaRPr lang="en-US" altLang="ja-JP" b="1" dirty="0">
              <a:latin typeface="Arial" charset="0"/>
              <a:ea typeface="ＭＳ Ｐゴシック" charset="-128"/>
            </a:endParaRPr>
          </a:p>
        </p:txBody>
      </p:sp>
      <p:sp>
        <p:nvSpPr>
          <p:cNvPr id="2" name="タイトル 1">
            <a:extLst>
              <a:ext uri="{FF2B5EF4-FFF2-40B4-BE49-F238E27FC236}">
                <a16:creationId xmlns:a16="http://schemas.microsoft.com/office/drawing/2014/main" id="{3770CC72-E794-9684-537C-83B3F00D7921}"/>
              </a:ext>
            </a:extLst>
          </p:cNvPr>
          <p:cNvSpPr>
            <a:spLocks noGrp="1"/>
          </p:cNvSpPr>
          <p:nvPr>
            <p:ph type="title"/>
          </p:nvPr>
        </p:nvSpPr>
        <p:spPr/>
        <p:txBody>
          <a:bodyPr>
            <a:normAutofit/>
          </a:bodyPr>
          <a:lstStyle/>
          <a:p>
            <a:r>
              <a:rPr lang="en-US" altLang="ja-JP" dirty="0"/>
              <a:t>Confidential VM</a:t>
            </a:r>
            <a:endParaRPr kumimoji="1" lang="ja-JP" altLang="en-US"/>
          </a:p>
        </p:txBody>
      </p:sp>
      <p:sp>
        <p:nvSpPr>
          <p:cNvPr id="3" name="コンテンツ プレースホルダー 2">
            <a:extLst>
              <a:ext uri="{FF2B5EF4-FFF2-40B4-BE49-F238E27FC236}">
                <a16:creationId xmlns:a16="http://schemas.microsoft.com/office/drawing/2014/main" id="{2F6FD745-99AC-C0A9-D815-2F2C30987EEA}"/>
              </a:ext>
            </a:extLst>
          </p:cNvPr>
          <p:cNvSpPr>
            <a:spLocks noGrp="1"/>
          </p:cNvSpPr>
          <p:nvPr>
            <p:ph idx="1"/>
          </p:nvPr>
        </p:nvSpPr>
        <p:spPr/>
        <p:txBody>
          <a:bodyPr>
            <a:normAutofit/>
          </a:bodyPr>
          <a:lstStyle/>
          <a:p>
            <a:r>
              <a:rPr lang="ja-JP" altLang="en-US"/>
              <a:t>最近のクラウドは</a:t>
            </a:r>
            <a:r>
              <a:rPr lang="en-US" altLang="ja-JP" dirty="0"/>
              <a:t> Confidential VM </a:t>
            </a:r>
            <a:r>
              <a:rPr lang="ja-JP" altLang="en-US"/>
              <a:t>を提供している</a:t>
            </a:r>
            <a:endParaRPr lang="en-US" altLang="ja-JP" dirty="0"/>
          </a:p>
          <a:p>
            <a:pPr lvl="1"/>
            <a:r>
              <a:rPr lang="en-US" altLang="ja-JP" dirty="0"/>
              <a:t>Trusted Execution Environment (TEE) </a:t>
            </a:r>
            <a:r>
              <a:rPr lang="ja-JP" altLang="en-US"/>
              <a:t>で保護された</a:t>
            </a:r>
            <a:r>
              <a:rPr lang="en-US" altLang="ja-JP" dirty="0"/>
              <a:t> VM</a:t>
            </a:r>
          </a:p>
          <a:p>
            <a:pPr lvl="1"/>
            <a:r>
              <a:rPr lang="ja-JP" altLang="en-US"/>
              <a:t>例：</a:t>
            </a:r>
            <a:r>
              <a:rPr lang="en-US" altLang="ja-JP" dirty="0"/>
              <a:t>AMD SEV, Intel TDX, Arm CCA, RISC-V </a:t>
            </a:r>
            <a:r>
              <a:rPr lang="en-US" altLang="ja-JP" dirty="0" err="1"/>
              <a:t>CoVE</a:t>
            </a:r>
            <a:endParaRPr lang="en-US" altLang="ja-JP" dirty="0"/>
          </a:p>
          <a:p>
            <a:r>
              <a:rPr lang="en-US" altLang="ja-JP" dirty="0"/>
              <a:t>VM </a:t>
            </a:r>
            <a:r>
              <a:rPr lang="ja-JP" altLang="en-US"/>
              <a:t>のメモリ全体を暗号化したりアクセスを制御したりできる</a:t>
            </a:r>
            <a:endParaRPr lang="en-US" altLang="ja-JP" dirty="0"/>
          </a:p>
          <a:p>
            <a:pPr lvl="1"/>
            <a:r>
              <a:rPr lang="ja-JP" altLang="en-US"/>
              <a:t>暗号化に用いる鍵はハードウェアによって管理</a:t>
            </a:r>
            <a:endParaRPr lang="en-US" altLang="ja-JP" dirty="0"/>
          </a:p>
          <a:p>
            <a:pPr lvl="1"/>
            <a:r>
              <a:rPr lang="en-US" altLang="ja-JP" dirty="0"/>
              <a:t>VM </a:t>
            </a:r>
            <a:r>
              <a:rPr lang="ja-JP" altLang="en-US"/>
              <a:t>を管理するハイパーバイザでさえ</a:t>
            </a:r>
            <a:r>
              <a:rPr lang="en-US" altLang="ja-JP" dirty="0"/>
              <a:t>VM</a:t>
            </a:r>
            <a:r>
              <a:rPr lang="ja-JP" altLang="en-US"/>
              <a:t>のメモリにアクセスできない</a:t>
            </a:r>
            <a:endParaRPr lang="en-US" altLang="ja-JP" dirty="0"/>
          </a:p>
        </p:txBody>
      </p:sp>
      <p:sp>
        <p:nvSpPr>
          <p:cNvPr id="10" name="テキスト ボックス 9">
            <a:extLst>
              <a:ext uri="{FF2B5EF4-FFF2-40B4-BE49-F238E27FC236}">
                <a16:creationId xmlns:a16="http://schemas.microsoft.com/office/drawing/2014/main" id="{A881026A-D14A-D10C-A200-0A3A840DCF04}"/>
              </a:ext>
            </a:extLst>
          </p:cNvPr>
          <p:cNvSpPr txBox="1"/>
          <p:nvPr/>
        </p:nvSpPr>
        <p:spPr>
          <a:xfrm>
            <a:off x="2023068" y="4430916"/>
            <a:ext cx="1201124" cy="406461"/>
          </a:xfrm>
          <a:prstGeom prst="rect">
            <a:avLst/>
          </a:prstGeom>
          <a:noFill/>
        </p:spPr>
        <p:txBody>
          <a:bodyPr wrap="none" rtlCol="0">
            <a:spAutoFit/>
          </a:bodyPr>
          <a:lstStyle/>
          <a:p>
            <a:r>
              <a:rPr kumimoji="1" lang="ja-JP" altLang="en-US" sz="2400" b="1"/>
              <a:t>クラウド</a:t>
            </a:r>
          </a:p>
        </p:txBody>
      </p:sp>
      <p:sp>
        <p:nvSpPr>
          <p:cNvPr id="14" name="テキスト ボックス 13">
            <a:extLst>
              <a:ext uri="{FF2B5EF4-FFF2-40B4-BE49-F238E27FC236}">
                <a16:creationId xmlns:a16="http://schemas.microsoft.com/office/drawing/2014/main" id="{DABAF047-C108-C3E7-1BB5-88AE4FB38006}"/>
              </a:ext>
            </a:extLst>
          </p:cNvPr>
          <p:cNvSpPr txBox="1"/>
          <p:nvPr/>
        </p:nvSpPr>
        <p:spPr>
          <a:xfrm>
            <a:off x="6170599" y="4666704"/>
            <a:ext cx="678896" cy="406461"/>
          </a:xfrm>
          <a:prstGeom prst="rect">
            <a:avLst/>
          </a:prstGeom>
          <a:noFill/>
        </p:spPr>
        <p:txBody>
          <a:bodyPr wrap="none" rtlCol="0">
            <a:spAutoFit/>
          </a:bodyPr>
          <a:lstStyle/>
          <a:p>
            <a:r>
              <a:rPr kumimoji="1" lang="ja-JP" altLang="en-US" sz="2400" b="1"/>
              <a:t>盗聴</a:t>
            </a:r>
          </a:p>
        </p:txBody>
      </p:sp>
      <p:sp>
        <p:nvSpPr>
          <p:cNvPr id="4" name="テキスト ボックス 3">
            <a:extLst>
              <a:ext uri="{FF2B5EF4-FFF2-40B4-BE49-F238E27FC236}">
                <a16:creationId xmlns:a16="http://schemas.microsoft.com/office/drawing/2014/main" id="{619F9B66-0413-CF8C-2FDB-B9E5FDB9FE94}"/>
              </a:ext>
            </a:extLst>
          </p:cNvPr>
          <p:cNvSpPr txBox="1"/>
          <p:nvPr/>
        </p:nvSpPr>
        <p:spPr>
          <a:xfrm>
            <a:off x="3626222" y="4642327"/>
            <a:ext cx="2287176" cy="400110"/>
          </a:xfrm>
          <a:prstGeom prst="rect">
            <a:avLst/>
          </a:prstGeom>
          <a:noFill/>
        </p:spPr>
        <p:txBody>
          <a:bodyPr wrap="square" rtlCol="0">
            <a:spAutoFit/>
          </a:bodyPr>
          <a:lstStyle/>
          <a:p>
            <a:r>
              <a:rPr kumimoji="1" lang="en-US" altLang="ja-JP" sz="2000" b="1" dirty="0"/>
              <a:t>Confidential VM</a:t>
            </a:r>
            <a:endParaRPr kumimoji="1" lang="ja-JP" altLang="en-US" sz="2000" b="1"/>
          </a:p>
        </p:txBody>
      </p:sp>
      <p:sp>
        <p:nvSpPr>
          <p:cNvPr id="5" name="スライド番号プレースホルダー 4">
            <a:extLst>
              <a:ext uri="{FF2B5EF4-FFF2-40B4-BE49-F238E27FC236}">
                <a16:creationId xmlns:a16="http://schemas.microsoft.com/office/drawing/2014/main" id="{2A6CD189-F838-B053-8F46-842744545381}"/>
              </a:ext>
            </a:extLst>
          </p:cNvPr>
          <p:cNvSpPr>
            <a:spLocks noGrp="1"/>
          </p:cNvSpPr>
          <p:nvPr>
            <p:ph type="sldNum" sz="quarter" idx="12"/>
          </p:nvPr>
        </p:nvSpPr>
        <p:spPr/>
        <p:txBody>
          <a:bodyPr/>
          <a:lstStyle/>
          <a:p>
            <a:fld id="{A2D0B6E4-DB95-4D36-8524-B9153B2D6E62}" type="slidenum">
              <a:rPr kumimoji="1" lang="ja-JP" altLang="en-US" smtClean="0"/>
              <a:t>3</a:t>
            </a:fld>
            <a:endParaRPr kumimoji="1" lang="ja-JP" altLang="en-US"/>
          </a:p>
        </p:txBody>
      </p:sp>
      <p:sp>
        <p:nvSpPr>
          <p:cNvPr id="8" name="テキスト ボックス 7">
            <a:extLst>
              <a:ext uri="{FF2B5EF4-FFF2-40B4-BE49-F238E27FC236}">
                <a16:creationId xmlns:a16="http://schemas.microsoft.com/office/drawing/2014/main" id="{A686F7B2-4D14-753D-50ED-6A62E147B9A2}"/>
              </a:ext>
            </a:extLst>
          </p:cNvPr>
          <p:cNvSpPr txBox="1"/>
          <p:nvPr/>
        </p:nvSpPr>
        <p:spPr>
          <a:xfrm>
            <a:off x="7257863" y="5983158"/>
            <a:ext cx="955784" cy="369332"/>
          </a:xfrm>
          <a:prstGeom prst="rect">
            <a:avLst/>
          </a:prstGeom>
          <a:noFill/>
        </p:spPr>
        <p:txBody>
          <a:bodyPr wrap="square">
            <a:spAutoFit/>
          </a:bodyPr>
          <a:lstStyle/>
          <a:p>
            <a:r>
              <a:rPr kumimoji="1" lang="ja-JP" altLang="en-US" sz="1800" b="1"/>
              <a:t>内部犯</a:t>
            </a:r>
            <a:endParaRPr kumimoji="1" lang="en-US" altLang="ja-JP" sz="1800" b="1"/>
          </a:p>
        </p:txBody>
      </p:sp>
      <p:pic>
        <p:nvPicPr>
          <p:cNvPr id="9" name="図 8">
            <a:extLst>
              <a:ext uri="{FF2B5EF4-FFF2-40B4-BE49-F238E27FC236}">
                <a16:creationId xmlns:a16="http://schemas.microsoft.com/office/drawing/2014/main" id="{98284D7B-1DA3-0B7F-6A06-A8A3EA6AEBBD}"/>
              </a:ext>
            </a:extLst>
          </p:cNvPr>
          <p:cNvPicPr>
            <a:picLocks noChangeAspect="1"/>
          </p:cNvPicPr>
          <p:nvPr/>
        </p:nvPicPr>
        <p:blipFill>
          <a:blip r:embed="rId3"/>
          <a:stretch>
            <a:fillRect/>
          </a:stretch>
        </p:blipFill>
        <p:spPr>
          <a:xfrm>
            <a:off x="7316545" y="4855424"/>
            <a:ext cx="838420" cy="1127734"/>
          </a:xfrm>
          <a:prstGeom prst="rect">
            <a:avLst/>
          </a:prstGeom>
        </p:spPr>
      </p:pic>
      <p:sp>
        <p:nvSpPr>
          <p:cNvPr id="6" name="角丸四角形 38">
            <a:extLst>
              <a:ext uri="{FF2B5EF4-FFF2-40B4-BE49-F238E27FC236}">
                <a16:creationId xmlns:a16="http://schemas.microsoft.com/office/drawing/2014/main" id="{351856A0-48F2-7F65-D632-1C07B2244926}"/>
              </a:ext>
            </a:extLst>
          </p:cNvPr>
          <p:cNvSpPr/>
          <p:nvPr/>
        </p:nvSpPr>
        <p:spPr>
          <a:xfrm>
            <a:off x="3848648" y="4983355"/>
            <a:ext cx="1805546" cy="661864"/>
          </a:xfrm>
          <a:prstGeom prst="roundRect">
            <a:avLst/>
          </a:pr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p>
        </p:txBody>
      </p:sp>
      <p:sp>
        <p:nvSpPr>
          <p:cNvPr id="7" name="テキスト ボックス 6">
            <a:extLst>
              <a:ext uri="{FF2B5EF4-FFF2-40B4-BE49-F238E27FC236}">
                <a16:creationId xmlns:a16="http://schemas.microsoft.com/office/drawing/2014/main" id="{89BFE200-5E75-08D5-5D12-E495165C6AB7}"/>
              </a:ext>
            </a:extLst>
          </p:cNvPr>
          <p:cNvSpPr txBox="1"/>
          <p:nvPr/>
        </p:nvSpPr>
        <p:spPr>
          <a:xfrm>
            <a:off x="4234198" y="5180970"/>
            <a:ext cx="1005006" cy="338554"/>
          </a:xfrm>
          <a:prstGeom prst="rect">
            <a:avLst/>
          </a:prstGeom>
          <a:solidFill>
            <a:schemeClr val="bg1"/>
          </a:solidFill>
          <a:ln w="25400">
            <a:solidFill>
              <a:schemeClr val="tx1"/>
            </a:solidFill>
          </a:ln>
        </p:spPr>
        <p:txBody>
          <a:bodyPr wrap="square" rtlCol="0">
            <a:spAutoFit/>
          </a:bodyPr>
          <a:lstStyle/>
          <a:p>
            <a:r>
              <a:rPr lang="ja-JP" altLang="en-US" sz="1600" b="1"/>
              <a:t>機密情報</a:t>
            </a:r>
            <a:endParaRPr kumimoji="1" lang="ja-JP" altLang="en-US" sz="1600" b="1"/>
          </a:p>
        </p:txBody>
      </p:sp>
      <p:sp>
        <p:nvSpPr>
          <p:cNvPr id="13" name="四角形: 角を丸くする 32">
            <a:extLst>
              <a:ext uri="{FF2B5EF4-FFF2-40B4-BE49-F238E27FC236}">
                <a16:creationId xmlns:a16="http://schemas.microsoft.com/office/drawing/2014/main" id="{563B2904-774E-0CB5-C0B3-9A5404FD805A}"/>
              </a:ext>
            </a:extLst>
          </p:cNvPr>
          <p:cNvSpPr/>
          <p:nvPr/>
        </p:nvSpPr>
        <p:spPr>
          <a:xfrm>
            <a:off x="3848648" y="6199108"/>
            <a:ext cx="1805546" cy="460234"/>
          </a:xfrm>
          <a:prstGeom prst="roundRect">
            <a:avLst/>
          </a:prstGeom>
          <a:solidFill>
            <a:schemeClr val="accent1">
              <a:lumMod val="60000"/>
              <a:lumOff val="40000"/>
            </a:schemeClr>
          </a:solidFill>
          <a:ln>
            <a:solidFill>
              <a:schemeClr val="accent1">
                <a:lumMod val="60000"/>
                <a:lumOff val="4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kumimoji="1" lang="en-US" altLang="ja-JP" dirty="0"/>
              <a:t>CPU</a:t>
            </a:r>
            <a:endParaRPr kumimoji="1" lang="ja-JP" altLang="en-US"/>
          </a:p>
        </p:txBody>
      </p:sp>
      <p:pic>
        <p:nvPicPr>
          <p:cNvPr id="15" name="グラフィックス 14" descr="キー 枠線">
            <a:extLst>
              <a:ext uri="{FF2B5EF4-FFF2-40B4-BE49-F238E27FC236}">
                <a16:creationId xmlns:a16="http://schemas.microsoft.com/office/drawing/2014/main" id="{5D715E1E-1BB4-2267-B8BF-73612C30D87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142257" y="6187962"/>
            <a:ext cx="427648" cy="427648"/>
          </a:xfrm>
          <a:prstGeom prst="rect">
            <a:avLst/>
          </a:prstGeom>
        </p:spPr>
      </p:pic>
      <p:pic>
        <p:nvPicPr>
          <p:cNvPr id="16" name="グラフィックス 15" descr="ロック 枠線">
            <a:extLst>
              <a:ext uri="{FF2B5EF4-FFF2-40B4-BE49-F238E27FC236}">
                <a16:creationId xmlns:a16="http://schemas.microsoft.com/office/drawing/2014/main" id="{57FEDFEA-FFA2-7471-6AF4-50A4D3BA975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976636" y="4972596"/>
            <a:ext cx="298905" cy="298905"/>
          </a:xfrm>
          <a:prstGeom prst="rect">
            <a:avLst/>
          </a:prstGeom>
        </p:spPr>
      </p:pic>
      <p:sp>
        <p:nvSpPr>
          <p:cNvPr id="19" name="四角形: 角を丸くする 32">
            <a:extLst>
              <a:ext uri="{FF2B5EF4-FFF2-40B4-BE49-F238E27FC236}">
                <a16:creationId xmlns:a16="http://schemas.microsoft.com/office/drawing/2014/main" id="{533C81D3-B250-45EB-0559-B8DA15690427}"/>
              </a:ext>
            </a:extLst>
          </p:cNvPr>
          <p:cNvSpPr/>
          <p:nvPr/>
        </p:nvSpPr>
        <p:spPr>
          <a:xfrm>
            <a:off x="3848647" y="5698911"/>
            <a:ext cx="1845308" cy="456902"/>
          </a:xfrm>
          <a:prstGeom prst="roundRect">
            <a:avLst/>
          </a:prstGeom>
          <a:solidFill>
            <a:schemeClr val="accent1">
              <a:lumMod val="40000"/>
              <a:lumOff val="60000"/>
            </a:schemeClr>
          </a:solidFill>
          <a:ln>
            <a:solidFill>
              <a:schemeClr val="accent1">
                <a:lumMod val="40000"/>
                <a:lumOff val="6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ja-JP" altLang="en-US"/>
              <a:t>ハイパーバイザ</a:t>
            </a:r>
            <a:endParaRPr kumimoji="1" lang="ja-JP" altLang="en-US"/>
          </a:p>
        </p:txBody>
      </p:sp>
      <p:cxnSp>
        <p:nvCxnSpPr>
          <p:cNvPr id="11" name="直線矢印コネクタ 10">
            <a:extLst>
              <a:ext uri="{FF2B5EF4-FFF2-40B4-BE49-F238E27FC236}">
                <a16:creationId xmlns:a16="http://schemas.microsoft.com/office/drawing/2014/main" id="{5EDEB800-1DD9-CD58-3C52-42A9A3ADBF68}"/>
              </a:ext>
            </a:extLst>
          </p:cNvPr>
          <p:cNvCxnSpPr>
            <a:cxnSpLocks/>
            <a:endCxn id="7" idx="3"/>
          </p:cNvCxnSpPr>
          <p:nvPr/>
        </p:nvCxnSpPr>
        <p:spPr>
          <a:xfrm flipH="1" flipV="1">
            <a:off x="5239204" y="5350247"/>
            <a:ext cx="2255491" cy="4320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1" name="乗算記号 20">
            <a:extLst>
              <a:ext uri="{FF2B5EF4-FFF2-40B4-BE49-F238E27FC236}">
                <a16:creationId xmlns:a16="http://schemas.microsoft.com/office/drawing/2014/main" id="{59561F79-B9CB-9B52-67B8-042B14D155B9}"/>
              </a:ext>
            </a:extLst>
          </p:cNvPr>
          <p:cNvSpPr/>
          <p:nvPr/>
        </p:nvSpPr>
        <p:spPr>
          <a:xfrm>
            <a:off x="6113245" y="4908176"/>
            <a:ext cx="914400" cy="914400"/>
          </a:xfrm>
          <a:prstGeom prst="mathMultiply">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647487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線矢印コネクタ 12">
            <a:extLst>
              <a:ext uri="{FF2B5EF4-FFF2-40B4-BE49-F238E27FC236}">
                <a16:creationId xmlns:a16="http://schemas.microsoft.com/office/drawing/2014/main" id="{E92B259B-8396-0B8C-EFD2-86D50F6A9F4F}"/>
              </a:ext>
            </a:extLst>
          </p:cNvPr>
          <p:cNvCxnSpPr>
            <a:cxnSpLocks/>
          </p:cNvCxnSpPr>
          <p:nvPr/>
        </p:nvCxnSpPr>
        <p:spPr>
          <a:xfrm>
            <a:off x="5718729" y="4494040"/>
            <a:ext cx="0" cy="2087816"/>
          </a:xfrm>
          <a:prstGeom prst="straightConnector1">
            <a:avLst/>
          </a:prstGeom>
          <a:ln w="57150">
            <a:solidFill>
              <a:schemeClr val="tx1"/>
            </a:solidFill>
            <a:prstDash val="sysDot"/>
            <a:tailEnd type="none"/>
          </a:ln>
        </p:spPr>
        <p:style>
          <a:lnRef idx="1">
            <a:schemeClr val="accent1"/>
          </a:lnRef>
          <a:fillRef idx="0">
            <a:schemeClr val="accent1"/>
          </a:fillRef>
          <a:effectRef idx="0">
            <a:schemeClr val="accent1"/>
          </a:effectRef>
          <a:fontRef idx="minor">
            <a:schemeClr val="tx1"/>
          </a:fontRef>
        </p:style>
      </p:cxnSp>
      <p:cxnSp>
        <p:nvCxnSpPr>
          <p:cNvPr id="12" name="直線矢印コネクタ 11">
            <a:extLst>
              <a:ext uri="{FF2B5EF4-FFF2-40B4-BE49-F238E27FC236}">
                <a16:creationId xmlns:a16="http://schemas.microsoft.com/office/drawing/2014/main" id="{28EC9049-8A5D-5D5B-DC32-19F84AE1ED6D}"/>
              </a:ext>
            </a:extLst>
          </p:cNvPr>
          <p:cNvCxnSpPr>
            <a:cxnSpLocks/>
            <a:stCxn id="30" idx="2"/>
            <a:endCxn id="4" idx="0"/>
          </p:cNvCxnSpPr>
          <p:nvPr/>
        </p:nvCxnSpPr>
        <p:spPr>
          <a:xfrm flipH="1">
            <a:off x="4603074" y="5365376"/>
            <a:ext cx="2214818" cy="84208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 name="直線矢印コネクタ 7">
            <a:extLst>
              <a:ext uri="{FF2B5EF4-FFF2-40B4-BE49-F238E27FC236}">
                <a16:creationId xmlns:a16="http://schemas.microsoft.com/office/drawing/2014/main" id="{F3F185FD-341B-EFE4-90A1-53136757B611}"/>
              </a:ext>
            </a:extLst>
          </p:cNvPr>
          <p:cNvCxnSpPr>
            <a:cxnSpLocks/>
            <a:stCxn id="30" idx="2"/>
            <a:endCxn id="6" idx="0"/>
          </p:cNvCxnSpPr>
          <p:nvPr/>
        </p:nvCxnSpPr>
        <p:spPr>
          <a:xfrm>
            <a:off x="6817892" y="5365376"/>
            <a:ext cx="0" cy="842080"/>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タイトル 1">
            <a:extLst>
              <a:ext uri="{FF2B5EF4-FFF2-40B4-BE49-F238E27FC236}">
                <a16:creationId xmlns:a16="http://schemas.microsoft.com/office/drawing/2014/main" id="{3770CC72-E794-9684-537C-83B3F00D7921}"/>
              </a:ext>
            </a:extLst>
          </p:cNvPr>
          <p:cNvSpPr>
            <a:spLocks noGrp="1"/>
          </p:cNvSpPr>
          <p:nvPr>
            <p:ph type="title"/>
          </p:nvPr>
        </p:nvSpPr>
        <p:spPr>
          <a:xfrm>
            <a:off x="838200" y="510988"/>
            <a:ext cx="10515600" cy="802249"/>
          </a:xfrm>
        </p:spPr>
        <p:txBody>
          <a:bodyPr/>
          <a:lstStyle/>
          <a:p>
            <a:r>
              <a:rPr lang="en-US" altLang="ja-JP" dirty="0"/>
              <a:t>RISC-V Confidential VM</a:t>
            </a:r>
            <a:r>
              <a:rPr lang="ja-JP" altLang="en-US"/>
              <a:t>拡張</a:t>
            </a:r>
            <a:r>
              <a:rPr lang="en-US" altLang="ja-JP" dirty="0"/>
              <a:t> (</a:t>
            </a:r>
            <a:r>
              <a:rPr lang="en-US" altLang="ja-JP" dirty="0" err="1"/>
              <a:t>CoVE</a:t>
            </a:r>
            <a:r>
              <a:rPr lang="en-US" altLang="ja-JP" dirty="0"/>
              <a:t>)</a:t>
            </a:r>
            <a:endParaRPr lang="ja-JP" altLang="en-US"/>
          </a:p>
        </p:txBody>
      </p:sp>
      <p:sp>
        <p:nvSpPr>
          <p:cNvPr id="5" name="コンテンツ プレースホルダー 2">
            <a:extLst>
              <a:ext uri="{FF2B5EF4-FFF2-40B4-BE49-F238E27FC236}">
                <a16:creationId xmlns:a16="http://schemas.microsoft.com/office/drawing/2014/main" id="{2D2A02A4-7394-DD7A-2E79-83C1D166A35D}"/>
              </a:ext>
            </a:extLst>
          </p:cNvPr>
          <p:cNvSpPr>
            <a:spLocks noGrp="1"/>
          </p:cNvSpPr>
          <p:nvPr>
            <p:ph idx="1"/>
          </p:nvPr>
        </p:nvSpPr>
        <p:spPr>
          <a:xfrm>
            <a:off x="838200" y="1492624"/>
            <a:ext cx="10515600" cy="4684339"/>
          </a:xfrm>
        </p:spPr>
        <p:txBody>
          <a:bodyPr>
            <a:normAutofit/>
          </a:bodyPr>
          <a:lstStyle/>
          <a:p>
            <a:r>
              <a:rPr lang="en-US" altLang="ja-JP" dirty="0"/>
              <a:t>RISC-V </a:t>
            </a:r>
            <a:r>
              <a:rPr lang="ja-JP" altLang="en-US"/>
              <a:t>でも</a:t>
            </a:r>
            <a:r>
              <a:rPr lang="en-US" altLang="ja-JP" dirty="0"/>
              <a:t> Confidential VM </a:t>
            </a:r>
            <a:r>
              <a:rPr lang="ja-JP" altLang="en-US"/>
              <a:t>拡張が提供されている</a:t>
            </a:r>
            <a:endParaRPr lang="en-US" altLang="ja-JP" dirty="0"/>
          </a:p>
          <a:p>
            <a:pPr lvl="1"/>
            <a:r>
              <a:rPr lang="ja-JP" altLang="en-US"/>
              <a:t>メモリアクセス制御用の</a:t>
            </a:r>
            <a:r>
              <a:rPr lang="en-US" altLang="ja-JP" dirty="0"/>
              <a:t> TEE </a:t>
            </a:r>
            <a:r>
              <a:rPr lang="ja-JP" altLang="en-US"/>
              <a:t>セキュリティマネージャ</a:t>
            </a:r>
            <a:r>
              <a:rPr lang="en-US" altLang="ja-JP" dirty="0"/>
              <a:t>(TSM)</a:t>
            </a:r>
            <a:r>
              <a:rPr lang="ja-JP" altLang="en-US"/>
              <a:t>が動作</a:t>
            </a:r>
            <a:endParaRPr lang="en-US" altLang="ja-JP" dirty="0"/>
          </a:p>
          <a:p>
            <a:pPr lvl="1"/>
            <a:r>
              <a:rPr lang="ja-JP" altLang="en-US"/>
              <a:t>ファームウェアに</a:t>
            </a:r>
            <a:r>
              <a:rPr lang="en-US" altLang="ja-JP" dirty="0"/>
              <a:t> TSM </a:t>
            </a:r>
            <a:r>
              <a:rPr lang="ja-JP" altLang="en-US"/>
              <a:t>ドライバが組み込まれる</a:t>
            </a:r>
            <a:endParaRPr lang="en-US" altLang="ja-JP" dirty="0"/>
          </a:p>
          <a:p>
            <a:r>
              <a:rPr lang="en-US" altLang="ja-JP" dirty="0"/>
              <a:t>TSM </a:t>
            </a:r>
            <a:r>
              <a:rPr lang="ja-JP" altLang="en-US"/>
              <a:t>ドライバがシステムを</a:t>
            </a:r>
            <a:r>
              <a:rPr lang="en-US" altLang="ja-JP" dirty="0"/>
              <a:t> TEE </a:t>
            </a:r>
            <a:r>
              <a:rPr lang="ja-JP" altLang="en-US"/>
              <a:t>と非</a:t>
            </a:r>
            <a:r>
              <a:rPr lang="en-US" altLang="ja-JP" dirty="0"/>
              <a:t> TEE </a:t>
            </a:r>
            <a:r>
              <a:rPr lang="ja-JP" altLang="en-US"/>
              <a:t>に分割</a:t>
            </a:r>
            <a:endParaRPr lang="en-US" altLang="ja-JP" dirty="0"/>
          </a:p>
          <a:p>
            <a:pPr lvl="1"/>
            <a:r>
              <a:rPr lang="en-US" altLang="ja-JP" dirty="0"/>
              <a:t>Memory Tracking Table (MTT) </a:t>
            </a:r>
            <a:r>
              <a:rPr lang="ja-JP" altLang="en-US"/>
              <a:t>を利用</a:t>
            </a:r>
            <a:endParaRPr lang="en-US" altLang="ja-JP" dirty="0"/>
          </a:p>
          <a:p>
            <a:pPr lvl="1"/>
            <a:r>
              <a:rPr lang="en-US" altLang="ja-JP" dirty="0"/>
              <a:t>TEE </a:t>
            </a:r>
            <a:r>
              <a:rPr lang="ja-JP" altLang="en-US"/>
              <a:t>からしかアクセスできない機密メモリを提供</a:t>
            </a:r>
            <a:endParaRPr lang="en-US" altLang="ja-JP" dirty="0"/>
          </a:p>
          <a:p>
            <a:endParaRPr lang="en-US" altLang="ja-JP" dirty="0"/>
          </a:p>
          <a:p>
            <a:pPr lvl="1"/>
            <a:endParaRPr lang="en-US" altLang="ja-JP" dirty="0"/>
          </a:p>
        </p:txBody>
      </p:sp>
      <p:sp>
        <p:nvSpPr>
          <p:cNvPr id="7" name="スライド番号プレースホルダー 6">
            <a:extLst>
              <a:ext uri="{FF2B5EF4-FFF2-40B4-BE49-F238E27FC236}">
                <a16:creationId xmlns:a16="http://schemas.microsoft.com/office/drawing/2014/main" id="{41DE59D0-1F60-A9D5-7877-DE2FA6E476A1}"/>
              </a:ext>
            </a:extLst>
          </p:cNvPr>
          <p:cNvSpPr>
            <a:spLocks noGrp="1"/>
          </p:cNvSpPr>
          <p:nvPr>
            <p:ph type="sldNum" sz="quarter" idx="12"/>
          </p:nvPr>
        </p:nvSpPr>
        <p:spPr>
          <a:xfrm>
            <a:off x="8610600" y="6356350"/>
            <a:ext cx="2743200" cy="365125"/>
          </a:xfrm>
        </p:spPr>
        <p:txBody>
          <a:bodyPr/>
          <a:lstStyle/>
          <a:p>
            <a:fld id="{A2D0B6E4-DB95-4D36-8524-B9153B2D6E62}" type="slidenum">
              <a:rPr lang="ja-JP" altLang="en-US" smtClean="0"/>
              <a:pPr/>
              <a:t>4</a:t>
            </a:fld>
            <a:endParaRPr lang="ja-JP" altLang="en-US"/>
          </a:p>
        </p:txBody>
      </p:sp>
      <p:sp>
        <p:nvSpPr>
          <p:cNvPr id="28" name="四角形: 角を丸くする 28">
            <a:extLst>
              <a:ext uri="{FF2B5EF4-FFF2-40B4-BE49-F238E27FC236}">
                <a16:creationId xmlns:a16="http://schemas.microsoft.com/office/drawing/2014/main" id="{EFC834FE-98FE-17E4-DB90-ED23D6BAECA5}"/>
              </a:ext>
            </a:extLst>
          </p:cNvPr>
          <p:cNvSpPr/>
          <p:nvPr/>
        </p:nvSpPr>
        <p:spPr>
          <a:xfrm>
            <a:off x="3581401" y="5582918"/>
            <a:ext cx="4201006" cy="376503"/>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en-US" altLang="ja-JP" sz="1600" dirty="0">
                <a:solidFill>
                  <a:schemeClr val="tx1"/>
                </a:solidFill>
              </a:rPr>
              <a:t>    </a:t>
            </a:r>
            <a:r>
              <a:rPr kumimoji="1" lang="ja-JP" altLang="en-US" sz="1600">
                <a:solidFill>
                  <a:schemeClr val="tx1"/>
                </a:solidFill>
              </a:rPr>
              <a:t>ファームウェア</a:t>
            </a:r>
            <a:r>
              <a:rPr kumimoji="1" lang="en-US" altLang="ja-JP" sz="1600" dirty="0">
                <a:solidFill>
                  <a:schemeClr val="tx1"/>
                </a:solidFill>
              </a:rPr>
              <a:t>+TSM</a:t>
            </a:r>
            <a:r>
              <a:rPr lang="ja-JP" altLang="en-US" sz="1600">
                <a:solidFill>
                  <a:schemeClr val="tx1"/>
                </a:solidFill>
              </a:rPr>
              <a:t>ドライバ</a:t>
            </a:r>
            <a:endParaRPr kumimoji="1" lang="ja-JP" altLang="en-US" sz="1600">
              <a:solidFill>
                <a:schemeClr val="tx1"/>
              </a:solidFill>
            </a:endParaRPr>
          </a:p>
        </p:txBody>
      </p:sp>
      <p:sp>
        <p:nvSpPr>
          <p:cNvPr id="30" name="四角形: 角を丸くする 32">
            <a:extLst>
              <a:ext uri="{FF2B5EF4-FFF2-40B4-BE49-F238E27FC236}">
                <a16:creationId xmlns:a16="http://schemas.microsoft.com/office/drawing/2014/main" id="{89A9B3B8-50EA-1EA6-149D-A1D37168A2F8}"/>
              </a:ext>
            </a:extLst>
          </p:cNvPr>
          <p:cNvSpPr/>
          <p:nvPr/>
        </p:nvSpPr>
        <p:spPr>
          <a:xfrm>
            <a:off x="5796219" y="4988873"/>
            <a:ext cx="2043346" cy="376503"/>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sz="1600" dirty="0">
                <a:solidFill>
                  <a:schemeClr val="tx1"/>
                </a:solidFill>
              </a:rPr>
              <a:t>TSM</a:t>
            </a:r>
            <a:endParaRPr kumimoji="1" lang="ja-JP" altLang="en-US" sz="1600">
              <a:solidFill>
                <a:schemeClr val="tx1"/>
              </a:solidFill>
            </a:endParaRPr>
          </a:p>
        </p:txBody>
      </p:sp>
      <p:sp>
        <p:nvSpPr>
          <p:cNvPr id="4" name="四角形: 角を丸くする 3">
            <a:extLst>
              <a:ext uri="{FF2B5EF4-FFF2-40B4-BE49-F238E27FC236}">
                <a16:creationId xmlns:a16="http://schemas.microsoft.com/office/drawing/2014/main" id="{DF3C8038-FFAD-D3FD-8B55-9A0326312CAD}"/>
              </a:ext>
            </a:extLst>
          </p:cNvPr>
          <p:cNvSpPr/>
          <p:nvPr/>
        </p:nvSpPr>
        <p:spPr>
          <a:xfrm>
            <a:off x="3581401" y="6207457"/>
            <a:ext cx="2043346" cy="376503"/>
          </a:xfrm>
          <a:prstGeom prst="roundRect">
            <a:avLst/>
          </a:prstGeom>
          <a:solidFill>
            <a:schemeClr val="accent2">
              <a:lumMod val="60000"/>
              <a:lumOff val="40000"/>
            </a:schemeClr>
          </a:solid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a:solidFill>
                  <a:schemeClr val="tx1"/>
                </a:solidFill>
              </a:rPr>
              <a:t>非機密メモリ</a:t>
            </a:r>
          </a:p>
        </p:txBody>
      </p:sp>
      <p:sp>
        <p:nvSpPr>
          <p:cNvPr id="6" name="四角形: 角を丸くする 32">
            <a:extLst>
              <a:ext uri="{FF2B5EF4-FFF2-40B4-BE49-F238E27FC236}">
                <a16:creationId xmlns:a16="http://schemas.microsoft.com/office/drawing/2014/main" id="{A08BA9ED-35BE-53B5-9203-CE7BC83C0939}"/>
              </a:ext>
            </a:extLst>
          </p:cNvPr>
          <p:cNvSpPr/>
          <p:nvPr/>
        </p:nvSpPr>
        <p:spPr>
          <a:xfrm>
            <a:off x="5796219" y="6207456"/>
            <a:ext cx="2043346" cy="374400"/>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a:solidFill>
                  <a:schemeClr val="tx1"/>
                </a:solidFill>
              </a:rPr>
              <a:t>機密メモリ</a:t>
            </a:r>
          </a:p>
        </p:txBody>
      </p:sp>
      <p:pic>
        <p:nvPicPr>
          <p:cNvPr id="35" name="グラフィックス 34" descr="ロック 枠線">
            <a:extLst>
              <a:ext uri="{FF2B5EF4-FFF2-40B4-BE49-F238E27FC236}">
                <a16:creationId xmlns:a16="http://schemas.microsoft.com/office/drawing/2014/main" id="{BCDF56A8-5A9F-C91C-0A08-619942D96B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978884" y="6242668"/>
            <a:ext cx="298905" cy="298905"/>
          </a:xfrm>
          <a:prstGeom prst="rect">
            <a:avLst/>
          </a:prstGeom>
        </p:spPr>
      </p:pic>
      <p:sp>
        <p:nvSpPr>
          <p:cNvPr id="3" name="テキスト ボックス 2">
            <a:extLst>
              <a:ext uri="{FF2B5EF4-FFF2-40B4-BE49-F238E27FC236}">
                <a16:creationId xmlns:a16="http://schemas.microsoft.com/office/drawing/2014/main" id="{E0DE2E87-69F6-3976-9094-4B6F23E1CD16}"/>
              </a:ext>
            </a:extLst>
          </p:cNvPr>
          <p:cNvSpPr txBox="1"/>
          <p:nvPr/>
        </p:nvSpPr>
        <p:spPr>
          <a:xfrm>
            <a:off x="3773157" y="4470801"/>
            <a:ext cx="1659834" cy="338554"/>
          </a:xfrm>
          <a:prstGeom prst="rect">
            <a:avLst/>
          </a:prstGeom>
          <a:noFill/>
        </p:spPr>
        <p:txBody>
          <a:bodyPr wrap="square" rtlCol="0">
            <a:spAutoFit/>
          </a:bodyPr>
          <a:lstStyle/>
          <a:p>
            <a:pPr algn="ctr"/>
            <a:r>
              <a:rPr lang="ja-JP" altLang="en-US" sz="1600" b="1"/>
              <a:t>非</a:t>
            </a:r>
            <a:r>
              <a:rPr lang="en-US" altLang="ja-JP" sz="1600" b="1" dirty="0"/>
              <a:t>TEE</a:t>
            </a:r>
            <a:endParaRPr kumimoji="1" lang="ja-JP" altLang="en-US" sz="1600" b="1"/>
          </a:p>
        </p:txBody>
      </p:sp>
      <p:sp>
        <p:nvSpPr>
          <p:cNvPr id="9" name="テキスト ボックス 8">
            <a:extLst>
              <a:ext uri="{FF2B5EF4-FFF2-40B4-BE49-F238E27FC236}">
                <a16:creationId xmlns:a16="http://schemas.microsoft.com/office/drawing/2014/main" id="{B23BAFFF-D5DD-D2B1-7B49-5A4B2FCE860D}"/>
              </a:ext>
            </a:extLst>
          </p:cNvPr>
          <p:cNvSpPr txBox="1"/>
          <p:nvPr/>
        </p:nvSpPr>
        <p:spPr>
          <a:xfrm>
            <a:off x="5987975" y="4470801"/>
            <a:ext cx="1659834" cy="338554"/>
          </a:xfrm>
          <a:prstGeom prst="rect">
            <a:avLst/>
          </a:prstGeom>
          <a:noFill/>
        </p:spPr>
        <p:txBody>
          <a:bodyPr wrap="square" rtlCol="0">
            <a:spAutoFit/>
          </a:bodyPr>
          <a:lstStyle/>
          <a:p>
            <a:pPr algn="ctr"/>
            <a:r>
              <a:rPr lang="en-US" altLang="ja-JP" sz="1600" b="1" dirty="0"/>
              <a:t>TEE</a:t>
            </a:r>
            <a:endParaRPr kumimoji="1" lang="ja-JP" altLang="en-US" sz="1600" b="1"/>
          </a:p>
        </p:txBody>
      </p:sp>
      <p:sp>
        <p:nvSpPr>
          <p:cNvPr id="23" name="四角形: 角を丸くする 3">
            <a:extLst>
              <a:ext uri="{FF2B5EF4-FFF2-40B4-BE49-F238E27FC236}">
                <a16:creationId xmlns:a16="http://schemas.microsoft.com/office/drawing/2014/main" id="{46D9B008-3BB1-2CC5-7308-CC9C2409E2BC}"/>
              </a:ext>
            </a:extLst>
          </p:cNvPr>
          <p:cNvSpPr/>
          <p:nvPr/>
        </p:nvSpPr>
        <p:spPr>
          <a:xfrm>
            <a:off x="6856678" y="5619541"/>
            <a:ext cx="851560" cy="293386"/>
          </a:xfrm>
          <a:prstGeom prst="round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1600" dirty="0">
                <a:solidFill>
                  <a:schemeClr val="tx1"/>
                </a:solidFill>
              </a:rPr>
              <a:t>MTT</a:t>
            </a:r>
            <a:endParaRPr kumimoji="1" lang="ja-JP" altLang="en-US" sz="1600">
              <a:solidFill>
                <a:schemeClr val="tx1"/>
              </a:solidFill>
            </a:endParaRPr>
          </a:p>
        </p:txBody>
      </p:sp>
    </p:spTree>
    <p:extLst>
      <p:ext uri="{BB962C8B-B14F-4D97-AF65-F5344CB8AC3E}">
        <p14:creationId xmlns:p14="http://schemas.microsoft.com/office/powerpoint/2010/main" val="31438030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74E9543-C2B2-4785-C7CF-14B0CB46C7E8}"/>
              </a:ext>
            </a:extLst>
          </p:cNvPr>
          <p:cNvSpPr>
            <a:spLocks noGrp="1"/>
          </p:cNvSpPr>
          <p:nvPr>
            <p:ph type="title"/>
          </p:nvPr>
        </p:nvSpPr>
        <p:spPr>
          <a:xfrm>
            <a:off x="838200" y="510988"/>
            <a:ext cx="10515600" cy="802249"/>
          </a:xfrm>
        </p:spPr>
        <p:txBody>
          <a:bodyPr/>
          <a:lstStyle/>
          <a:p>
            <a:r>
              <a:rPr lang="en-US" altLang="ja-JP" dirty="0" err="1"/>
              <a:t>CoVE</a:t>
            </a:r>
            <a:r>
              <a:rPr lang="ja-JP" altLang="en-US"/>
              <a:t>のシステム構成</a:t>
            </a:r>
          </a:p>
        </p:txBody>
      </p:sp>
      <p:sp>
        <p:nvSpPr>
          <p:cNvPr id="3" name="コンテンツ プレースホルダー 2">
            <a:extLst>
              <a:ext uri="{FF2B5EF4-FFF2-40B4-BE49-F238E27FC236}">
                <a16:creationId xmlns:a16="http://schemas.microsoft.com/office/drawing/2014/main" id="{FCE5A882-7F74-365E-B299-CB37A8D43404}"/>
              </a:ext>
            </a:extLst>
          </p:cNvPr>
          <p:cNvSpPr>
            <a:spLocks noGrp="1"/>
          </p:cNvSpPr>
          <p:nvPr>
            <p:ph idx="1"/>
          </p:nvPr>
        </p:nvSpPr>
        <p:spPr>
          <a:xfrm>
            <a:off x="838200" y="1492624"/>
            <a:ext cx="10515600" cy="4684339"/>
          </a:xfrm>
        </p:spPr>
        <p:txBody>
          <a:bodyPr/>
          <a:lstStyle/>
          <a:p>
            <a:r>
              <a:rPr lang="en" altLang="ja-JP" dirty="0"/>
              <a:t>TSM </a:t>
            </a:r>
            <a:r>
              <a:rPr lang="ja-JP" altLang="en-US"/>
              <a:t>上で</a:t>
            </a:r>
            <a:r>
              <a:rPr lang="en-US" altLang="ja-JP" dirty="0"/>
              <a:t> Confidential VM </a:t>
            </a:r>
            <a:r>
              <a:rPr lang="ja-JP" altLang="en-US"/>
              <a:t>として</a:t>
            </a:r>
            <a:r>
              <a:rPr lang="en-US" altLang="ja-JP" dirty="0"/>
              <a:t> TEE VM (TVM) </a:t>
            </a:r>
            <a:r>
              <a:rPr lang="ja-JP" altLang="en-US"/>
              <a:t>が動作</a:t>
            </a:r>
            <a:endParaRPr lang="en-US" altLang="ja-JP" dirty="0"/>
          </a:p>
          <a:p>
            <a:pPr lvl="1"/>
            <a:r>
              <a:rPr lang="en-US" altLang="ja-JP" dirty="0"/>
              <a:t>TVM </a:t>
            </a:r>
            <a:r>
              <a:rPr lang="ja-JP" altLang="en-US"/>
              <a:t>に機密メモリを割り当て、非</a:t>
            </a:r>
            <a:r>
              <a:rPr lang="en-US" altLang="ja-JP" dirty="0"/>
              <a:t> TEE </a:t>
            </a:r>
            <a:r>
              <a:rPr lang="ja-JP" altLang="en-US"/>
              <a:t>から保護</a:t>
            </a:r>
            <a:endParaRPr lang="en-US" altLang="ja-JP" dirty="0"/>
          </a:p>
          <a:p>
            <a:pPr lvl="1"/>
            <a:r>
              <a:rPr lang="en-US" altLang="ja-JP" dirty="0"/>
              <a:t>TVM </a:t>
            </a:r>
            <a:r>
              <a:rPr lang="ja-JP" altLang="en-US"/>
              <a:t>同士は</a:t>
            </a:r>
            <a:r>
              <a:rPr lang="en-US" altLang="ja-JP" dirty="0"/>
              <a:t> G-stage </a:t>
            </a:r>
            <a:r>
              <a:rPr lang="ja-JP" altLang="en-US"/>
              <a:t>ページテーブルを用いて隔離</a:t>
            </a:r>
            <a:endParaRPr lang="en-US" altLang="ja-JP" dirty="0"/>
          </a:p>
          <a:p>
            <a:r>
              <a:rPr lang="ja-JP" altLang="en-US"/>
              <a:t>非</a:t>
            </a:r>
            <a:r>
              <a:rPr lang="en-US" altLang="ja-JP" dirty="0"/>
              <a:t> TEE </a:t>
            </a:r>
            <a:r>
              <a:rPr lang="ja-JP" altLang="en-US"/>
              <a:t>ではホスト</a:t>
            </a:r>
            <a:r>
              <a:rPr lang="en-US" altLang="ja-JP" dirty="0"/>
              <a:t> VM </a:t>
            </a:r>
            <a:r>
              <a:rPr lang="ja-JP" altLang="en-US"/>
              <a:t>が動作</a:t>
            </a:r>
            <a:endParaRPr lang="en-US" altLang="ja-JP" dirty="0"/>
          </a:p>
          <a:p>
            <a:pPr lvl="1"/>
            <a:r>
              <a:rPr lang="ja-JP" altLang="en-US"/>
              <a:t>ハイパーバイザがホスト</a:t>
            </a:r>
            <a:r>
              <a:rPr lang="en-US" altLang="ja-JP" dirty="0"/>
              <a:t> </a:t>
            </a:r>
            <a:r>
              <a:rPr lang="en" altLang="ja-JP" dirty="0"/>
              <a:t>VM </a:t>
            </a:r>
            <a:r>
              <a:rPr lang="ja-JP" altLang="en-US"/>
              <a:t>と</a:t>
            </a:r>
            <a:r>
              <a:rPr lang="en-US" altLang="ja-JP" dirty="0"/>
              <a:t> </a:t>
            </a:r>
            <a:r>
              <a:rPr lang="en" altLang="ja-JP" dirty="0"/>
              <a:t>TVM </a:t>
            </a:r>
            <a:r>
              <a:rPr lang="ja-JP" altLang="en-US"/>
              <a:t>のリソースを管理</a:t>
            </a:r>
            <a:endParaRPr lang="en-US" altLang="ja-JP" dirty="0"/>
          </a:p>
          <a:p>
            <a:pPr lvl="1"/>
            <a:r>
              <a:rPr lang="en-US" altLang="ja-JP" dirty="0"/>
              <a:t>TSM </a:t>
            </a:r>
            <a:r>
              <a:rPr lang="ja-JP" altLang="en-US"/>
              <a:t>ドライバ経由でハイパーバイザが</a:t>
            </a:r>
            <a:r>
              <a:rPr lang="en-US" altLang="ja-JP" dirty="0"/>
              <a:t> TVM </a:t>
            </a:r>
            <a:r>
              <a:rPr lang="ja-JP" altLang="en-US"/>
              <a:t>を制御</a:t>
            </a:r>
            <a:endParaRPr lang="en-US" altLang="ja-JP" dirty="0"/>
          </a:p>
          <a:p>
            <a:endParaRPr lang="en-US" altLang="ja-JP" dirty="0"/>
          </a:p>
          <a:p>
            <a:pPr lvl="1"/>
            <a:endParaRPr lang="en-US" altLang="ja-JP" dirty="0"/>
          </a:p>
          <a:p>
            <a:endParaRPr lang="en-US" altLang="ja-JP" dirty="0"/>
          </a:p>
          <a:p>
            <a:endParaRPr lang="ja-JP" altLang="en-US"/>
          </a:p>
        </p:txBody>
      </p:sp>
      <p:sp>
        <p:nvSpPr>
          <p:cNvPr id="4" name="スライド番号プレースホルダー 3">
            <a:extLst>
              <a:ext uri="{FF2B5EF4-FFF2-40B4-BE49-F238E27FC236}">
                <a16:creationId xmlns:a16="http://schemas.microsoft.com/office/drawing/2014/main" id="{8565444B-A85A-340A-EC64-7B9E042F0E99}"/>
              </a:ext>
            </a:extLst>
          </p:cNvPr>
          <p:cNvSpPr>
            <a:spLocks noGrp="1"/>
          </p:cNvSpPr>
          <p:nvPr>
            <p:ph type="sldNum" sz="quarter" idx="12"/>
          </p:nvPr>
        </p:nvSpPr>
        <p:spPr>
          <a:xfrm>
            <a:off x="8610600" y="6356350"/>
            <a:ext cx="2743200" cy="365125"/>
          </a:xfrm>
        </p:spPr>
        <p:txBody>
          <a:bodyPr/>
          <a:lstStyle/>
          <a:p>
            <a:fld id="{A2D0B6E4-DB95-4D36-8524-B9153B2D6E62}" type="slidenum">
              <a:rPr lang="ja-JP" altLang="en-US" smtClean="0"/>
              <a:pPr/>
              <a:t>5</a:t>
            </a:fld>
            <a:endParaRPr lang="ja-JP" altLang="en-US"/>
          </a:p>
        </p:txBody>
      </p:sp>
      <p:sp>
        <p:nvSpPr>
          <p:cNvPr id="5" name="四角形: 角を丸くする 28">
            <a:extLst>
              <a:ext uri="{FF2B5EF4-FFF2-40B4-BE49-F238E27FC236}">
                <a16:creationId xmlns:a16="http://schemas.microsoft.com/office/drawing/2014/main" id="{5A0C7EEA-E962-EFEE-10C3-BC19655C03E8}"/>
              </a:ext>
            </a:extLst>
          </p:cNvPr>
          <p:cNvSpPr/>
          <p:nvPr/>
        </p:nvSpPr>
        <p:spPr>
          <a:xfrm>
            <a:off x="2545157" y="6193176"/>
            <a:ext cx="6011058" cy="395660"/>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a:solidFill>
                  <a:schemeClr val="tx1"/>
                </a:solidFill>
              </a:rPr>
              <a:t>ファームウェア</a:t>
            </a:r>
            <a:r>
              <a:rPr kumimoji="1" lang="en-US" altLang="ja-JP" sz="1600" dirty="0">
                <a:solidFill>
                  <a:schemeClr val="tx1"/>
                </a:solidFill>
              </a:rPr>
              <a:t>+TSM</a:t>
            </a:r>
            <a:r>
              <a:rPr lang="ja-JP" altLang="en-US" sz="1600">
                <a:solidFill>
                  <a:schemeClr val="tx1"/>
                </a:solidFill>
              </a:rPr>
              <a:t>ドライバ</a:t>
            </a:r>
            <a:endParaRPr kumimoji="1" lang="ja-JP" altLang="en-US" sz="1600">
              <a:solidFill>
                <a:schemeClr val="tx1"/>
              </a:solidFill>
            </a:endParaRPr>
          </a:p>
        </p:txBody>
      </p:sp>
      <p:sp>
        <p:nvSpPr>
          <p:cNvPr id="6" name="テキスト ボックス 5">
            <a:extLst>
              <a:ext uri="{FF2B5EF4-FFF2-40B4-BE49-F238E27FC236}">
                <a16:creationId xmlns:a16="http://schemas.microsoft.com/office/drawing/2014/main" id="{DCB5F68E-4F2F-5CD1-EFF0-D3FA73EA0424}"/>
              </a:ext>
            </a:extLst>
          </p:cNvPr>
          <p:cNvSpPr txBox="1"/>
          <p:nvPr/>
        </p:nvSpPr>
        <p:spPr>
          <a:xfrm>
            <a:off x="4970289" y="4078604"/>
            <a:ext cx="1396147" cy="338554"/>
          </a:xfrm>
          <a:prstGeom prst="rect">
            <a:avLst/>
          </a:prstGeom>
          <a:noFill/>
        </p:spPr>
        <p:txBody>
          <a:bodyPr wrap="square" rtlCol="0">
            <a:spAutoFit/>
          </a:bodyPr>
          <a:lstStyle/>
          <a:p>
            <a:pPr algn="ctr"/>
            <a:r>
              <a:rPr kumimoji="1" lang="en-US" altLang="ja-JP" sz="1600" b="1" dirty="0">
                <a:solidFill>
                  <a:schemeClr val="tx1"/>
                </a:solidFill>
              </a:rPr>
              <a:t>TVM</a:t>
            </a:r>
            <a:endParaRPr kumimoji="1" lang="ja-JP" altLang="en-US" sz="1600" b="1">
              <a:solidFill>
                <a:schemeClr val="tx1"/>
              </a:solidFill>
            </a:endParaRPr>
          </a:p>
        </p:txBody>
      </p:sp>
      <p:sp>
        <p:nvSpPr>
          <p:cNvPr id="7" name="四角形: 角を丸くする 32">
            <a:extLst>
              <a:ext uri="{FF2B5EF4-FFF2-40B4-BE49-F238E27FC236}">
                <a16:creationId xmlns:a16="http://schemas.microsoft.com/office/drawing/2014/main" id="{4EB43338-37AA-3975-201C-1A5D86E86E9C}"/>
              </a:ext>
            </a:extLst>
          </p:cNvPr>
          <p:cNvSpPr/>
          <p:nvPr/>
        </p:nvSpPr>
        <p:spPr>
          <a:xfrm>
            <a:off x="4729872" y="4483194"/>
            <a:ext cx="1857058" cy="1038121"/>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8" name="四角形: 角を丸くする 3">
            <a:extLst>
              <a:ext uri="{FF2B5EF4-FFF2-40B4-BE49-F238E27FC236}">
                <a16:creationId xmlns:a16="http://schemas.microsoft.com/office/drawing/2014/main" id="{F50D5DB0-C89F-6B82-7AFE-772862B3D583}"/>
              </a:ext>
            </a:extLst>
          </p:cNvPr>
          <p:cNvSpPr/>
          <p:nvPr/>
        </p:nvSpPr>
        <p:spPr>
          <a:xfrm>
            <a:off x="2572212" y="4483193"/>
            <a:ext cx="2018378" cy="1038121"/>
          </a:xfrm>
          <a:prstGeom prst="round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9" name="テキスト ボックス 8">
            <a:extLst>
              <a:ext uri="{FF2B5EF4-FFF2-40B4-BE49-F238E27FC236}">
                <a16:creationId xmlns:a16="http://schemas.microsoft.com/office/drawing/2014/main" id="{9232159B-91EE-F68B-40D7-EDACEA750085}"/>
              </a:ext>
            </a:extLst>
          </p:cNvPr>
          <p:cNvSpPr txBox="1"/>
          <p:nvPr/>
        </p:nvSpPr>
        <p:spPr>
          <a:xfrm>
            <a:off x="2670824" y="4075920"/>
            <a:ext cx="1659834" cy="338554"/>
          </a:xfrm>
          <a:prstGeom prst="rect">
            <a:avLst/>
          </a:prstGeom>
          <a:noFill/>
        </p:spPr>
        <p:txBody>
          <a:bodyPr wrap="square" rtlCol="0">
            <a:spAutoFit/>
          </a:bodyPr>
          <a:lstStyle/>
          <a:p>
            <a:pPr algn="ctr"/>
            <a:r>
              <a:rPr kumimoji="1" lang="ja-JP" altLang="en-US" sz="1600" b="1"/>
              <a:t>ホスト</a:t>
            </a:r>
            <a:r>
              <a:rPr kumimoji="1" lang="en-US" altLang="ja-JP" sz="1600" b="1" dirty="0"/>
              <a:t>VM</a:t>
            </a:r>
            <a:endParaRPr kumimoji="1" lang="ja-JP" altLang="en-US" sz="1600" b="1"/>
          </a:p>
        </p:txBody>
      </p:sp>
      <p:sp>
        <p:nvSpPr>
          <p:cNvPr id="10" name="四角形: 角を丸くする 36">
            <a:extLst>
              <a:ext uri="{FF2B5EF4-FFF2-40B4-BE49-F238E27FC236}">
                <a16:creationId xmlns:a16="http://schemas.microsoft.com/office/drawing/2014/main" id="{03CB91DB-DB76-AE51-0902-9AB53423DC10}"/>
              </a:ext>
            </a:extLst>
          </p:cNvPr>
          <p:cNvSpPr/>
          <p:nvPr/>
        </p:nvSpPr>
        <p:spPr>
          <a:xfrm>
            <a:off x="2547604" y="5657826"/>
            <a:ext cx="2018378" cy="448321"/>
          </a:xfrm>
          <a:prstGeom prst="roundRect">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a:solidFill>
                  <a:schemeClr val="tx1"/>
                </a:solidFill>
              </a:rPr>
              <a:t>ハイパーバイザ</a:t>
            </a:r>
            <a:endParaRPr kumimoji="1" lang="ja-JP" altLang="en-US" sz="1600">
              <a:solidFill>
                <a:schemeClr val="tx1"/>
              </a:solidFill>
            </a:endParaRPr>
          </a:p>
        </p:txBody>
      </p:sp>
      <p:sp>
        <p:nvSpPr>
          <p:cNvPr id="11" name="四角形: 角を丸くする 36">
            <a:extLst>
              <a:ext uri="{FF2B5EF4-FFF2-40B4-BE49-F238E27FC236}">
                <a16:creationId xmlns:a16="http://schemas.microsoft.com/office/drawing/2014/main" id="{4663E2FD-5296-C772-BC87-64D7C9B1720E}"/>
              </a:ext>
            </a:extLst>
          </p:cNvPr>
          <p:cNvSpPr/>
          <p:nvPr/>
        </p:nvSpPr>
        <p:spPr>
          <a:xfrm>
            <a:off x="4700028" y="5657826"/>
            <a:ext cx="3856187" cy="433360"/>
          </a:xfrm>
          <a:prstGeom prst="round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en-US" altLang="ja-JP" sz="1600" dirty="0">
                <a:solidFill>
                  <a:schemeClr val="tx1"/>
                </a:solidFill>
              </a:rPr>
              <a:t>       TSM</a:t>
            </a:r>
            <a:endParaRPr kumimoji="1" lang="ja-JP" altLang="en-US" sz="1600">
              <a:solidFill>
                <a:schemeClr val="tx1"/>
              </a:solidFill>
            </a:endParaRPr>
          </a:p>
        </p:txBody>
      </p:sp>
      <p:sp>
        <p:nvSpPr>
          <p:cNvPr id="19" name="四角形: 角を丸くする 32">
            <a:extLst>
              <a:ext uri="{FF2B5EF4-FFF2-40B4-BE49-F238E27FC236}">
                <a16:creationId xmlns:a16="http://schemas.microsoft.com/office/drawing/2014/main" id="{99C17F59-A01D-82BB-EF90-F7ABB3DAF69F}"/>
              </a:ext>
            </a:extLst>
          </p:cNvPr>
          <p:cNvSpPr/>
          <p:nvPr/>
        </p:nvSpPr>
        <p:spPr>
          <a:xfrm>
            <a:off x="6726212" y="4487836"/>
            <a:ext cx="1857058" cy="1038121"/>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20" name="四角形: 角を丸くする 3">
            <a:extLst>
              <a:ext uri="{FF2B5EF4-FFF2-40B4-BE49-F238E27FC236}">
                <a16:creationId xmlns:a16="http://schemas.microsoft.com/office/drawing/2014/main" id="{B4FDB935-50B3-21EA-ABFD-1AB9416BE007}"/>
              </a:ext>
            </a:extLst>
          </p:cNvPr>
          <p:cNvSpPr/>
          <p:nvPr/>
        </p:nvSpPr>
        <p:spPr>
          <a:xfrm>
            <a:off x="6960220" y="5075513"/>
            <a:ext cx="1359877" cy="376503"/>
          </a:xfrm>
          <a:prstGeom prst="round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1600" dirty="0">
                <a:solidFill>
                  <a:schemeClr val="tx1"/>
                </a:solidFill>
              </a:rPr>
              <a:t>OS</a:t>
            </a:r>
            <a:endParaRPr kumimoji="1" lang="ja-JP" altLang="en-US" sz="1600">
              <a:solidFill>
                <a:schemeClr val="tx1"/>
              </a:solidFill>
            </a:endParaRPr>
          </a:p>
        </p:txBody>
      </p:sp>
      <p:sp>
        <p:nvSpPr>
          <p:cNvPr id="21" name="四角形: 角を丸くする 3">
            <a:extLst>
              <a:ext uri="{FF2B5EF4-FFF2-40B4-BE49-F238E27FC236}">
                <a16:creationId xmlns:a16="http://schemas.microsoft.com/office/drawing/2014/main" id="{8AB16EA6-C9E6-CB2B-44A3-5B2F7172F69A}"/>
              </a:ext>
            </a:extLst>
          </p:cNvPr>
          <p:cNvSpPr/>
          <p:nvPr/>
        </p:nvSpPr>
        <p:spPr>
          <a:xfrm>
            <a:off x="6960220" y="4564923"/>
            <a:ext cx="1359877" cy="376503"/>
          </a:xfrm>
          <a:prstGeom prst="round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a:solidFill>
                  <a:schemeClr val="tx1"/>
                </a:solidFill>
              </a:rPr>
              <a:t>アプリ</a:t>
            </a:r>
          </a:p>
        </p:txBody>
      </p:sp>
      <p:sp>
        <p:nvSpPr>
          <p:cNvPr id="22" name="四角形: 角を丸くする 3">
            <a:extLst>
              <a:ext uri="{FF2B5EF4-FFF2-40B4-BE49-F238E27FC236}">
                <a16:creationId xmlns:a16="http://schemas.microsoft.com/office/drawing/2014/main" id="{B748D950-34D7-BA3E-8BBF-577EE90857C4}"/>
              </a:ext>
            </a:extLst>
          </p:cNvPr>
          <p:cNvSpPr/>
          <p:nvPr/>
        </p:nvSpPr>
        <p:spPr>
          <a:xfrm>
            <a:off x="4987840" y="5099673"/>
            <a:ext cx="1359877" cy="376503"/>
          </a:xfrm>
          <a:prstGeom prst="round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1600" dirty="0">
                <a:solidFill>
                  <a:schemeClr val="tx1"/>
                </a:solidFill>
              </a:rPr>
              <a:t>OS</a:t>
            </a:r>
            <a:endParaRPr kumimoji="1" lang="ja-JP" altLang="en-US" sz="1600">
              <a:solidFill>
                <a:schemeClr val="tx1"/>
              </a:solidFill>
            </a:endParaRPr>
          </a:p>
        </p:txBody>
      </p:sp>
      <p:sp>
        <p:nvSpPr>
          <p:cNvPr id="23" name="四角形: 角を丸くする 3">
            <a:extLst>
              <a:ext uri="{FF2B5EF4-FFF2-40B4-BE49-F238E27FC236}">
                <a16:creationId xmlns:a16="http://schemas.microsoft.com/office/drawing/2014/main" id="{EDCF3209-7B9E-0FBB-FCB9-B5B3D0E760AA}"/>
              </a:ext>
            </a:extLst>
          </p:cNvPr>
          <p:cNvSpPr/>
          <p:nvPr/>
        </p:nvSpPr>
        <p:spPr>
          <a:xfrm>
            <a:off x="4987840" y="4589083"/>
            <a:ext cx="1359877" cy="376503"/>
          </a:xfrm>
          <a:prstGeom prst="round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a:solidFill>
                  <a:schemeClr val="tx1"/>
                </a:solidFill>
              </a:rPr>
              <a:t>アプリ</a:t>
            </a:r>
          </a:p>
        </p:txBody>
      </p:sp>
      <p:sp>
        <p:nvSpPr>
          <p:cNvPr id="18" name="四角形: 角を丸くする 3">
            <a:extLst>
              <a:ext uri="{FF2B5EF4-FFF2-40B4-BE49-F238E27FC236}">
                <a16:creationId xmlns:a16="http://schemas.microsoft.com/office/drawing/2014/main" id="{09888980-23AA-FC11-0DDB-D0CA0BB87B1F}"/>
              </a:ext>
            </a:extLst>
          </p:cNvPr>
          <p:cNvSpPr/>
          <p:nvPr/>
        </p:nvSpPr>
        <p:spPr>
          <a:xfrm>
            <a:off x="6037226" y="5681633"/>
            <a:ext cx="2454442" cy="293386"/>
          </a:xfrm>
          <a:prstGeom prst="round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25" name="四角形: 角を丸くする 3">
            <a:extLst>
              <a:ext uri="{FF2B5EF4-FFF2-40B4-BE49-F238E27FC236}">
                <a16:creationId xmlns:a16="http://schemas.microsoft.com/office/drawing/2014/main" id="{5B8169B9-6CA9-B1C4-B9F2-CE9C895E9888}"/>
              </a:ext>
            </a:extLst>
          </p:cNvPr>
          <p:cNvSpPr/>
          <p:nvPr/>
        </p:nvSpPr>
        <p:spPr>
          <a:xfrm>
            <a:off x="5972679" y="5773544"/>
            <a:ext cx="2454442" cy="293386"/>
          </a:xfrm>
          <a:prstGeom prst="round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1600" dirty="0">
                <a:solidFill>
                  <a:schemeClr val="tx1"/>
                </a:solidFill>
              </a:rPr>
              <a:t>G-stage</a:t>
            </a:r>
            <a:r>
              <a:rPr kumimoji="1" lang="ja-JP" altLang="en-US" sz="1600">
                <a:solidFill>
                  <a:schemeClr val="tx1"/>
                </a:solidFill>
              </a:rPr>
              <a:t>ページテーブル</a:t>
            </a:r>
          </a:p>
        </p:txBody>
      </p:sp>
      <p:cxnSp>
        <p:nvCxnSpPr>
          <p:cNvPr id="16" name="直線矢印コネクタ 15">
            <a:extLst>
              <a:ext uri="{FF2B5EF4-FFF2-40B4-BE49-F238E27FC236}">
                <a16:creationId xmlns:a16="http://schemas.microsoft.com/office/drawing/2014/main" id="{9798E736-150B-3168-55D5-37F1000B28B0}"/>
              </a:ext>
            </a:extLst>
          </p:cNvPr>
          <p:cNvCxnSpPr>
            <a:cxnSpLocks/>
          </p:cNvCxnSpPr>
          <p:nvPr/>
        </p:nvCxnSpPr>
        <p:spPr>
          <a:xfrm>
            <a:off x="4650473" y="4105360"/>
            <a:ext cx="0" cy="2087816"/>
          </a:xfrm>
          <a:prstGeom prst="straightConnector1">
            <a:avLst/>
          </a:prstGeom>
          <a:ln w="57150">
            <a:solidFill>
              <a:schemeClr val="tx1"/>
            </a:solidFill>
            <a:prstDash val="sysDot"/>
            <a:tailEnd type="none"/>
          </a:ln>
        </p:spPr>
        <p:style>
          <a:lnRef idx="1">
            <a:schemeClr val="accent1"/>
          </a:lnRef>
          <a:fillRef idx="0">
            <a:schemeClr val="accent1"/>
          </a:fillRef>
          <a:effectRef idx="0">
            <a:schemeClr val="accent1"/>
          </a:effectRef>
          <a:fontRef idx="minor">
            <a:schemeClr val="tx1"/>
          </a:fontRef>
        </p:style>
      </p:cxnSp>
      <p:sp>
        <p:nvSpPr>
          <p:cNvPr id="17" name="テキスト ボックス 16">
            <a:extLst>
              <a:ext uri="{FF2B5EF4-FFF2-40B4-BE49-F238E27FC236}">
                <a16:creationId xmlns:a16="http://schemas.microsoft.com/office/drawing/2014/main" id="{22FB10A0-0487-A180-0578-BBE3644D648A}"/>
              </a:ext>
            </a:extLst>
          </p:cNvPr>
          <p:cNvSpPr txBox="1"/>
          <p:nvPr/>
        </p:nvSpPr>
        <p:spPr>
          <a:xfrm>
            <a:off x="6923950" y="4075341"/>
            <a:ext cx="1396147" cy="338554"/>
          </a:xfrm>
          <a:prstGeom prst="rect">
            <a:avLst/>
          </a:prstGeom>
          <a:noFill/>
        </p:spPr>
        <p:txBody>
          <a:bodyPr wrap="square" rtlCol="0">
            <a:spAutoFit/>
          </a:bodyPr>
          <a:lstStyle/>
          <a:p>
            <a:pPr algn="ctr"/>
            <a:r>
              <a:rPr kumimoji="1" lang="en-US" altLang="ja-JP" sz="1600" b="1" dirty="0">
                <a:solidFill>
                  <a:schemeClr val="tx1"/>
                </a:solidFill>
              </a:rPr>
              <a:t>TVM</a:t>
            </a:r>
            <a:endParaRPr kumimoji="1" lang="ja-JP" altLang="en-US" sz="1600" b="1">
              <a:solidFill>
                <a:schemeClr val="tx1"/>
              </a:solidFill>
            </a:endParaRPr>
          </a:p>
        </p:txBody>
      </p:sp>
      <p:sp>
        <p:nvSpPr>
          <p:cNvPr id="24" name="テキスト ボックス 23">
            <a:extLst>
              <a:ext uri="{FF2B5EF4-FFF2-40B4-BE49-F238E27FC236}">
                <a16:creationId xmlns:a16="http://schemas.microsoft.com/office/drawing/2014/main" id="{4A393322-340B-7187-B7FC-44AFA3245BEF}"/>
              </a:ext>
            </a:extLst>
          </p:cNvPr>
          <p:cNvSpPr txBox="1"/>
          <p:nvPr/>
        </p:nvSpPr>
        <p:spPr>
          <a:xfrm>
            <a:off x="977340" y="5113462"/>
            <a:ext cx="1659834" cy="338554"/>
          </a:xfrm>
          <a:prstGeom prst="rect">
            <a:avLst/>
          </a:prstGeom>
          <a:noFill/>
        </p:spPr>
        <p:txBody>
          <a:bodyPr wrap="square" rtlCol="0">
            <a:spAutoFit/>
          </a:bodyPr>
          <a:lstStyle/>
          <a:p>
            <a:pPr algn="ctr"/>
            <a:r>
              <a:rPr lang="ja-JP" altLang="en-US" sz="1600" b="1"/>
              <a:t>非</a:t>
            </a:r>
            <a:r>
              <a:rPr lang="en-US" altLang="ja-JP" sz="1600" b="1" dirty="0"/>
              <a:t>TEE</a:t>
            </a:r>
            <a:endParaRPr kumimoji="1" lang="ja-JP" altLang="en-US" sz="1600" b="1"/>
          </a:p>
        </p:txBody>
      </p:sp>
      <p:sp>
        <p:nvSpPr>
          <p:cNvPr id="26" name="テキスト ボックス 25">
            <a:extLst>
              <a:ext uri="{FF2B5EF4-FFF2-40B4-BE49-F238E27FC236}">
                <a16:creationId xmlns:a16="http://schemas.microsoft.com/office/drawing/2014/main" id="{0801CE8B-09C5-1ACD-1C3C-BF9EDA3AB8BB}"/>
              </a:ext>
            </a:extLst>
          </p:cNvPr>
          <p:cNvSpPr txBox="1"/>
          <p:nvPr/>
        </p:nvSpPr>
        <p:spPr>
          <a:xfrm>
            <a:off x="8511058" y="5113462"/>
            <a:ext cx="1659834" cy="338554"/>
          </a:xfrm>
          <a:prstGeom prst="rect">
            <a:avLst/>
          </a:prstGeom>
          <a:noFill/>
        </p:spPr>
        <p:txBody>
          <a:bodyPr wrap="square" rtlCol="0">
            <a:spAutoFit/>
          </a:bodyPr>
          <a:lstStyle/>
          <a:p>
            <a:pPr algn="ctr"/>
            <a:r>
              <a:rPr lang="en-US" altLang="ja-JP" sz="1600" b="1" dirty="0"/>
              <a:t>TEE</a:t>
            </a:r>
            <a:endParaRPr kumimoji="1" lang="ja-JP" altLang="en-US" sz="1600" b="1"/>
          </a:p>
        </p:txBody>
      </p:sp>
    </p:spTree>
    <p:extLst>
      <p:ext uri="{BB962C8B-B14F-4D97-AF65-F5344CB8AC3E}">
        <p14:creationId xmlns:p14="http://schemas.microsoft.com/office/powerpoint/2010/main" val="17623471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loud">
            <a:extLst>
              <a:ext uri="{FF2B5EF4-FFF2-40B4-BE49-F238E27FC236}">
                <a16:creationId xmlns:a16="http://schemas.microsoft.com/office/drawing/2014/main" id="{E40D5642-E1D8-3273-4095-751F61917537}"/>
              </a:ext>
            </a:extLst>
          </p:cNvPr>
          <p:cNvSpPr>
            <a:spLocks noChangeAspect="1" noEditPoints="1" noChangeArrowheads="1"/>
          </p:cNvSpPr>
          <p:nvPr/>
        </p:nvSpPr>
        <p:spPr bwMode="auto">
          <a:xfrm>
            <a:off x="1616149" y="4067754"/>
            <a:ext cx="9420446" cy="2585065"/>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chemeClr val="bg1"/>
          </a:solidFill>
          <a:ln w="9525">
            <a:solidFill>
              <a:srgbClr val="000000"/>
            </a:solidFill>
            <a:miter lim="800000"/>
            <a:headEnd/>
            <a:tailEnd/>
          </a:ln>
          <a:effectLst>
            <a:outerShdw dist="107763" dir="2700000" algn="ctr" rotWithShape="0">
              <a:srgbClr val="808080"/>
            </a:outerShdw>
          </a:effectLst>
        </p:spPr>
        <p:txBody>
          <a:bodyPr anchor="ctr"/>
          <a:lstStyle/>
          <a:p>
            <a:pPr algn="ctr">
              <a:defRPr/>
            </a:pPr>
            <a:endParaRPr lang="en-US" altLang="ja-JP" b="1">
              <a:latin typeface="Arial" charset="0"/>
              <a:ea typeface="ＭＳ Ｐゴシック" charset="-128"/>
            </a:endParaRPr>
          </a:p>
        </p:txBody>
      </p:sp>
      <p:sp>
        <p:nvSpPr>
          <p:cNvPr id="2" name="Title 1">
            <a:extLst>
              <a:ext uri="{FF2B5EF4-FFF2-40B4-BE49-F238E27FC236}">
                <a16:creationId xmlns:a16="http://schemas.microsoft.com/office/drawing/2014/main" id="{B8F12EED-A736-9AA6-1B5A-4BBBF9021188}"/>
              </a:ext>
            </a:extLst>
          </p:cNvPr>
          <p:cNvSpPr>
            <a:spLocks noGrp="1"/>
          </p:cNvSpPr>
          <p:nvPr>
            <p:ph type="title"/>
          </p:nvPr>
        </p:nvSpPr>
        <p:spPr/>
        <p:txBody>
          <a:bodyPr/>
          <a:lstStyle/>
          <a:p>
            <a:r>
              <a:rPr lang="en-US" dirty="0"/>
              <a:t>TVM</a:t>
            </a:r>
            <a:r>
              <a:rPr lang="en-JP"/>
              <a:t>の監視の必要性</a:t>
            </a:r>
          </a:p>
        </p:txBody>
      </p:sp>
      <p:sp>
        <p:nvSpPr>
          <p:cNvPr id="3" name="Content Placeholder 2">
            <a:extLst>
              <a:ext uri="{FF2B5EF4-FFF2-40B4-BE49-F238E27FC236}">
                <a16:creationId xmlns:a16="http://schemas.microsoft.com/office/drawing/2014/main" id="{D031FD92-8BEF-3E01-C5A9-DC944D9ED87D}"/>
              </a:ext>
            </a:extLst>
          </p:cNvPr>
          <p:cNvSpPr>
            <a:spLocks noGrp="1"/>
          </p:cNvSpPr>
          <p:nvPr>
            <p:ph idx="1"/>
          </p:nvPr>
        </p:nvSpPr>
        <p:spPr/>
        <p:txBody>
          <a:bodyPr/>
          <a:lstStyle/>
          <a:p>
            <a:r>
              <a:rPr lang="en-JP"/>
              <a:t>攻撃者はTVMに侵入すればメモリ上の機密情報にアクセス可能</a:t>
            </a:r>
          </a:p>
          <a:p>
            <a:pPr lvl="1"/>
            <a:r>
              <a:rPr lang="en-US" altLang="ja-JP" dirty="0" err="1"/>
              <a:t>メモリ隔離は</a:t>
            </a:r>
            <a:r>
              <a:rPr lang="en-US" altLang="ja-JP" dirty="0"/>
              <a:t> TVM </a:t>
            </a:r>
            <a:r>
              <a:rPr lang="en-US" altLang="ja-JP" dirty="0" err="1"/>
              <a:t>外からの不正なメモリアクセスしか防げない</a:t>
            </a:r>
            <a:endParaRPr lang="en-US" altLang="ja-JP" dirty="0"/>
          </a:p>
          <a:p>
            <a:pPr lvl="1"/>
            <a:r>
              <a:rPr lang="en-US" altLang="ja-JP" dirty="0" err="1"/>
              <a:t>外部の攻撃者やクラウドの内部犯、他のTVMからの侵入も考えられる</a:t>
            </a:r>
            <a:endParaRPr lang="en-US" altLang="ja-JP" dirty="0"/>
          </a:p>
          <a:p>
            <a:r>
              <a:rPr lang="en-JP"/>
              <a:t>TVM</a:t>
            </a:r>
            <a:r>
              <a:rPr lang="en-US" dirty="0"/>
              <a:t> </a:t>
            </a:r>
            <a:r>
              <a:rPr lang="ja-JP" altLang="en-US"/>
              <a:t>への侵入を安全に検知する必要</a:t>
            </a:r>
            <a:endParaRPr lang="en-US" altLang="ja-JP" dirty="0"/>
          </a:p>
          <a:p>
            <a:pPr lvl="1"/>
            <a:r>
              <a:rPr lang="en-JP" altLang="ja-JP"/>
              <a:t>TVM</a:t>
            </a:r>
            <a:r>
              <a:rPr lang="en-US" altLang="ja-JP" dirty="0"/>
              <a:t> </a:t>
            </a:r>
            <a:r>
              <a:rPr lang="en-JP" altLang="ja-JP"/>
              <a:t>の中での監視は侵入者に無効化されるリスクがある</a:t>
            </a:r>
            <a:endParaRPr lang="en-US" altLang="ja-JP" dirty="0"/>
          </a:p>
          <a:p>
            <a:pPr lvl="1"/>
            <a:r>
              <a:rPr lang="en-US" altLang="ja-JP" dirty="0"/>
              <a:t>TVM </a:t>
            </a:r>
            <a:r>
              <a:rPr lang="ja-JP" altLang="en-US"/>
              <a:t>の外で攻撃の影響を受けずに監視を行うことが望ましい</a:t>
            </a:r>
            <a:endParaRPr lang="en-US" altLang="ja-JP" dirty="0"/>
          </a:p>
        </p:txBody>
      </p:sp>
      <p:sp>
        <p:nvSpPr>
          <p:cNvPr id="31" name="テキスト ボックス 30">
            <a:extLst>
              <a:ext uri="{FF2B5EF4-FFF2-40B4-BE49-F238E27FC236}">
                <a16:creationId xmlns:a16="http://schemas.microsoft.com/office/drawing/2014/main" id="{52B927AE-74A0-034D-B539-131AEC473E83}"/>
              </a:ext>
            </a:extLst>
          </p:cNvPr>
          <p:cNvSpPr txBox="1"/>
          <p:nvPr/>
        </p:nvSpPr>
        <p:spPr>
          <a:xfrm>
            <a:off x="3841830" y="5673730"/>
            <a:ext cx="697627" cy="400110"/>
          </a:xfrm>
          <a:prstGeom prst="rect">
            <a:avLst/>
          </a:prstGeom>
          <a:noFill/>
        </p:spPr>
        <p:txBody>
          <a:bodyPr wrap="none" rtlCol="0">
            <a:spAutoFit/>
          </a:bodyPr>
          <a:lstStyle/>
          <a:p>
            <a:r>
              <a:rPr lang="ja-JP" altLang="en-US" sz="2000" b="1"/>
              <a:t>侵入</a:t>
            </a:r>
            <a:endParaRPr kumimoji="1" lang="ja-JP" altLang="en-US" sz="2000" b="1"/>
          </a:p>
        </p:txBody>
      </p:sp>
      <p:cxnSp>
        <p:nvCxnSpPr>
          <p:cNvPr id="32" name="直線矢印コネクタ 31">
            <a:extLst>
              <a:ext uri="{FF2B5EF4-FFF2-40B4-BE49-F238E27FC236}">
                <a16:creationId xmlns:a16="http://schemas.microsoft.com/office/drawing/2014/main" id="{F828F2CE-3A6C-89EF-CC5A-D36901B2469D}"/>
              </a:ext>
            </a:extLst>
          </p:cNvPr>
          <p:cNvCxnSpPr>
            <a:cxnSpLocks/>
            <a:stCxn id="21" idx="3"/>
            <a:endCxn id="70" idx="1"/>
          </p:cNvCxnSpPr>
          <p:nvPr/>
        </p:nvCxnSpPr>
        <p:spPr>
          <a:xfrm>
            <a:off x="3457703" y="4942841"/>
            <a:ext cx="1081754" cy="157549"/>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38" name="グラフィックス 37">
            <a:extLst>
              <a:ext uri="{FF2B5EF4-FFF2-40B4-BE49-F238E27FC236}">
                <a16:creationId xmlns:a16="http://schemas.microsoft.com/office/drawing/2014/main" id="{8BF3EA8E-0CAE-DB5E-4B1E-876CBB73BC06}"/>
              </a:ext>
            </a:extLst>
          </p:cNvPr>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574434" y="5403476"/>
            <a:ext cx="1040315" cy="1144402"/>
          </a:xfrm>
          <a:prstGeom prst="rect">
            <a:avLst/>
          </a:prstGeom>
        </p:spPr>
      </p:pic>
      <p:sp>
        <p:nvSpPr>
          <p:cNvPr id="39" name="テキスト ボックス 38">
            <a:extLst>
              <a:ext uri="{FF2B5EF4-FFF2-40B4-BE49-F238E27FC236}">
                <a16:creationId xmlns:a16="http://schemas.microsoft.com/office/drawing/2014/main" id="{CCBE4E18-57BB-6461-750B-4A26B39AE568}"/>
              </a:ext>
            </a:extLst>
          </p:cNvPr>
          <p:cNvSpPr txBox="1"/>
          <p:nvPr/>
        </p:nvSpPr>
        <p:spPr>
          <a:xfrm>
            <a:off x="652367" y="6570129"/>
            <a:ext cx="955784" cy="369332"/>
          </a:xfrm>
          <a:prstGeom prst="rect">
            <a:avLst/>
          </a:prstGeom>
          <a:noFill/>
        </p:spPr>
        <p:txBody>
          <a:bodyPr wrap="square">
            <a:spAutoFit/>
          </a:bodyPr>
          <a:lstStyle/>
          <a:p>
            <a:r>
              <a:rPr lang="ja-JP" altLang="en-US" b="1"/>
              <a:t>攻撃者</a:t>
            </a:r>
            <a:endParaRPr kumimoji="1" lang="en-US" altLang="ja-JP" sz="1800" b="1"/>
          </a:p>
        </p:txBody>
      </p:sp>
      <p:sp>
        <p:nvSpPr>
          <p:cNvPr id="56" name="乗算記号 55">
            <a:extLst>
              <a:ext uri="{FF2B5EF4-FFF2-40B4-BE49-F238E27FC236}">
                <a16:creationId xmlns:a16="http://schemas.microsoft.com/office/drawing/2014/main" id="{67510A28-752B-276A-012B-911447FF5290}"/>
              </a:ext>
            </a:extLst>
          </p:cNvPr>
          <p:cNvSpPr/>
          <p:nvPr/>
        </p:nvSpPr>
        <p:spPr>
          <a:xfrm>
            <a:off x="3541380" y="4489076"/>
            <a:ext cx="914400" cy="914400"/>
          </a:xfrm>
          <a:prstGeom prst="mathMultiply">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0" name="角丸四角形 38">
            <a:extLst>
              <a:ext uri="{FF2B5EF4-FFF2-40B4-BE49-F238E27FC236}">
                <a16:creationId xmlns:a16="http://schemas.microsoft.com/office/drawing/2014/main" id="{6519760E-9919-3980-F0D8-E6A07A93C5E3}"/>
              </a:ext>
            </a:extLst>
          </p:cNvPr>
          <p:cNvSpPr/>
          <p:nvPr/>
        </p:nvSpPr>
        <p:spPr>
          <a:xfrm>
            <a:off x="4539457" y="4643190"/>
            <a:ext cx="2042757" cy="914400"/>
          </a:xfrm>
          <a:prstGeom prst="roundRect">
            <a:avLst/>
          </a:prstGeom>
          <a:solidFill>
            <a:schemeClr val="accent2">
              <a:lumMod val="60000"/>
              <a:lumOff val="4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b="1">
                <a:solidFill>
                  <a:schemeClr val="tx1"/>
                </a:solidFill>
              </a:rPr>
              <a:t>TVM</a:t>
            </a:r>
            <a:endParaRPr kumimoji="1" lang="ja-JP" altLang="en-US" b="1">
              <a:solidFill>
                <a:schemeClr val="tx1"/>
              </a:solidFill>
            </a:endParaRPr>
          </a:p>
        </p:txBody>
      </p:sp>
      <p:cxnSp>
        <p:nvCxnSpPr>
          <p:cNvPr id="35" name="直線矢印コネクタ 34">
            <a:extLst>
              <a:ext uri="{FF2B5EF4-FFF2-40B4-BE49-F238E27FC236}">
                <a16:creationId xmlns:a16="http://schemas.microsoft.com/office/drawing/2014/main" id="{ADA26D2F-8B3E-A358-EA92-B10A48E3CC6A}"/>
              </a:ext>
            </a:extLst>
          </p:cNvPr>
          <p:cNvCxnSpPr>
            <a:cxnSpLocks/>
            <a:stCxn id="38" idx="3"/>
            <a:endCxn id="13" idx="2"/>
          </p:cNvCxnSpPr>
          <p:nvPr/>
        </p:nvCxnSpPr>
        <p:spPr>
          <a:xfrm flipV="1">
            <a:off x="1614749" y="5360287"/>
            <a:ext cx="4373936" cy="61539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 name="テキスト ボックス 4">
            <a:extLst>
              <a:ext uri="{FF2B5EF4-FFF2-40B4-BE49-F238E27FC236}">
                <a16:creationId xmlns:a16="http://schemas.microsoft.com/office/drawing/2014/main" id="{6B27E095-240F-C580-E1D8-83317D16CDEA}"/>
              </a:ext>
            </a:extLst>
          </p:cNvPr>
          <p:cNvSpPr txBox="1"/>
          <p:nvPr/>
        </p:nvSpPr>
        <p:spPr>
          <a:xfrm>
            <a:off x="2691805" y="5363059"/>
            <a:ext cx="955784" cy="369332"/>
          </a:xfrm>
          <a:prstGeom prst="rect">
            <a:avLst/>
          </a:prstGeom>
          <a:noFill/>
        </p:spPr>
        <p:txBody>
          <a:bodyPr wrap="square">
            <a:spAutoFit/>
          </a:bodyPr>
          <a:lstStyle/>
          <a:p>
            <a:r>
              <a:rPr kumimoji="1" lang="ja-JP" altLang="en-US" sz="1800" b="1"/>
              <a:t>内部犯</a:t>
            </a:r>
            <a:endParaRPr kumimoji="1" lang="en-US" altLang="ja-JP" sz="1800" b="1" dirty="0"/>
          </a:p>
        </p:txBody>
      </p:sp>
      <p:sp>
        <p:nvSpPr>
          <p:cNvPr id="4" name="スライド番号プレースホルダー 3">
            <a:extLst>
              <a:ext uri="{FF2B5EF4-FFF2-40B4-BE49-F238E27FC236}">
                <a16:creationId xmlns:a16="http://schemas.microsoft.com/office/drawing/2014/main" id="{80E838CC-744E-40D4-A0C3-00BEC50D83FB}"/>
              </a:ext>
            </a:extLst>
          </p:cNvPr>
          <p:cNvSpPr>
            <a:spLocks noGrp="1"/>
          </p:cNvSpPr>
          <p:nvPr>
            <p:ph type="sldNum" sz="quarter" idx="12"/>
          </p:nvPr>
        </p:nvSpPr>
        <p:spPr/>
        <p:txBody>
          <a:bodyPr/>
          <a:lstStyle/>
          <a:p>
            <a:fld id="{A2D0B6E4-DB95-4D36-8524-B9153B2D6E62}" type="slidenum">
              <a:rPr kumimoji="1" lang="ja-JP" altLang="en-US" smtClean="0"/>
              <a:t>6</a:t>
            </a:fld>
            <a:endParaRPr kumimoji="1" lang="ja-JP" altLang="en-US"/>
          </a:p>
        </p:txBody>
      </p:sp>
      <p:sp>
        <p:nvSpPr>
          <p:cNvPr id="13" name="四角形: 角を丸くする 39">
            <a:extLst>
              <a:ext uri="{FF2B5EF4-FFF2-40B4-BE49-F238E27FC236}">
                <a16:creationId xmlns:a16="http://schemas.microsoft.com/office/drawing/2014/main" id="{5658287C-CD4B-5749-8900-ED89F6B37DED}"/>
              </a:ext>
            </a:extLst>
          </p:cNvPr>
          <p:cNvSpPr/>
          <p:nvPr/>
        </p:nvSpPr>
        <p:spPr>
          <a:xfrm>
            <a:off x="5638567" y="4866491"/>
            <a:ext cx="700235" cy="493796"/>
          </a:xfrm>
          <a:prstGeom prst="roundRect">
            <a:avLst/>
          </a:prstGeom>
          <a:solidFill>
            <a:schemeClr val="bg1"/>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a:ln>
                  <a:solidFill>
                    <a:schemeClr val="tx1"/>
                  </a:solidFill>
                </a:ln>
                <a:solidFill>
                  <a:schemeClr val="tx1"/>
                </a:solidFill>
              </a:rPr>
              <a:t>監視</a:t>
            </a:r>
            <a:endParaRPr kumimoji="1" lang="en-US" altLang="ja-JP" sz="1600">
              <a:ln>
                <a:solidFill>
                  <a:schemeClr val="tx1"/>
                </a:solidFill>
              </a:ln>
              <a:solidFill>
                <a:schemeClr val="tx1"/>
              </a:solidFill>
            </a:endParaRPr>
          </a:p>
        </p:txBody>
      </p:sp>
      <p:sp>
        <p:nvSpPr>
          <p:cNvPr id="67" name="爆発 2 9">
            <a:extLst>
              <a:ext uri="{FF2B5EF4-FFF2-40B4-BE49-F238E27FC236}">
                <a16:creationId xmlns:a16="http://schemas.microsoft.com/office/drawing/2014/main" id="{3D399EF3-0772-61EE-6786-51BCFC84CD42}"/>
              </a:ext>
            </a:extLst>
          </p:cNvPr>
          <p:cNvSpPr/>
          <p:nvPr/>
        </p:nvSpPr>
        <p:spPr>
          <a:xfrm rot="4840408">
            <a:off x="6124729" y="4444641"/>
            <a:ext cx="611534" cy="826218"/>
          </a:xfrm>
          <a:prstGeom prst="irregularSeal2">
            <a:avLst/>
          </a:prstGeom>
          <a:ln>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kumimoji="1" lang="ja-JP" altLang="en-US">
              <a:solidFill>
                <a:srgbClr val="FF0000"/>
              </a:solidFill>
            </a:endParaRPr>
          </a:p>
        </p:txBody>
      </p:sp>
      <p:sp>
        <p:nvSpPr>
          <p:cNvPr id="7" name="テキスト ボックス 6">
            <a:extLst>
              <a:ext uri="{FF2B5EF4-FFF2-40B4-BE49-F238E27FC236}">
                <a16:creationId xmlns:a16="http://schemas.microsoft.com/office/drawing/2014/main" id="{4A61777A-595F-ABEB-4983-EDA6B10FFC2F}"/>
              </a:ext>
            </a:extLst>
          </p:cNvPr>
          <p:cNvSpPr txBox="1"/>
          <p:nvPr/>
        </p:nvSpPr>
        <p:spPr>
          <a:xfrm>
            <a:off x="6106827" y="4661119"/>
            <a:ext cx="697627" cy="369332"/>
          </a:xfrm>
          <a:prstGeom prst="rect">
            <a:avLst/>
          </a:prstGeom>
          <a:noFill/>
        </p:spPr>
        <p:txBody>
          <a:bodyPr wrap="square" rtlCol="0">
            <a:spAutoFit/>
          </a:bodyPr>
          <a:lstStyle/>
          <a:p>
            <a:r>
              <a:rPr kumimoji="1" lang="ja-JP" altLang="en-US" b="1"/>
              <a:t>無効</a:t>
            </a:r>
          </a:p>
        </p:txBody>
      </p:sp>
      <p:sp>
        <p:nvSpPr>
          <p:cNvPr id="14" name="角丸四角形 38">
            <a:extLst>
              <a:ext uri="{FF2B5EF4-FFF2-40B4-BE49-F238E27FC236}">
                <a16:creationId xmlns:a16="http://schemas.microsoft.com/office/drawing/2014/main" id="{B7E32504-696D-F362-4F9B-94FDF20F4BA3}"/>
              </a:ext>
            </a:extLst>
          </p:cNvPr>
          <p:cNvSpPr/>
          <p:nvPr/>
        </p:nvSpPr>
        <p:spPr>
          <a:xfrm>
            <a:off x="7265063" y="4661119"/>
            <a:ext cx="2042757" cy="914400"/>
          </a:xfrm>
          <a:prstGeom prst="roundRect">
            <a:avLst/>
          </a:prstGeom>
          <a:solidFill>
            <a:schemeClr val="accent1">
              <a:lumMod val="60000"/>
              <a:lumOff val="4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b="1">
                <a:solidFill>
                  <a:schemeClr val="tx1"/>
                </a:solidFill>
              </a:rPr>
              <a:t>TVM</a:t>
            </a:r>
            <a:endParaRPr kumimoji="1" lang="ja-JP" altLang="en-US" b="1">
              <a:solidFill>
                <a:schemeClr val="tx1"/>
              </a:solidFill>
            </a:endParaRPr>
          </a:p>
        </p:txBody>
      </p:sp>
      <p:pic>
        <p:nvPicPr>
          <p:cNvPr id="21" name="図 20">
            <a:extLst>
              <a:ext uri="{FF2B5EF4-FFF2-40B4-BE49-F238E27FC236}">
                <a16:creationId xmlns:a16="http://schemas.microsoft.com/office/drawing/2014/main" id="{E93BD0BA-1198-6CDE-586D-F9BA2731079E}"/>
              </a:ext>
            </a:extLst>
          </p:cNvPr>
          <p:cNvPicPr>
            <a:picLocks noChangeAspect="1"/>
          </p:cNvPicPr>
          <p:nvPr/>
        </p:nvPicPr>
        <p:blipFill>
          <a:blip r:embed="rId5"/>
          <a:stretch>
            <a:fillRect/>
          </a:stretch>
        </p:blipFill>
        <p:spPr>
          <a:xfrm>
            <a:off x="2769045" y="4479694"/>
            <a:ext cx="688658" cy="926294"/>
          </a:xfrm>
          <a:prstGeom prst="rect">
            <a:avLst/>
          </a:prstGeom>
        </p:spPr>
      </p:pic>
      <p:pic>
        <p:nvPicPr>
          <p:cNvPr id="26" name="グラフィックス 25">
            <a:extLst>
              <a:ext uri="{FF2B5EF4-FFF2-40B4-BE49-F238E27FC236}">
                <a16:creationId xmlns:a16="http://schemas.microsoft.com/office/drawing/2014/main" id="{4DC2B112-D5FA-E72B-FC91-976FFD2CD815}"/>
              </a:ext>
            </a:extLst>
          </p:cNvPr>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8135584" y="4413032"/>
            <a:ext cx="1040315" cy="1144402"/>
          </a:xfrm>
          <a:prstGeom prst="rect">
            <a:avLst/>
          </a:prstGeom>
        </p:spPr>
      </p:pic>
      <p:sp>
        <p:nvSpPr>
          <p:cNvPr id="27" name="テキスト ボックス 26">
            <a:extLst>
              <a:ext uri="{FF2B5EF4-FFF2-40B4-BE49-F238E27FC236}">
                <a16:creationId xmlns:a16="http://schemas.microsoft.com/office/drawing/2014/main" id="{98A5E1B8-9F77-196A-6AA7-372859E140DB}"/>
              </a:ext>
            </a:extLst>
          </p:cNvPr>
          <p:cNvSpPr txBox="1"/>
          <p:nvPr/>
        </p:nvSpPr>
        <p:spPr>
          <a:xfrm>
            <a:off x="8213517" y="5579685"/>
            <a:ext cx="955784" cy="369332"/>
          </a:xfrm>
          <a:prstGeom prst="rect">
            <a:avLst/>
          </a:prstGeom>
          <a:noFill/>
        </p:spPr>
        <p:txBody>
          <a:bodyPr wrap="square">
            <a:spAutoFit/>
          </a:bodyPr>
          <a:lstStyle/>
          <a:p>
            <a:r>
              <a:rPr lang="ja-JP" altLang="en-US" b="1"/>
              <a:t>攻撃者</a:t>
            </a:r>
            <a:endParaRPr kumimoji="1" lang="en-US" altLang="ja-JP" sz="1800" b="1"/>
          </a:p>
        </p:txBody>
      </p:sp>
      <p:cxnSp>
        <p:nvCxnSpPr>
          <p:cNvPr id="28" name="直線矢印コネクタ 27">
            <a:extLst>
              <a:ext uri="{FF2B5EF4-FFF2-40B4-BE49-F238E27FC236}">
                <a16:creationId xmlns:a16="http://schemas.microsoft.com/office/drawing/2014/main" id="{56C343D4-36AB-DCF4-D700-C808BC585601}"/>
              </a:ext>
            </a:extLst>
          </p:cNvPr>
          <p:cNvCxnSpPr>
            <a:cxnSpLocks/>
            <a:stCxn id="14" idx="1"/>
            <a:endCxn id="67" idx="3"/>
          </p:cNvCxnSpPr>
          <p:nvPr/>
        </p:nvCxnSpPr>
        <p:spPr>
          <a:xfrm flipH="1">
            <a:off x="6636880" y="5118319"/>
            <a:ext cx="628183" cy="15399"/>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6" name="テキスト ボックス 35">
            <a:extLst>
              <a:ext uri="{FF2B5EF4-FFF2-40B4-BE49-F238E27FC236}">
                <a16:creationId xmlns:a16="http://schemas.microsoft.com/office/drawing/2014/main" id="{A70006EF-D72C-15FE-4385-857B77445040}"/>
              </a:ext>
            </a:extLst>
          </p:cNvPr>
          <p:cNvSpPr txBox="1"/>
          <p:nvPr/>
        </p:nvSpPr>
        <p:spPr>
          <a:xfrm>
            <a:off x="6589629" y="5230848"/>
            <a:ext cx="697627" cy="400110"/>
          </a:xfrm>
          <a:prstGeom prst="rect">
            <a:avLst/>
          </a:prstGeom>
          <a:noFill/>
        </p:spPr>
        <p:txBody>
          <a:bodyPr wrap="square" rtlCol="0">
            <a:spAutoFit/>
          </a:bodyPr>
          <a:lstStyle/>
          <a:p>
            <a:r>
              <a:rPr kumimoji="1" lang="ja-JP" altLang="en-US" sz="2000" b="1"/>
              <a:t>攻撃</a:t>
            </a:r>
          </a:p>
        </p:txBody>
      </p:sp>
      <p:sp>
        <p:nvSpPr>
          <p:cNvPr id="8" name="テキスト ボックス 7">
            <a:extLst>
              <a:ext uri="{FF2B5EF4-FFF2-40B4-BE49-F238E27FC236}">
                <a16:creationId xmlns:a16="http://schemas.microsoft.com/office/drawing/2014/main" id="{AD092D81-8331-7341-371F-276F2735D451}"/>
              </a:ext>
            </a:extLst>
          </p:cNvPr>
          <p:cNvSpPr txBox="1"/>
          <p:nvPr/>
        </p:nvSpPr>
        <p:spPr>
          <a:xfrm>
            <a:off x="1449086" y="4326111"/>
            <a:ext cx="1659834" cy="338554"/>
          </a:xfrm>
          <a:prstGeom prst="rect">
            <a:avLst/>
          </a:prstGeom>
          <a:noFill/>
        </p:spPr>
        <p:txBody>
          <a:bodyPr wrap="square" rtlCol="0">
            <a:spAutoFit/>
          </a:bodyPr>
          <a:lstStyle/>
          <a:p>
            <a:pPr algn="ctr"/>
            <a:r>
              <a:rPr lang="ja-JP" altLang="en-US" sz="1600" b="1"/>
              <a:t>非</a:t>
            </a:r>
            <a:r>
              <a:rPr lang="en-US" altLang="ja-JP" sz="1600" b="1" dirty="0"/>
              <a:t>TEE</a:t>
            </a:r>
            <a:endParaRPr kumimoji="1" lang="ja-JP" altLang="en-US" sz="1600" b="1"/>
          </a:p>
        </p:txBody>
      </p:sp>
      <p:sp>
        <p:nvSpPr>
          <p:cNvPr id="9" name="テキスト ボックス 8">
            <a:extLst>
              <a:ext uri="{FF2B5EF4-FFF2-40B4-BE49-F238E27FC236}">
                <a16:creationId xmlns:a16="http://schemas.microsoft.com/office/drawing/2014/main" id="{E64261B2-D91C-7A4F-69B5-9D2D0F65686F}"/>
              </a:ext>
            </a:extLst>
          </p:cNvPr>
          <p:cNvSpPr txBox="1"/>
          <p:nvPr/>
        </p:nvSpPr>
        <p:spPr>
          <a:xfrm>
            <a:off x="4891027" y="4263252"/>
            <a:ext cx="1659834" cy="338554"/>
          </a:xfrm>
          <a:prstGeom prst="rect">
            <a:avLst/>
          </a:prstGeom>
          <a:noFill/>
        </p:spPr>
        <p:txBody>
          <a:bodyPr wrap="square" rtlCol="0">
            <a:spAutoFit/>
          </a:bodyPr>
          <a:lstStyle/>
          <a:p>
            <a:pPr algn="ctr"/>
            <a:r>
              <a:rPr lang="en-US" altLang="ja-JP" sz="1600" b="1" dirty="0"/>
              <a:t>TEE</a:t>
            </a:r>
            <a:endParaRPr kumimoji="1" lang="ja-JP" altLang="en-US" sz="1600" b="1"/>
          </a:p>
        </p:txBody>
      </p:sp>
    </p:spTree>
    <p:extLst>
      <p:ext uri="{BB962C8B-B14F-4D97-AF65-F5344CB8AC3E}">
        <p14:creationId xmlns:p14="http://schemas.microsoft.com/office/powerpoint/2010/main" val="24010943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1">
            <a:extLst>
              <a:ext uri="{FF2B5EF4-FFF2-40B4-BE49-F238E27FC236}">
                <a16:creationId xmlns:a16="http://schemas.microsoft.com/office/drawing/2014/main" id="{69E6445B-EBB0-BAEA-47B0-5420E4D3209E}"/>
              </a:ext>
            </a:extLst>
          </p:cNvPr>
          <p:cNvSpPr>
            <a:spLocks noGrp="1"/>
          </p:cNvSpPr>
          <p:nvPr>
            <p:ph type="title"/>
          </p:nvPr>
        </p:nvSpPr>
        <p:spPr>
          <a:xfrm>
            <a:off x="838200" y="510988"/>
            <a:ext cx="10515600" cy="802249"/>
          </a:xfrm>
        </p:spPr>
        <p:txBody>
          <a:bodyPr/>
          <a:lstStyle/>
          <a:p>
            <a:r>
              <a:rPr lang="ja-JP" altLang="en-US"/>
              <a:t>提案：</a:t>
            </a:r>
            <a:r>
              <a:rPr lang="en-US" altLang="ja-JP" err="1"/>
              <a:t>TVMmonitor</a:t>
            </a:r>
            <a:endParaRPr lang="ja-JP" altLang="en-US"/>
          </a:p>
        </p:txBody>
      </p:sp>
      <p:sp>
        <p:nvSpPr>
          <p:cNvPr id="6" name="コンテンツ プレースホルダー 2">
            <a:extLst>
              <a:ext uri="{FF2B5EF4-FFF2-40B4-BE49-F238E27FC236}">
                <a16:creationId xmlns:a16="http://schemas.microsoft.com/office/drawing/2014/main" id="{60BBD32E-EDBF-866F-CEF2-EA168A8696CD}"/>
              </a:ext>
            </a:extLst>
          </p:cNvPr>
          <p:cNvSpPr>
            <a:spLocks noGrp="1"/>
          </p:cNvSpPr>
          <p:nvPr>
            <p:ph idx="1"/>
          </p:nvPr>
        </p:nvSpPr>
        <p:spPr>
          <a:xfrm>
            <a:off x="838200" y="1492624"/>
            <a:ext cx="10515600" cy="4684339"/>
          </a:xfrm>
        </p:spPr>
        <p:txBody>
          <a:bodyPr/>
          <a:lstStyle/>
          <a:p>
            <a:r>
              <a:rPr lang="en-US" altLang="ja-JP" dirty="0" err="1"/>
              <a:t>CoVE</a:t>
            </a:r>
            <a:r>
              <a:rPr lang="en-US" altLang="ja-JP" dirty="0"/>
              <a:t> </a:t>
            </a:r>
            <a:r>
              <a:rPr lang="ja-JP" altLang="en-US"/>
              <a:t>において</a:t>
            </a:r>
            <a:r>
              <a:rPr lang="en-US" altLang="ja-JP" dirty="0"/>
              <a:t> TVM </a:t>
            </a:r>
            <a:r>
              <a:rPr lang="ja-JP" altLang="en-US"/>
              <a:t>の柔軟かつ効率のよい監視を実現</a:t>
            </a:r>
            <a:endParaRPr lang="en-US" altLang="ja-JP" dirty="0"/>
          </a:p>
          <a:p>
            <a:pPr lvl="1"/>
            <a:r>
              <a:rPr lang="ja-JP" altLang="en-US"/>
              <a:t>監視用</a:t>
            </a:r>
            <a:r>
              <a:rPr lang="en-US" altLang="ja-JP" dirty="0"/>
              <a:t> TVM </a:t>
            </a:r>
            <a:r>
              <a:rPr lang="ja-JP" altLang="en-US"/>
              <a:t>で監視システムを実行し、監視対象</a:t>
            </a:r>
            <a:r>
              <a:rPr lang="en-US" altLang="ja-JP" dirty="0"/>
              <a:t> TVM </a:t>
            </a:r>
            <a:r>
              <a:rPr lang="ja-JP" altLang="en-US"/>
              <a:t>から情報を取得</a:t>
            </a:r>
            <a:endParaRPr lang="en-US" altLang="ja-JP" dirty="0"/>
          </a:p>
          <a:p>
            <a:pPr lvl="2"/>
            <a:r>
              <a:rPr lang="ja-JP" altLang="en-US"/>
              <a:t>監視用</a:t>
            </a:r>
            <a:r>
              <a:rPr lang="en-US" altLang="ja-JP" dirty="0"/>
              <a:t> TVM </a:t>
            </a:r>
            <a:r>
              <a:rPr lang="ja-JP" altLang="en-US"/>
              <a:t>は監視対象</a:t>
            </a:r>
            <a:r>
              <a:rPr lang="en-US" altLang="ja-JP" dirty="0"/>
              <a:t> TVM </a:t>
            </a:r>
            <a:r>
              <a:rPr lang="ja-JP" altLang="en-US"/>
              <a:t>から隔離されている</a:t>
            </a:r>
            <a:endParaRPr lang="en-US" altLang="ja-JP" dirty="0"/>
          </a:p>
          <a:p>
            <a:pPr lvl="2"/>
            <a:r>
              <a:rPr lang="ja-JP" altLang="en-US"/>
              <a:t>一対一の監視だけではなく、様々な分散監視システムを構成可能</a:t>
            </a:r>
            <a:endParaRPr lang="en-US" altLang="ja-JP" dirty="0"/>
          </a:p>
          <a:p>
            <a:pPr lvl="1"/>
            <a:r>
              <a:rPr lang="en-US" altLang="ja-JP" dirty="0"/>
              <a:t>TSM </a:t>
            </a:r>
            <a:r>
              <a:rPr lang="ja-JP" altLang="en-US"/>
              <a:t>内で監視を行うよりも高度な監視が可能</a:t>
            </a:r>
            <a:endParaRPr lang="en-US" altLang="ja-JP" dirty="0"/>
          </a:p>
          <a:p>
            <a:pPr lvl="2"/>
            <a:r>
              <a:rPr lang="en-US" altLang="ja-JP" dirty="0"/>
              <a:t>TSM </a:t>
            </a:r>
            <a:r>
              <a:rPr lang="ja-JP" altLang="en-US"/>
              <a:t>は信頼する必要があるため、できるだけ小さく保つべき</a:t>
            </a:r>
            <a:endParaRPr lang="en-US" altLang="ja-JP" dirty="0"/>
          </a:p>
        </p:txBody>
      </p:sp>
      <p:sp>
        <p:nvSpPr>
          <p:cNvPr id="3" name="スライド番号プレースホルダー 2">
            <a:extLst>
              <a:ext uri="{FF2B5EF4-FFF2-40B4-BE49-F238E27FC236}">
                <a16:creationId xmlns:a16="http://schemas.microsoft.com/office/drawing/2014/main" id="{DCFF983B-AB14-AA8B-E8D1-44A4DF32EB33}"/>
              </a:ext>
            </a:extLst>
          </p:cNvPr>
          <p:cNvSpPr>
            <a:spLocks noGrp="1"/>
          </p:cNvSpPr>
          <p:nvPr>
            <p:ph type="sldNum" sz="quarter" idx="12"/>
          </p:nvPr>
        </p:nvSpPr>
        <p:spPr/>
        <p:txBody>
          <a:bodyPr/>
          <a:lstStyle/>
          <a:p>
            <a:fld id="{A2D0B6E4-DB95-4D36-8524-B9153B2D6E62}" type="slidenum">
              <a:rPr kumimoji="1" lang="ja-JP" altLang="en-US" smtClean="0"/>
              <a:t>7</a:t>
            </a:fld>
            <a:endParaRPr kumimoji="1" lang="ja-JP" altLang="en-US"/>
          </a:p>
        </p:txBody>
      </p:sp>
      <p:sp>
        <p:nvSpPr>
          <p:cNvPr id="4" name="四角形: 角を丸くする 28">
            <a:extLst>
              <a:ext uri="{FF2B5EF4-FFF2-40B4-BE49-F238E27FC236}">
                <a16:creationId xmlns:a16="http://schemas.microsoft.com/office/drawing/2014/main" id="{8B046AF0-B566-2DB8-2EC5-FD79A8A3CB2E}"/>
              </a:ext>
            </a:extLst>
          </p:cNvPr>
          <p:cNvSpPr/>
          <p:nvPr/>
        </p:nvSpPr>
        <p:spPr>
          <a:xfrm>
            <a:off x="2559728" y="6285779"/>
            <a:ext cx="7003448" cy="435696"/>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a:solidFill>
                  <a:schemeClr val="tx1"/>
                </a:solidFill>
              </a:rPr>
              <a:t>ファームウェア</a:t>
            </a:r>
            <a:r>
              <a:rPr lang="en-US" altLang="ja-JP" sz="1600" dirty="0">
                <a:solidFill>
                  <a:schemeClr val="tx1"/>
                </a:solidFill>
              </a:rPr>
              <a:t>+TSM</a:t>
            </a:r>
            <a:r>
              <a:rPr lang="ja-JP" altLang="en-US" sz="1600">
                <a:solidFill>
                  <a:schemeClr val="tx1"/>
                </a:solidFill>
              </a:rPr>
              <a:t>ドライバ</a:t>
            </a:r>
            <a:endParaRPr kumimoji="1" lang="ja-JP" altLang="en-US" sz="1600">
              <a:solidFill>
                <a:schemeClr val="tx1"/>
              </a:solidFill>
            </a:endParaRPr>
          </a:p>
        </p:txBody>
      </p:sp>
      <p:sp>
        <p:nvSpPr>
          <p:cNvPr id="22" name="四角形: 角を丸くする 3">
            <a:extLst>
              <a:ext uri="{FF2B5EF4-FFF2-40B4-BE49-F238E27FC236}">
                <a16:creationId xmlns:a16="http://schemas.microsoft.com/office/drawing/2014/main" id="{7581D78E-9134-6711-5B43-DC7623AA238B}"/>
              </a:ext>
            </a:extLst>
          </p:cNvPr>
          <p:cNvSpPr/>
          <p:nvPr/>
        </p:nvSpPr>
        <p:spPr>
          <a:xfrm>
            <a:off x="2559728" y="4384853"/>
            <a:ext cx="2043346" cy="1325563"/>
          </a:xfrm>
          <a:prstGeom prst="round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23" name="テキスト ボックス 22">
            <a:extLst>
              <a:ext uri="{FF2B5EF4-FFF2-40B4-BE49-F238E27FC236}">
                <a16:creationId xmlns:a16="http://schemas.microsoft.com/office/drawing/2014/main" id="{B254F7B2-3D30-F739-9A82-A205DDD18CB0}"/>
              </a:ext>
            </a:extLst>
          </p:cNvPr>
          <p:cNvSpPr txBox="1"/>
          <p:nvPr/>
        </p:nvSpPr>
        <p:spPr>
          <a:xfrm>
            <a:off x="2636746" y="3975627"/>
            <a:ext cx="1918247" cy="338554"/>
          </a:xfrm>
          <a:prstGeom prst="rect">
            <a:avLst/>
          </a:prstGeom>
          <a:noFill/>
        </p:spPr>
        <p:txBody>
          <a:bodyPr wrap="square" rtlCol="0">
            <a:spAutoFit/>
          </a:bodyPr>
          <a:lstStyle/>
          <a:p>
            <a:pPr algn="ctr"/>
            <a:r>
              <a:rPr kumimoji="1" lang="ja-JP" altLang="en-US" sz="1600" b="1"/>
              <a:t>ホスト</a:t>
            </a:r>
            <a:r>
              <a:rPr kumimoji="1" lang="en-US" altLang="ja-JP" sz="1600" b="1"/>
              <a:t>VM</a:t>
            </a:r>
            <a:endParaRPr kumimoji="1" lang="ja-JP" altLang="en-US" sz="1600" b="1"/>
          </a:p>
        </p:txBody>
      </p:sp>
      <p:sp>
        <p:nvSpPr>
          <p:cNvPr id="27" name="四角形: 角を丸くする 36">
            <a:extLst>
              <a:ext uri="{FF2B5EF4-FFF2-40B4-BE49-F238E27FC236}">
                <a16:creationId xmlns:a16="http://schemas.microsoft.com/office/drawing/2014/main" id="{3E1D131F-DF1C-FBEC-FC2D-6EEF058B66C7}"/>
              </a:ext>
            </a:extLst>
          </p:cNvPr>
          <p:cNvSpPr/>
          <p:nvPr/>
        </p:nvSpPr>
        <p:spPr>
          <a:xfrm>
            <a:off x="2559727" y="5839495"/>
            <a:ext cx="1995265" cy="376503"/>
          </a:xfrm>
          <a:prstGeom prst="roundRect">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a:solidFill>
                  <a:schemeClr val="tx1"/>
                </a:solidFill>
              </a:rPr>
              <a:t>ハイパーバイザ</a:t>
            </a:r>
          </a:p>
        </p:txBody>
      </p:sp>
      <p:sp>
        <p:nvSpPr>
          <p:cNvPr id="28" name="四角形: 角を丸くする 36">
            <a:extLst>
              <a:ext uri="{FF2B5EF4-FFF2-40B4-BE49-F238E27FC236}">
                <a16:creationId xmlns:a16="http://schemas.microsoft.com/office/drawing/2014/main" id="{3DADE915-4AC2-F3B8-F6A3-3BA8A257AB41}"/>
              </a:ext>
            </a:extLst>
          </p:cNvPr>
          <p:cNvSpPr/>
          <p:nvPr/>
        </p:nvSpPr>
        <p:spPr>
          <a:xfrm>
            <a:off x="4898901" y="5807664"/>
            <a:ext cx="4664275" cy="435696"/>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ltLang="ja-JP" sz="1600" dirty="0">
                <a:solidFill>
                  <a:schemeClr val="tx1"/>
                </a:solidFill>
              </a:rPr>
              <a:t>    </a:t>
            </a:r>
            <a:r>
              <a:rPr lang="ja-JP" altLang="en-US" sz="1600">
                <a:solidFill>
                  <a:schemeClr val="tx1"/>
                </a:solidFill>
              </a:rPr>
              <a:t>　　</a:t>
            </a:r>
            <a:r>
              <a:rPr lang="en-US" altLang="ja-JP" sz="1600" dirty="0">
                <a:solidFill>
                  <a:schemeClr val="tx1"/>
                </a:solidFill>
              </a:rPr>
              <a:t>TSM</a:t>
            </a:r>
            <a:endParaRPr kumimoji="1" lang="ja-JP" altLang="en-US" sz="1600">
              <a:solidFill>
                <a:schemeClr val="tx1"/>
              </a:solidFill>
            </a:endParaRPr>
          </a:p>
        </p:txBody>
      </p:sp>
      <p:sp>
        <p:nvSpPr>
          <p:cNvPr id="2" name="四角形: 角を丸くする 3">
            <a:extLst>
              <a:ext uri="{FF2B5EF4-FFF2-40B4-BE49-F238E27FC236}">
                <a16:creationId xmlns:a16="http://schemas.microsoft.com/office/drawing/2014/main" id="{718DE0E2-03EE-376E-F25A-DCD2B0DF0A37}"/>
              </a:ext>
            </a:extLst>
          </p:cNvPr>
          <p:cNvSpPr/>
          <p:nvPr/>
        </p:nvSpPr>
        <p:spPr>
          <a:xfrm>
            <a:off x="6899787" y="5824476"/>
            <a:ext cx="2454442" cy="293386"/>
          </a:xfrm>
          <a:prstGeom prst="round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7" name="四角形: 角を丸くする 3">
            <a:extLst>
              <a:ext uri="{FF2B5EF4-FFF2-40B4-BE49-F238E27FC236}">
                <a16:creationId xmlns:a16="http://schemas.microsoft.com/office/drawing/2014/main" id="{438AA088-5619-CCA0-3376-968FDC39FE03}"/>
              </a:ext>
            </a:extLst>
          </p:cNvPr>
          <p:cNvSpPr/>
          <p:nvPr/>
        </p:nvSpPr>
        <p:spPr>
          <a:xfrm>
            <a:off x="6775450" y="5900935"/>
            <a:ext cx="2454442" cy="293386"/>
          </a:xfrm>
          <a:prstGeom prst="round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1600" dirty="0">
                <a:solidFill>
                  <a:schemeClr val="tx1"/>
                </a:solidFill>
              </a:rPr>
              <a:t>G-stage</a:t>
            </a:r>
            <a:r>
              <a:rPr kumimoji="1" lang="ja-JP" altLang="en-US" sz="1600">
                <a:solidFill>
                  <a:schemeClr val="tx1"/>
                </a:solidFill>
              </a:rPr>
              <a:t>ページテーブル</a:t>
            </a:r>
          </a:p>
        </p:txBody>
      </p:sp>
      <p:sp>
        <p:nvSpPr>
          <p:cNvPr id="9" name="テキスト ボックス 8">
            <a:extLst>
              <a:ext uri="{FF2B5EF4-FFF2-40B4-BE49-F238E27FC236}">
                <a16:creationId xmlns:a16="http://schemas.microsoft.com/office/drawing/2014/main" id="{6DEDD8B9-D16E-7DAA-8D43-EB5644A12CBB}"/>
              </a:ext>
            </a:extLst>
          </p:cNvPr>
          <p:cNvSpPr txBox="1"/>
          <p:nvPr/>
        </p:nvSpPr>
        <p:spPr>
          <a:xfrm>
            <a:off x="5330195" y="3975627"/>
            <a:ext cx="1383888" cy="338554"/>
          </a:xfrm>
          <a:prstGeom prst="rect">
            <a:avLst/>
          </a:prstGeom>
          <a:noFill/>
        </p:spPr>
        <p:txBody>
          <a:bodyPr wrap="square" rtlCol="0">
            <a:spAutoFit/>
          </a:bodyPr>
          <a:lstStyle/>
          <a:p>
            <a:pPr algn="ctr"/>
            <a:r>
              <a:rPr lang="ja-JP" altLang="en-US" sz="1600" b="1"/>
              <a:t>監視用</a:t>
            </a:r>
            <a:r>
              <a:rPr lang="en-US" altLang="ja-JP" sz="1600" b="1" dirty="0"/>
              <a:t> </a:t>
            </a:r>
            <a:r>
              <a:rPr kumimoji="1" lang="en-US" altLang="ja-JP" sz="1600" b="1" dirty="0">
                <a:solidFill>
                  <a:schemeClr val="tx1"/>
                </a:solidFill>
              </a:rPr>
              <a:t>TVM</a:t>
            </a:r>
            <a:endParaRPr kumimoji="1" lang="ja-JP" altLang="en-US" sz="1600" b="1">
              <a:solidFill>
                <a:schemeClr val="tx1"/>
              </a:solidFill>
            </a:endParaRPr>
          </a:p>
        </p:txBody>
      </p:sp>
      <p:sp>
        <p:nvSpPr>
          <p:cNvPr id="10" name="四角形: 角を丸くする 32">
            <a:extLst>
              <a:ext uri="{FF2B5EF4-FFF2-40B4-BE49-F238E27FC236}">
                <a16:creationId xmlns:a16="http://schemas.microsoft.com/office/drawing/2014/main" id="{D98F2BA2-11BA-2E93-520F-4166BC92821F}"/>
              </a:ext>
            </a:extLst>
          </p:cNvPr>
          <p:cNvSpPr/>
          <p:nvPr/>
        </p:nvSpPr>
        <p:spPr>
          <a:xfrm>
            <a:off x="4970062" y="4384853"/>
            <a:ext cx="2209596" cy="1321197"/>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11" name="四角形: 角を丸くする 39">
            <a:extLst>
              <a:ext uri="{FF2B5EF4-FFF2-40B4-BE49-F238E27FC236}">
                <a16:creationId xmlns:a16="http://schemas.microsoft.com/office/drawing/2014/main" id="{447C4A58-FC71-C00B-4BC8-225A76F08081}"/>
              </a:ext>
            </a:extLst>
          </p:cNvPr>
          <p:cNvSpPr/>
          <p:nvPr/>
        </p:nvSpPr>
        <p:spPr>
          <a:xfrm>
            <a:off x="5195308" y="4590927"/>
            <a:ext cx="1803449" cy="395074"/>
          </a:xfrm>
          <a:prstGeom prst="round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chemeClr val="tx1"/>
                </a:solidFill>
              </a:rPr>
              <a:t>監視システム</a:t>
            </a:r>
            <a:endParaRPr kumimoji="1" lang="ja-JP" altLang="en-US">
              <a:solidFill>
                <a:schemeClr val="tx1"/>
              </a:solidFill>
            </a:endParaRPr>
          </a:p>
        </p:txBody>
      </p:sp>
      <p:sp>
        <p:nvSpPr>
          <p:cNvPr id="12" name="テキスト ボックス 11">
            <a:extLst>
              <a:ext uri="{FF2B5EF4-FFF2-40B4-BE49-F238E27FC236}">
                <a16:creationId xmlns:a16="http://schemas.microsoft.com/office/drawing/2014/main" id="{9BF7A63F-309E-382E-B3DD-727308A7497F}"/>
              </a:ext>
            </a:extLst>
          </p:cNvPr>
          <p:cNvSpPr txBox="1"/>
          <p:nvPr/>
        </p:nvSpPr>
        <p:spPr>
          <a:xfrm>
            <a:off x="7593037" y="3976299"/>
            <a:ext cx="1896933" cy="338554"/>
          </a:xfrm>
          <a:prstGeom prst="rect">
            <a:avLst/>
          </a:prstGeom>
          <a:noFill/>
        </p:spPr>
        <p:txBody>
          <a:bodyPr wrap="square" rtlCol="0">
            <a:spAutoFit/>
          </a:bodyPr>
          <a:lstStyle/>
          <a:p>
            <a:pPr algn="ctr"/>
            <a:r>
              <a:rPr lang="ja-JP" altLang="en-US" sz="1600" b="1"/>
              <a:t>監視対象</a:t>
            </a:r>
            <a:r>
              <a:rPr lang="en-US" altLang="ja-JP" sz="1600" b="1" dirty="0"/>
              <a:t> </a:t>
            </a:r>
            <a:r>
              <a:rPr kumimoji="1" lang="en-US" altLang="ja-JP" sz="1600" b="1" dirty="0">
                <a:solidFill>
                  <a:schemeClr val="tx1"/>
                </a:solidFill>
              </a:rPr>
              <a:t>TVM</a:t>
            </a:r>
            <a:endParaRPr kumimoji="1" lang="ja-JP" altLang="en-US" sz="1600" b="1">
              <a:solidFill>
                <a:schemeClr val="tx1"/>
              </a:solidFill>
            </a:endParaRPr>
          </a:p>
        </p:txBody>
      </p:sp>
      <p:sp>
        <p:nvSpPr>
          <p:cNvPr id="13" name="四角形: 角を丸くする 32">
            <a:extLst>
              <a:ext uri="{FF2B5EF4-FFF2-40B4-BE49-F238E27FC236}">
                <a16:creationId xmlns:a16="http://schemas.microsoft.com/office/drawing/2014/main" id="{DD9348B6-1DCF-DB9F-10BC-11C6114DAC74}"/>
              </a:ext>
            </a:extLst>
          </p:cNvPr>
          <p:cNvSpPr/>
          <p:nvPr/>
        </p:nvSpPr>
        <p:spPr>
          <a:xfrm>
            <a:off x="7519831" y="4382669"/>
            <a:ext cx="2043346" cy="1321197"/>
          </a:xfrm>
          <a:prstGeom prst="roundRect">
            <a:avLst/>
          </a:prstGeom>
          <a:solidFill>
            <a:schemeClr val="accent4">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14" name="四角形: 角を丸くする 39">
            <a:extLst>
              <a:ext uri="{FF2B5EF4-FFF2-40B4-BE49-F238E27FC236}">
                <a16:creationId xmlns:a16="http://schemas.microsoft.com/office/drawing/2014/main" id="{19550E8A-6A28-94F3-9866-E83884215215}"/>
              </a:ext>
            </a:extLst>
          </p:cNvPr>
          <p:cNvSpPr/>
          <p:nvPr/>
        </p:nvSpPr>
        <p:spPr>
          <a:xfrm>
            <a:off x="5195308" y="5148488"/>
            <a:ext cx="1803449" cy="395074"/>
          </a:xfrm>
          <a:prstGeom prst="round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OS</a:t>
            </a:r>
            <a:endParaRPr kumimoji="1" lang="ja-JP" altLang="en-US">
              <a:solidFill>
                <a:schemeClr val="tx1"/>
              </a:solidFill>
            </a:endParaRPr>
          </a:p>
        </p:txBody>
      </p:sp>
      <p:sp>
        <p:nvSpPr>
          <p:cNvPr id="15" name="四角形: 角を丸くする 3">
            <a:extLst>
              <a:ext uri="{FF2B5EF4-FFF2-40B4-BE49-F238E27FC236}">
                <a16:creationId xmlns:a16="http://schemas.microsoft.com/office/drawing/2014/main" id="{6E5BA3F2-EE2D-642C-1FDD-594EC83B96FA}"/>
              </a:ext>
            </a:extLst>
          </p:cNvPr>
          <p:cNvSpPr/>
          <p:nvPr/>
        </p:nvSpPr>
        <p:spPr>
          <a:xfrm>
            <a:off x="7626561" y="4629817"/>
            <a:ext cx="1829883" cy="952635"/>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en-US" altLang="ja-JP" dirty="0">
                <a:solidFill>
                  <a:schemeClr val="tx1"/>
                </a:solidFill>
              </a:rPr>
              <a:t>OS</a:t>
            </a:r>
          </a:p>
          <a:p>
            <a:endParaRPr lang="en-US" altLang="ja-JP" dirty="0">
              <a:solidFill>
                <a:schemeClr val="tx1"/>
              </a:solidFill>
            </a:endParaRPr>
          </a:p>
          <a:p>
            <a:endParaRPr kumimoji="1" lang="ja-JP" altLang="en-US">
              <a:solidFill>
                <a:schemeClr val="tx1"/>
              </a:solidFill>
            </a:endParaRPr>
          </a:p>
        </p:txBody>
      </p:sp>
      <p:sp>
        <p:nvSpPr>
          <p:cNvPr id="16" name="四角形: 角を丸くする 32">
            <a:extLst>
              <a:ext uri="{FF2B5EF4-FFF2-40B4-BE49-F238E27FC236}">
                <a16:creationId xmlns:a16="http://schemas.microsoft.com/office/drawing/2014/main" id="{8AE41770-77DE-1D61-10F8-FA90E2A519A8}"/>
              </a:ext>
            </a:extLst>
          </p:cNvPr>
          <p:cNvSpPr/>
          <p:nvPr/>
        </p:nvSpPr>
        <p:spPr>
          <a:xfrm>
            <a:off x="7791601" y="4986001"/>
            <a:ext cx="1499802" cy="476318"/>
          </a:xfrm>
          <a:prstGeom prst="roundRect">
            <a:avLst/>
          </a:prstGeom>
          <a:solidFill>
            <a:schemeClr val="accent4">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a:solidFill>
                  <a:schemeClr val="tx1"/>
                </a:solidFill>
              </a:rPr>
              <a:t>エージェント</a:t>
            </a:r>
          </a:p>
        </p:txBody>
      </p:sp>
      <p:cxnSp>
        <p:nvCxnSpPr>
          <p:cNvPr id="17" name="直線コネクタ 7">
            <a:extLst>
              <a:ext uri="{FF2B5EF4-FFF2-40B4-BE49-F238E27FC236}">
                <a16:creationId xmlns:a16="http://schemas.microsoft.com/office/drawing/2014/main" id="{D4A0691E-5F99-5A3B-C41F-247060CC183E}"/>
              </a:ext>
            </a:extLst>
          </p:cNvPr>
          <p:cNvCxnSpPr>
            <a:cxnSpLocks/>
            <a:stCxn id="16" idx="1"/>
            <a:endCxn id="11" idx="3"/>
          </p:cNvCxnSpPr>
          <p:nvPr/>
        </p:nvCxnSpPr>
        <p:spPr>
          <a:xfrm flipH="1" flipV="1">
            <a:off x="6998757" y="4788464"/>
            <a:ext cx="792844" cy="435696"/>
          </a:xfrm>
          <a:prstGeom prst="line">
            <a:avLst/>
          </a:prstGeom>
          <a:ln w="50800">
            <a:headEnd type="triangle"/>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0763670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1">
            <a:extLst>
              <a:ext uri="{FF2B5EF4-FFF2-40B4-BE49-F238E27FC236}">
                <a16:creationId xmlns:a16="http://schemas.microsoft.com/office/drawing/2014/main" id="{69E6445B-EBB0-BAEA-47B0-5420E4D3209E}"/>
              </a:ext>
            </a:extLst>
          </p:cNvPr>
          <p:cNvSpPr>
            <a:spLocks noGrp="1"/>
          </p:cNvSpPr>
          <p:nvPr>
            <p:ph type="title"/>
          </p:nvPr>
        </p:nvSpPr>
        <p:spPr>
          <a:xfrm>
            <a:off x="838200" y="510988"/>
            <a:ext cx="10515600" cy="802249"/>
          </a:xfrm>
        </p:spPr>
        <p:txBody>
          <a:bodyPr/>
          <a:lstStyle/>
          <a:p>
            <a:r>
              <a:rPr lang="ja-JP" altLang="en-US"/>
              <a:t>メモリ共有を用いた情報取得</a:t>
            </a:r>
          </a:p>
        </p:txBody>
      </p:sp>
      <p:sp>
        <p:nvSpPr>
          <p:cNvPr id="3" name="コンテンツ プレースホルダー 2">
            <a:extLst>
              <a:ext uri="{FF2B5EF4-FFF2-40B4-BE49-F238E27FC236}">
                <a16:creationId xmlns:a16="http://schemas.microsoft.com/office/drawing/2014/main" id="{6B789329-500E-A824-D237-AFE1D7D0F3AE}"/>
              </a:ext>
            </a:extLst>
          </p:cNvPr>
          <p:cNvSpPr>
            <a:spLocks noGrp="1"/>
          </p:cNvSpPr>
          <p:nvPr>
            <p:ph idx="1"/>
          </p:nvPr>
        </p:nvSpPr>
        <p:spPr>
          <a:xfrm>
            <a:off x="838200" y="1492624"/>
            <a:ext cx="10515600" cy="4684339"/>
          </a:xfrm>
        </p:spPr>
        <p:txBody>
          <a:bodyPr>
            <a:normAutofit/>
          </a:bodyPr>
          <a:lstStyle/>
          <a:p>
            <a:r>
              <a:rPr lang="ja-JP" altLang="en-US"/>
              <a:t>監視用</a:t>
            </a:r>
            <a:r>
              <a:rPr lang="en-US" altLang="ja-JP" dirty="0"/>
              <a:t> TVM </a:t>
            </a:r>
            <a:r>
              <a:rPr lang="ja-JP" altLang="en-US"/>
              <a:t>と監視対象</a:t>
            </a:r>
            <a:r>
              <a:rPr lang="en-US" altLang="ja-JP" dirty="0"/>
              <a:t> TVM </a:t>
            </a:r>
            <a:r>
              <a:rPr lang="ja-JP" altLang="en-US"/>
              <a:t>間でメモリを共有して情報取得</a:t>
            </a:r>
            <a:endParaRPr lang="en-US" altLang="ja-JP" dirty="0"/>
          </a:p>
          <a:p>
            <a:pPr lvl="1"/>
            <a:r>
              <a:rPr lang="en-US" altLang="ja-JP" dirty="0"/>
              <a:t>TVM </a:t>
            </a:r>
            <a:r>
              <a:rPr lang="ja-JP" altLang="en-US"/>
              <a:t>間の仮想ネットワークを用いて通信することも可能</a:t>
            </a:r>
            <a:endParaRPr lang="en-US" altLang="ja-JP" dirty="0"/>
          </a:p>
          <a:p>
            <a:pPr lvl="1"/>
            <a:r>
              <a:rPr lang="ja-JP" altLang="en-US"/>
              <a:t>通信はハイパーバイザを経由するため、性能低下や妨害の可能性</a:t>
            </a:r>
            <a:endParaRPr lang="en-US" altLang="ja-JP" dirty="0"/>
          </a:p>
          <a:p>
            <a:r>
              <a:rPr lang="ja-JP" altLang="en-US"/>
              <a:t>しかし、</a:t>
            </a:r>
            <a:r>
              <a:rPr lang="en-US" altLang="ja-JP" dirty="0"/>
              <a:t>TVM </a:t>
            </a:r>
            <a:r>
              <a:rPr lang="ja-JP" altLang="en-US"/>
              <a:t>間で機密メモリを共有することはできない</a:t>
            </a:r>
            <a:endParaRPr lang="en-US" altLang="ja-JP" dirty="0"/>
          </a:p>
          <a:p>
            <a:pPr lvl="1"/>
            <a:r>
              <a:rPr lang="ja-JP" altLang="en-US"/>
              <a:t>セキュリティために機密メモリは</a:t>
            </a:r>
            <a:r>
              <a:rPr lang="en-US" altLang="ja-JP" dirty="0"/>
              <a:t> 1 </a:t>
            </a:r>
            <a:r>
              <a:rPr lang="ja-JP" altLang="en-US"/>
              <a:t>つの</a:t>
            </a:r>
            <a:r>
              <a:rPr lang="en-US" altLang="ja-JP" dirty="0"/>
              <a:t> TVM </a:t>
            </a:r>
            <a:r>
              <a:rPr lang="ja-JP" altLang="en-US"/>
              <a:t>にだけ割り当て可能</a:t>
            </a:r>
            <a:endParaRPr lang="en-US" altLang="ja-JP" dirty="0"/>
          </a:p>
          <a:p>
            <a:pPr lvl="1"/>
            <a:r>
              <a:rPr lang="ja-JP" altLang="en-US"/>
              <a:t>ハイパーバイザと非機密メモリを共有する仕組みを利用して実現</a:t>
            </a:r>
            <a:endParaRPr lang="en-US" altLang="ja-JP" dirty="0"/>
          </a:p>
        </p:txBody>
      </p:sp>
      <p:sp>
        <p:nvSpPr>
          <p:cNvPr id="34" name="スライド番号プレースホルダー 33">
            <a:extLst>
              <a:ext uri="{FF2B5EF4-FFF2-40B4-BE49-F238E27FC236}">
                <a16:creationId xmlns:a16="http://schemas.microsoft.com/office/drawing/2014/main" id="{AAEAFB38-7050-046F-30D7-E36D62EE05DE}"/>
              </a:ext>
            </a:extLst>
          </p:cNvPr>
          <p:cNvSpPr>
            <a:spLocks noGrp="1"/>
          </p:cNvSpPr>
          <p:nvPr>
            <p:ph type="sldNum" sz="quarter" idx="12"/>
          </p:nvPr>
        </p:nvSpPr>
        <p:spPr/>
        <p:txBody>
          <a:bodyPr/>
          <a:lstStyle/>
          <a:p>
            <a:fld id="{A2D0B6E4-DB95-4D36-8524-B9153B2D6E62}" type="slidenum">
              <a:rPr kumimoji="1" lang="ja-JP" altLang="en-US" smtClean="0"/>
              <a:t>8</a:t>
            </a:fld>
            <a:endParaRPr kumimoji="1" lang="ja-JP" altLang="en-US"/>
          </a:p>
        </p:txBody>
      </p:sp>
      <p:sp>
        <p:nvSpPr>
          <p:cNvPr id="26" name="テキスト ボックス 25">
            <a:extLst>
              <a:ext uri="{FF2B5EF4-FFF2-40B4-BE49-F238E27FC236}">
                <a16:creationId xmlns:a16="http://schemas.microsoft.com/office/drawing/2014/main" id="{B9655524-D9F9-2A89-C51F-2BAFCC8CE01F}"/>
              </a:ext>
            </a:extLst>
          </p:cNvPr>
          <p:cNvSpPr txBox="1"/>
          <p:nvPr/>
        </p:nvSpPr>
        <p:spPr>
          <a:xfrm>
            <a:off x="5442652" y="4096107"/>
            <a:ext cx="1503837" cy="369332"/>
          </a:xfrm>
          <a:prstGeom prst="rect">
            <a:avLst/>
          </a:prstGeom>
          <a:noFill/>
        </p:spPr>
        <p:txBody>
          <a:bodyPr wrap="square" rtlCol="0">
            <a:spAutoFit/>
          </a:bodyPr>
          <a:lstStyle/>
          <a:p>
            <a:pPr algn="ctr"/>
            <a:r>
              <a:rPr lang="ja-JP" altLang="en-US" b="1"/>
              <a:t>監視用</a:t>
            </a:r>
            <a:r>
              <a:rPr kumimoji="1" lang="en-US" altLang="ja-JP" b="1" dirty="0">
                <a:solidFill>
                  <a:schemeClr val="tx1"/>
                </a:solidFill>
              </a:rPr>
              <a:t>TVM</a:t>
            </a:r>
            <a:endParaRPr kumimoji="1" lang="ja-JP" altLang="en-US" b="1">
              <a:solidFill>
                <a:schemeClr val="tx1"/>
              </a:solidFill>
            </a:endParaRPr>
          </a:p>
        </p:txBody>
      </p:sp>
      <p:sp>
        <p:nvSpPr>
          <p:cNvPr id="27" name="四角形: 角を丸くする 32">
            <a:extLst>
              <a:ext uri="{FF2B5EF4-FFF2-40B4-BE49-F238E27FC236}">
                <a16:creationId xmlns:a16="http://schemas.microsoft.com/office/drawing/2014/main" id="{4EDC52E0-01CD-5F13-BF3D-0F9E62938429}"/>
              </a:ext>
            </a:extLst>
          </p:cNvPr>
          <p:cNvSpPr/>
          <p:nvPr/>
        </p:nvSpPr>
        <p:spPr>
          <a:xfrm>
            <a:off x="5172899" y="4458035"/>
            <a:ext cx="2043346" cy="1321197"/>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30" name="四角形: 角を丸くする 39">
            <a:extLst>
              <a:ext uri="{FF2B5EF4-FFF2-40B4-BE49-F238E27FC236}">
                <a16:creationId xmlns:a16="http://schemas.microsoft.com/office/drawing/2014/main" id="{3F5C8817-CC08-EBA9-C2CE-1A464A1E9DCE}"/>
              </a:ext>
            </a:extLst>
          </p:cNvPr>
          <p:cNvSpPr/>
          <p:nvPr/>
        </p:nvSpPr>
        <p:spPr>
          <a:xfrm>
            <a:off x="5292847" y="4800600"/>
            <a:ext cx="1803449" cy="537975"/>
          </a:xfrm>
          <a:prstGeom prst="round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chemeClr val="tx1"/>
                </a:solidFill>
              </a:rPr>
              <a:t>監視システム</a:t>
            </a:r>
            <a:endParaRPr kumimoji="1" lang="ja-JP" altLang="en-US">
              <a:solidFill>
                <a:schemeClr val="tx1"/>
              </a:solidFill>
            </a:endParaRPr>
          </a:p>
        </p:txBody>
      </p:sp>
      <p:sp>
        <p:nvSpPr>
          <p:cNvPr id="31" name="四角形: 角を丸くする 44">
            <a:extLst>
              <a:ext uri="{FF2B5EF4-FFF2-40B4-BE49-F238E27FC236}">
                <a16:creationId xmlns:a16="http://schemas.microsoft.com/office/drawing/2014/main" id="{D61ECB81-6D50-EFD4-BFB1-A015391780B6}"/>
              </a:ext>
            </a:extLst>
          </p:cNvPr>
          <p:cNvSpPr/>
          <p:nvPr/>
        </p:nvSpPr>
        <p:spPr>
          <a:xfrm>
            <a:off x="7365816" y="4472753"/>
            <a:ext cx="2043346" cy="1325563"/>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32" name="テキスト ボックス 31">
            <a:extLst>
              <a:ext uri="{FF2B5EF4-FFF2-40B4-BE49-F238E27FC236}">
                <a16:creationId xmlns:a16="http://schemas.microsoft.com/office/drawing/2014/main" id="{89127CD1-9B5A-2D22-AB84-0418874850B4}"/>
              </a:ext>
            </a:extLst>
          </p:cNvPr>
          <p:cNvSpPr txBox="1"/>
          <p:nvPr/>
        </p:nvSpPr>
        <p:spPr>
          <a:xfrm>
            <a:off x="7397496" y="4099592"/>
            <a:ext cx="1896933" cy="369332"/>
          </a:xfrm>
          <a:prstGeom prst="rect">
            <a:avLst/>
          </a:prstGeom>
          <a:noFill/>
        </p:spPr>
        <p:txBody>
          <a:bodyPr wrap="square" rtlCol="0">
            <a:spAutoFit/>
          </a:bodyPr>
          <a:lstStyle/>
          <a:p>
            <a:pPr algn="ctr"/>
            <a:r>
              <a:rPr lang="ja-JP" altLang="en-US" b="1"/>
              <a:t>監視対象</a:t>
            </a:r>
            <a:r>
              <a:rPr kumimoji="1" lang="en-US" altLang="ja-JP" b="1" dirty="0">
                <a:solidFill>
                  <a:schemeClr val="tx1"/>
                </a:solidFill>
              </a:rPr>
              <a:t>TVM</a:t>
            </a:r>
            <a:endParaRPr kumimoji="1" lang="ja-JP" altLang="en-US" b="1">
              <a:solidFill>
                <a:schemeClr val="tx1"/>
              </a:solidFill>
            </a:endParaRPr>
          </a:p>
        </p:txBody>
      </p:sp>
      <p:sp>
        <p:nvSpPr>
          <p:cNvPr id="33" name="四角形: 角を丸くする 36">
            <a:extLst>
              <a:ext uri="{FF2B5EF4-FFF2-40B4-BE49-F238E27FC236}">
                <a16:creationId xmlns:a16="http://schemas.microsoft.com/office/drawing/2014/main" id="{2D97097E-013D-0830-C690-4D205CF91A0A}"/>
              </a:ext>
            </a:extLst>
          </p:cNvPr>
          <p:cNvSpPr/>
          <p:nvPr/>
        </p:nvSpPr>
        <p:spPr>
          <a:xfrm>
            <a:off x="2060053" y="4785594"/>
            <a:ext cx="1995265" cy="537975"/>
          </a:xfrm>
          <a:prstGeom prst="roundRect">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ハイパーバイザ</a:t>
            </a:r>
          </a:p>
        </p:txBody>
      </p:sp>
      <p:cxnSp>
        <p:nvCxnSpPr>
          <p:cNvPr id="36" name="直線コネクタ 7">
            <a:extLst>
              <a:ext uri="{FF2B5EF4-FFF2-40B4-BE49-F238E27FC236}">
                <a16:creationId xmlns:a16="http://schemas.microsoft.com/office/drawing/2014/main" id="{13710575-B433-BF63-5645-89F3BFECDF90}"/>
              </a:ext>
            </a:extLst>
          </p:cNvPr>
          <p:cNvCxnSpPr>
            <a:cxnSpLocks/>
          </p:cNvCxnSpPr>
          <p:nvPr/>
        </p:nvCxnSpPr>
        <p:spPr>
          <a:xfrm flipH="1" flipV="1">
            <a:off x="6628586" y="5355062"/>
            <a:ext cx="399901" cy="701766"/>
          </a:xfrm>
          <a:prstGeom prst="line">
            <a:avLst/>
          </a:prstGeom>
          <a:ln w="50800">
            <a:headEnd type="triangle"/>
            <a:tailEnd type="triangle"/>
          </a:ln>
        </p:spPr>
        <p:style>
          <a:lnRef idx="3">
            <a:schemeClr val="dk1"/>
          </a:lnRef>
          <a:fillRef idx="0">
            <a:schemeClr val="dk1"/>
          </a:fillRef>
          <a:effectRef idx="2">
            <a:schemeClr val="dk1"/>
          </a:effectRef>
          <a:fontRef idx="minor">
            <a:schemeClr val="tx1"/>
          </a:fontRef>
        </p:style>
      </p:cxnSp>
      <p:sp>
        <p:nvSpPr>
          <p:cNvPr id="37" name="四角形: 角を丸くする 3">
            <a:extLst>
              <a:ext uri="{FF2B5EF4-FFF2-40B4-BE49-F238E27FC236}">
                <a16:creationId xmlns:a16="http://schemas.microsoft.com/office/drawing/2014/main" id="{8CAA6C68-81B2-D407-97A8-634DCD5AECE0}"/>
              </a:ext>
            </a:extLst>
          </p:cNvPr>
          <p:cNvSpPr/>
          <p:nvPr/>
        </p:nvSpPr>
        <p:spPr>
          <a:xfrm>
            <a:off x="2061222" y="6066831"/>
            <a:ext cx="1805283" cy="462201"/>
          </a:xfrm>
          <a:prstGeom prst="roundRect">
            <a:avLst/>
          </a:prstGeom>
          <a:solidFill>
            <a:schemeClr val="accent2">
              <a:lumMod val="60000"/>
              <a:lumOff val="40000"/>
            </a:schemeClr>
          </a:solid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非機密メモリ</a:t>
            </a:r>
          </a:p>
        </p:txBody>
      </p:sp>
      <p:sp>
        <p:nvSpPr>
          <p:cNvPr id="38" name="四角形: 角を丸くする 32">
            <a:extLst>
              <a:ext uri="{FF2B5EF4-FFF2-40B4-BE49-F238E27FC236}">
                <a16:creationId xmlns:a16="http://schemas.microsoft.com/office/drawing/2014/main" id="{D516D377-98FD-B151-7988-42C9E9B6D1F9}"/>
              </a:ext>
            </a:extLst>
          </p:cNvPr>
          <p:cNvSpPr/>
          <p:nvPr/>
        </p:nvSpPr>
        <p:spPr>
          <a:xfrm>
            <a:off x="5236333" y="6066831"/>
            <a:ext cx="1451296" cy="462201"/>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機密メモリ</a:t>
            </a:r>
          </a:p>
        </p:txBody>
      </p:sp>
      <p:sp>
        <p:nvSpPr>
          <p:cNvPr id="52" name="四角形: 角を丸くする 32">
            <a:extLst>
              <a:ext uri="{FF2B5EF4-FFF2-40B4-BE49-F238E27FC236}">
                <a16:creationId xmlns:a16="http://schemas.microsoft.com/office/drawing/2014/main" id="{B1402EA2-8132-8183-F728-C3D788154267}"/>
              </a:ext>
            </a:extLst>
          </p:cNvPr>
          <p:cNvSpPr/>
          <p:nvPr/>
        </p:nvSpPr>
        <p:spPr>
          <a:xfrm>
            <a:off x="7957866" y="6057244"/>
            <a:ext cx="1451296" cy="462201"/>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機密メモリ</a:t>
            </a:r>
          </a:p>
        </p:txBody>
      </p:sp>
      <p:sp>
        <p:nvSpPr>
          <p:cNvPr id="53" name="四角形: 角を丸くする 3">
            <a:extLst>
              <a:ext uri="{FF2B5EF4-FFF2-40B4-BE49-F238E27FC236}">
                <a16:creationId xmlns:a16="http://schemas.microsoft.com/office/drawing/2014/main" id="{192928ED-72F6-9361-40C4-2E4C4232ACDC}"/>
              </a:ext>
            </a:extLst>
          </p:cNvPr>
          <p:cNvSpPr/>
          <p:nvPr/>
        </p:nvSpPr>
        <p:spPr>
          <a:xfrm>
            <a:off x="6796684" y="6056829"/>
            <a:ext cx="1020663" cy="438808"/>
          </a:xfrm>
          <a:prstGeom prst="roundRect">
            <a:avLst/>
          </a:prstGeom>
          <a:solidFill>
            <a:schemeClr val="accent2">
              <a:lumMod val="60000"/>
              <a:lumOff val="40000"/>
            </a:schemeClr>
          </a:solid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cxnSp>
        <p:nvCxnSpPr>
          <p:cNvPr id="57" name="直線コネクタ 7">
            <a:extLst>
              <a:ext uri="{FF2B5EF4-FFF2-40B4-BE49-F238E27FC236}">
                <a16:creationId xmlns:a16="http://schemas.microsoft.com/office/drawing/2014/main" id="{1F3A1C2B-E8F1-294E-9214-8319FDC5E6A0}"/>
              </a:ext>
            </a:extLst>
          </p:cNvPr>
          <p:cNvCxnSpPr>
            <a:cxnSpLocks/>
          </p:cNvCxnSpPr>
          <p:nvPr/>
        </p:nvCxnSpPr>
        <p:spPr>
          <a:xfrm flipV="1">
            <a:off x="7553574" y="5303039"/>
            <a:ext cx="527564" cy="723389"/>
          </a:xfrm>
          <a:prstGeom prst="line">
            <a:avLst/>
          </a:prstGeom>
          <a:ln w="50800">
            <a:headEnd type="triangle"/>
            <a:tailEnd type="triangle"/>
          </a:ln>
        </p:spPr>
        <p:style>
          <a:lnRef idx="3">
            <a:schemeClr val="dk1"/>
          </a:lnRef>
          <a:fillRef idx="0">
            <a:schemeClr val="dk1"/>
          </a:fillRef>
          <a:effectRef idx="2">
            <a:schemeClr val="dk1"/>
          </a:effectRef>
          <a:fontRef idx="minor">
            <a:schemeClr val="tx1"/>
          </a:fontRef>
        </p:style>
      </p:cxnSp>
      <p:cxnSp>
        <p:nvCxnSpPr>
          <p:cNvPr id="65" name="直線コネクタ 7">
            <a:extLst>
              <a:ext uri="{FF2B5EF4-FFF2-40B4-BE49-F238E27FC236}">
                <a16:creationId xmlns:a16="http://schemas.microsoft.com/office/drawing/2014/main" id="{55B651C6-347B-68A2-6047-2077082DA1EE}"/>
              </a:ext>
            </a:extLst>
          </p:cNvPr>
          <p:cNvCxnSpPr>
            <a:cxnSpLocks/>
            <a:endCxn id="33" idx="2"/>
          </p:cNvCxnSpPr>
          <p:nvPr/>
        </p:nvCxnSpPr>
        <p:spPr>
          <a:xfrm flipH="1" flipV="1">
            <a:off x="3057686" y="5323569"/>
            <a:ext cx="1250320" cy="757130"/>
          </a:xfrm>
          <a:prstGeom prst="line">
            <a:avLst/>
          </a:prstGeom>
          <a:ln w="50800">
            <a:headEnd type="triangle"/>
            <a:tailEnd type="triangle"/>
          </a:ln>
        </p:spPr>
        <p:style>
          <a:lnRef idx="3">
            <a:schemeClr val="dk1"/>
          </a:lnRef>
          <a:fillRef idx="0">
            <a:schemeClr val="dk1"/>
          </a:fillRef>
          <a:effectRef idx="2">
            <a:schemeClr val="dk1"/>
          </a:effectRef>
          <a:fontRef idx="minor">
            <a:schemeClr val="tx1"/>
          </a:fontRef>
        </p:style>
      </p:cxnSp>
      <p:sp>
        <p:nvSpPr>
          <p:cNvPr id="66" name="四角形: 角を丸くする 3">
            <a:extLst>
              <a:ext uri="{FF2B5EF4-FFF2-40B4-BE49-F238E27FC236}">
                <a16:creationId xmlns:a16="http://schemas.microsoft.com/office/drawing/2014/main" id="{C52320D3-4625-8ECB-9F0A-1B0FA823D266}"/>
              </a:ext>
            </a:extLst>
          </p:cNvPr>
          <p:cNvSpPr/>
          <p:nvPr/>
        </p:nvSpPr>
        <p:spPr>
          <a:xfrm>
            <a:off x="3984193" y="6056828"/>
            <a:ext cx="1139746" cy="473598"/>
          </a:xfrm>
          <a:prstGeom prst="roundRect">
            <a:avLst/>
          </a:prstGeom>
          <a:solidFill>
            <a:schemeClr val="accent2">
              <a:lumMod val="60000"/>
              <a:lumOff val="40000"/>
            </a:schemeClr>
          </a:solid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cxnSp>
        <p:nvCxnSpPr>
          <p:cNvPr id="67" name="直線コネクタ 7">
            <a:extLst>
              <a:ext uri="{FF2B5EF4-FFF2-40B4-BE49-F238E27FC236}">
                <a16:creationId xmlns:a16="http://schemas.microsoft.com/office/drawing/2014/main" id="{4E0462B1-5F8C-DE2A-5BB0-69D82597A785}"/>
              </a:ext>
            </a:extLst>
          </p:cNvPr>
          <p:cNvCxnSpPr>
            <a:cxnSpLocks/>
          </p:cNvCxnSpPr>
          <p:nvPr/>
        </p:nvCxnSpPr>
        <p:spPr>
          <a:xfrm flipV="1">
            <a:off x="4827181" y="5561967"/>
            <a:ext cx="615471" cy="464461"/>
          </a:xfrm>
          <a:prstGeom prst="line">
            <a:avLst/>
          </a:prstGeom>
          <a:ln w="50800">
            <a:headEnd type="triangle"/>
            <a:tailEnd type="triangle"/>
          </a:ln>
        </p:spPr>
        <p:style>
          <a:lnRef idx="3">
            <a:schemeClr val="dk1"/>
          </a:lnRef>
          <a:fillRef idx="0">
            <a:schemeClr val="dk1"/>
          </a:fillRef>
          <a:effectRef idx="2">
            <a:schemeClr val="dk1"/>
          </a:effectRef>
          <a:fontRef idx="minor">
            <a:schemeClr val="tx1"/>
          </a:fontRef>
        </p:style>
      </p:cxnSp>
      <p:sp>
        <p:nvSpPr>
          <p:cNvPr id="70" name="テキスト ボックス 69">
            <a:extLst>
              <a:ext uri="{FF2B5EF4-FFF2-40B4-BE49-F238E27FC236}">
                <a16:creationId xmlns:a16="http://schemas.microsoft.com/office/drawing/2014/main" id="{6FD228D4-8398-DB8C-1071-C5550F51D822}"/>
              </a:ext>
            </a:extLst>
          </p:cNvPr>
          <p:cNvSpPr txBox="1"/>
          <p:nvPr/>
        </p:nvSpPr>
        <p:spPr>
          <a:xfrm>
            <a:off x="6542514" y="6512124"/>
            <a:ext cx="1694250" cy="369332"/>
          </a:xfrm>
          <a:prstGeom prst="rect">
            <a:avLst/>
          </a:prstGeom>
          <a:noFill/>
        </p:spPr>
        <p:txBody>
          <a:bodyPr wrap="square" rtlCol="0">
            <a:spAutoFit/>
          </a:bodyPr>
          <a:lstStyle/>
          <a:p>
            <a:pPr algn="ctr"/>
            <a:r>
              <a:rPr lang="ja-JP" altLang="en-US" b="1"/>
              <a:t>非機密メモリ</a:t>
            </a:r>
            <a:endParaRPr kumimoji="1" lang="ja-JP" altLang="en-US" b="1">
              <a:solidFill>
                <a:schemeClr val="tx1"/>
              </a:solidFill>
            </a:endParaRPr>
          </a:p>
        </p:txBody>
      </p:sp>
      <p:sp>
        <p:nvSpPr>
          <p:cNvPr id="4" name="四角形: 角を丸くする 32">
            <a:extLst>
              <a:ext uri="{FF2B5EF4-FFF2-40B4-BE49-F238E27FC236}">
                <a16:creationId xmlns:a16="http://schemas.microsoft.com/office/drawing/2014/main" id="{49092AC9-EF5E-A2EA-2A92-A38C336B2850}"/>
              </a:ext>
            </a:extLst>
          </p:cNvPr>
          <p:cNvSpPr/>
          <p:nvPr/>
        </p:nvSpPr>
        <p:spPr>
          <a:xfrm>
            <a:off x="7637588" y="4826721"/>
            <a:ext cx="1499802" cy="476318"/>
          </a:xfrm>
          <a:prstGeom prst="roundRect">
            <a:avLst/>
          </a:prstGeom>
          <a:solidFill>
            <a:schemeClr val="accent4">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a:solidFill>
                  <a:schemeClr val="tx1"/>
                </a:solidFill>
              </a:rPr>
              <a:t>エージェント</a:t>
            </a:r>
          </a:p>
        </p:txBody>
      </p:sp>
    </p:spTree>
    <p:extLst>
      <p:ext uri="{BB962C8B-B14F-4D97-AF65-F5344CB8AC3E}">
        <p14:creationId xmlns:p14="http://schemas.microsoft.com/office/powerpoint/2010/main" val="26374749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正方形/長方形 51">
            <a:extLst>
              <a:ext uri="{FF2B5EF4-FFF2-40B4-BE49-F238E27FC236}">
                <a16:creationId xmlns:a16="http://schemas.microsoft.com/office/drawing/2014/main" id="{FAEF8621-FE63-8001-8F05-2FA39326E373}"/>
              </a:ext>
            </a:extLst>
          </p:cNvPr>
          <p:cNvSpPr/>
          <p:nvPr/>
        </p:nvSpPr>
        <p:spPr>
          <a:xfrm>
            <a:off x="8908852" y="6251386"/>
            <a:ext cx="393140" cy="396831"/>
          </a:xfrm>
          <a:prstGeom prst="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ysClr val="windowText" lastClr="000000"/>
              </a:solidFill>
            </a:endParaRPr>
          </a:p>
        </p:txBody>
      </p:sp>
      <p:sp>
        <p:nvSpPr>
          <p:cNvPr id="15" name="正方形/長方形 51">
            <a:extLst>
              <a:ext uri="{FF2B5EF4-FFF2-40B4-BE49-F238E27FC236}">
                <a16:creationId xmlns:a16="http://schemas.microsoft.com/office/drawing/2014/main" id="{98AE0FF3-D1DC-C5C4-AE25-37947C434D3D}"/>
              </a:ext>
            </a:extLst>
          </p:cNvPr>
          <p:cNvSpPr/>
          <p:nvPr/>
        </p:nvSpPr>
        <p:spPr>
          <a:xfrm>
            <a:off x="6234623" y="6244131"/>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a:extLst>
              <a:ext uri="{FF2B5EF4-FFF2-40B4-BE49-F238E27FC236}">
                <a16:creationId xmlns:a16="http://schemas.microsoft.com/office/drawing/2014/main" id="{584E2E06-DF2A-B427-FFC0-EEA50F7C409D}"/>
              </a:ext>
            </a:extLst>
          </p:cNvPr>
          <p:cNvSpPr>
            <a:spLocks noGrp="1"/>
          </p:cNvSpPr>
          <p:nvPr>
            <p:ph type="title"/>
          </p:nvPr>
        </p:nvSpPr>
        <p:spPr/>
        <p:txBody>
          <a:bodyPr/>
          <a:lstStyle/>
          <a:p>
            <a:r>
              <a:rPr kumimoji="1" lang="ja-JP" altLang="en-US"/>
              <a:t>手順</a:t>
            </a:r>
            <a:r>
              <a:rPr kumimoji="1" lang="en-US" altLang="ja-JP" dirty="0"/>
              <a:t>1</a:t>
            </a:r>
            <a:r>
              <a:rPr lang="en-US" altLang="ja-JP" dirty="0"/>
              <a:t> : </a:t>
            </a:r>
            <a:r>
              <a:rPr kumimoji="1" lang="ja-JP" altLang="en-US"/>
              <a:t>非機密メモリへ</a:t>
            </a:r>
            <a:r>
              <a:rPr lang="ja-JP" altLang="en-US"/>
              <a:t>の変換</a:t>
            </a:r>
            <a:endParaRPr kumimoji="1" lang="ja-JP" altLang="en-US"/>
          </a:p>
        </p:txBody>
      </p:sp>
      <p:sp>
        <p:nvSpPr>
          <p:cNvPr id="3" name="コンテンツ プレースホルダー 2">
            <a:extLst>
              <a:ext uri="{FF2B5EF4-FFF2-40B4-BE49-F238E27FC236}">
                <a16:creationId xmlns:a16="http://schemas.microsoft.com/office/drawing/2014/main" id="{A9FF883F-D55B-3AAF-9549-0A851C4891EE}"/>
              </a:ext>
            </a:extLst>
          </p:cNvPr>
          <p:cNvSpPr>
            <a:spLocks noGrp="1"/>
          </p:cNvSpPr>
          <p:nvPr>
            <p:ph idx="1"/>
          </p:nvPr>
        </p:nvSpPr>
        <p:spPr/>
        <p:txBody>
          <a:bodyPr/>
          <a:lstStyle/>
          <a:p>
            <a:r>
              <a:rPr lang="ja-JP" altLang="en-US"/>
              <a:t>監視用</a:t>
            </a:r>
            <a:r>
              <a:rPr lang="en-US" altLang="ja-JP" dirty="0"/>
              <a:t> TVM </a:t>
            </a:r>
            <a:r>
              <a:rPr lang="ja-JP" altLang="en-US"/>
              <a:t>と監視対象</a:t>
            </a:r>
            <a:r>
              <a:rPr lang="en-US" altLang="ja-JP" dirty="0"/>
              <a:t> TVM </a:t>
            </a:r>
            <a:r>
              <a:rPr lang="ja-JP" altLang="en-US"/>
              <a:t>が共有に用いるメモリを準備</a:t>
            </a:r>
            <a:endParaRPr lang="en-US" altLang="ja-JP" dirty="0"/>
          </a:p>
          <a:p>
            <a:pPr lvl="1"/>
            <a:r>
              <a:rPr lang="en-US" altLang="ja-JP" dirty="0"/>
              <a:t>TSM </a:t>
            </a:r>
            <a:r>
              <a:rPr lang="ja-JP" altLang="en-US"/>
              <a:t>を呼び出して対象メモリを機密メモリから非機密メモリに変換</a:t>
            </a:r>
            <a:endParaRPr lang="en-US" altLang="ja-JP" dirty="0"/>
          </a:p>
          <a:p>
            <a:pPr lvl="1"/>
            <a:r>
              <a:rPr lang="en-US" altLang="ja-JP" dirty="0"/>
              <a:t>TSM </a:t>
            </a:r>
            <a:r>
              <a:rPr lang="ja-JP" altLang="en-US"/>
              <a:t>がハイパーバイザを呼び出して対象メモリを登録</a:t>
            </a:r>
            <a:endParaRPr lang="en-US" altLang="ja-JP" dirty="0"/>
          </a:p>
          <a:p>
            <a:pPr lvl="2"/>
            <a:r>
              <a:rPr lang="ja-JP" altLang="en-US"/>
              <a:t>ハイパーバイザが</a:t>
            </a:r>
            <a:r>
              <a:rPr lang="en-US" altLang="ja-JP" dirty="0"/>
              <a:t> TVM </a:t>
            </a:r>
            <a:r>
              <a:rPr lang="ja-JP" altLang="en-US"/>
              <a:t>ごとに非機密メモリを管理しているため</a:t>
            </a:r>
            <a:endParaRPr lang="en-US" altLang="ja-JP" dirty="0"/>
          </a:p>
          <a:p>
            <a:pPr lvl="1"/>
            <a:r>
              <a:rPr lang="en-US" altLang="ja-JP" dirty="0"/>
              <a:t>TSM </a:t>
            </a:r>
            <a:r>
              <a:rPr lang="ja-JP" altLang="en-US"/>
              <a:t>が対象メモリの</a:t>
            </a:r>
            <a:r>
              <a:rPr lang="en-US" altLang="ja-JP" dirty="0"/>
              <a:t> TVM </a:t>
            </a:r>
            <a:r>
              <a:rPr lang="ja-JP" altLang="en-US"/>
              <a:t>への割り当てを解除</a:t>
            </a:r>
            <a:endParaRPr lang="en-US" altLang="ja-JP" dirty="0"/>
          </a:p>
          <a:p>
            <a:pPr lvl="2"/>
            <a:r>
              <a:rPr kumimoji="1" lang="ja-JP" altLang="en-US"/>
              <a:t>代わりに共有メモリを割り当てられるようにするため</a:t>
            </a:r>
          </a:p>
        </p:txBody>
      </p:sp>
      <p:sp>
        <p:nvSpPr>
          <p:cNvPr id="4" name="スライド番号プレースホルダー 3">
            <a:extLst>
              <a:ext uri="{FF2B5EF4-FFF2-40B4-BE49-F238E27FC236}">
                <a16:creationId xmlns:a16="http://schemas.microsoft.com/office/drawing/2014/main" id="{B7051EC1-56EF-0974-475C-27EC3C6C4FF5}"/>
              </a:ext>
            </a:extLst>
          </p:cNvPr>
          <p:cNvSpPr>
            <a:spLocks noGrp="1"/>
          </p:cNvSpPr>
          <p:nvPr>
            <p:ph type="sldNum" sz="quarter" idx="12"/>
          </p:nvPr>
        </p:nvSpPr>
        <p:spPr/>
        <p:txBody>
          <a:bodyPr/>
          <a:lstStyle/>
          <a:p>
            <a:fld id="{A2D0B6E4-DB95-4D36-8524-B9153B2D6E62}" type="slidenum">
              <a:rPr kumimoji="1" lang="ja-JP" altLang="en-US" smtClean="0"/>
              <a:t>9</a:t>
            </a:fld>
            <a:endParaRPr kumimoji="1" lang="ja-JP" altLang="en-US"/>
          </a:p>
        </p:txBody>
      </p:sp>
      <p:sp>
        <p:nvSpPr>
          <p:cNvPr id="74" name="正方形/長方形 51">
            <a:extLst>
              <a:ext uri="{FF2B5EF4-FFF2-40B4-BE49-F238E27FC236}">
                <a16:creationId xmlns:a16="http://schemas.microsoft.com/office/drawing/2014/main" id="{28E00B31-A847-7EF9-09F6-F1787E9E4E3B}"/>
              </a:ext>
            </a:extLst>
          </p:cNvPr>
          <p:cNvSpPr/>
          <p:nvPr/>
        </p:nvSpPr>
        <p:spPr>
          <a:xfrm>
            <a:off x="6232485" y="6240302"/>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5" name="四角形: 角を丸くする 5">
            <a:extLst>
              <a:ext uri="{FF2B5EF4-FFF2-40B4-BE49-F238E27FC236}">
                <a16:creationId xmlns:a16="http://schemas.microsoft.com/office/drawing/2014/main" id="{8744952A-1925-EF1E-4904-6C584C9E2EED}"/>
              </a:ext>
            </a:extLst>
          </p:cNvPr>
          <p:cNvSpPr/>
          <p:nvPr/>
        </p:nvSpPr>
        <p:spPr>
          <a:xfrm>
            <a:off x="5693237" y="4180465"/>
            <a:ext cx="1729886" cy="564172"/>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rgbClr val="FF0000"/>
                </a:solidFill>
              </a:rPr>
              <a:t> </a:t>
            </a:r>
            <a:r>
              <a:rPr kumimoji="1" lang="ja-JP" altLang="en-US">
                <a:solidFill>
                  <a:schemeClr val="tx1"/>
                </a:solidFill>
              </a:rPr>
              <a:t>監視用</a:t>
            </a:r>
            <a:r>
              <a:rPr kumimoji="1" lang="en-US" altLang="ja-JP" dirty="0">
                <a:solidFill>
                  <a:schemeClr val="tx1"/>
                </a:solidFill>
              </a:rPr>
              <a:t>TVM</a:t>
            </a:r>
            <a:endParaRPr kumimoji="1" lang="ja-JP" altLang="en-US">
              <a:solidFill>
                <a:schemeClr val="tx1"/>
              </a:solidFill>
            </a:endParaRPr>
          </a:p>
        </p:txBody>
      </p:sp>
      <p:sp>
        <p:nvSpPr>
          <p:cNvPr id="76" name="四角形: 角を丸くする 6">
            <a:extLst>
              <a:ext uri="{FF2B5EF4-FFF2-40B4-BE49-F238E27FC236}">
                <a16:creationId xmlns:a16="http://schemas.microsoft.com/office/drawing/2014/main" id="{5D0424B5-95C3-421F-54AE-1BC9F3139F2C}"/>
              </a:ext>
            </a:extLst>
          </p:cNvPr>
          <p:cNvSpPr/>
          <p:nvPr/>
        </p:nvSpPr>
        <p:spPr>
          <a:xfrm>
            <a:off x="2093042" y="5272172"/>
            <a:ext cx="2186258" cy="599866"/>
          </a:xfrm>
          <a:prstGeom prst="roundRect">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rgbClr val="FF0000"/>
                </a:solidFill>
              </a:rPr>
              <a:t> </a:t>
            </a:r>
            <a:r>
              <a:rPr lang="ja-JP" altLang="en-US">
                <a:solidFill>
                  <a:schemeClr val="tx1"/>
                </a:solidFill>
              </a:rPr>
              <a:t>ハイパーバイザ</a:t>
            </a:r>
            <a:endParaRPr kumimoji="1" lang="ja-JP" altLang="en-US" sz="1400">
              <a:solidFill>
                <a:schemeClr val="tx1"/>
              </a:solidFill>
            </a:endParaRPr>
          </a:p>
        </p:txBody>
      </p:sp>
      <p:cxnSp>
        <p:nvCxnSpPr>
          <p:cNvPr id="77" name="直線コネクタ 76">
            <a:extLst>
              <a:ext uri="{FF2B5EF4-FFF2-40B4-BE49-F238E27FC236}">
                <a16:creationId xmlns:a16="http://schemas.microsoft.com/office/drawing/2014/main" id="{71EA7FC5-E495-8B33-3A71-BCB243F92FD5}"/>
              </a:ext>
            </a:extLst>
          </p:cNvPr>
          <p:cNvCxnSpPr>
            <a:cxnSpLocks/>
            <a:stCxn id="75" idx="2"/>
          </p:cNvCxnSpPr>
          <p:nvPr/>
        </p:nvCxnSpPr>
        <p:spPr>
          <a:xfrm>
            <a:off x="6558180" y="4744637"/>
            <a:ext cx="0" cy="523477"/>
          </a:xfrm>
          <a:prstGeom prst="line">
            <a:avLst/>
          </a:prstGeom>
          <a:ln w="50800">
            <a:tailEnd type="triangle"/>
          </a:ln>
        </p:spPr>
        <p:style>
          <a:lnRef idx="3">
            <a:schemeClr val="dk1"/>
          </a:lnRef>
          <a:fillRef idx="0">
            <a:schemeClr val="dk1"/>
          </a:fillRef>
          <a:effectRef idx="2">
            <a:schemeClr val="dk1"/>
          </a:effectRef>
          <a:fontRef idx="minor">
            <a:schemeClr val="tx1"/>
          </a:fontRef>
        </p:style>
      </p:cxnSp>
      <p:cxnSp>
        <p:nvCxnSpPr>
          <p:cNvPr id="78" name="直線コネクタ 77">
            <a:extLst>
              <a:ext uri="{FF2B5EF4-FFF2-40B4-BE49-F238E27FC236}">
                <a16:creationId xmlns:a16="http://schemas.microsoft.com/office/drawing/2014/main" id="{64CE500F-0ABE-D409-C690-9108BBDD03AC}"/>
              </a:ext>
            </a:extLst>
          </p:cNvPr>
          <p:cNvCxnSpPr>
            <a:cxnSpLocks/>
            <a:stCxn id="76" idx="3"/>
            <a:endCxn id="81" idx="1"/>
          </p:cNvCxnSpPr>
          <p:nvPr/>
        </p:nvCxnSpPr>
        <p:spPr>
          <a:xfrm flipV="1">
            <a:off x="4279300" y="5552923"/>
            <a:ext cx="1413936" cy="19182"/>
          </a:xfrm>
          <a:prstGeom prst="line">
            <a:avLst/>
          </a:prstGeom>
          <a:ln w="50800">
            <a:headEnd type="triangle"/>
          </a:ln>
        </p:spPr>
        <p:style>
          <a:lnRef idx="3">
            <a:schemeClr val="dk1"/>
          </a:lnRef>
          <a:fillRef idx="0">
            <a:schemeClr val="dk1"/>
          </a:fillRef>
          <a:effectRef idx="2">
            <a:schemeClr val="dk1"/>
          </a:effectRef>
          <a:fontRef idx="minor">
            <a:schemeClr val="tx1"/>
          </a:fontRef>
        </p:style>
      </p:cxnSp>
      <p:sp>
        <p:nvSpPr>
          <p:cNvPr id="79" name="テキスト ボックス 78">
            <a:extLst>
              <a:ext uri="{FF2B5EF4-FFF2-40B4-BE49-F238E27FC236}">
                <a16:creationId xmlns:a16="http://schemas.microsoft.com/office/drawing/2014/main" id="{A9129002-8F44-D323-8C6C-BD5D0C6B3599}"/>
              </a:ext>
            </a:extLst>
          </p:cNvPr>
          <p:cNvSpPr txBox="1"/>
          <p:nvPr/>
        </p:nvSpPr>
        <p:spPr>
          <a:xfrm>
            <a:off x="6985019" y="4826942"/>
            <a:ext cx="1459298" cy="338554"/>
          </a:xfrm>
          <a:prstGeom prst="rect">
            <a:avLst/>
          </a:prstGeom>
          <a:noFill/>
        </p:spPr>
        <p:txBody>
          <a:bodyPr wrap="square" rtlCol="0">
            <a:spAutoFit/>
          </a:bodyPr>
          <a:lstStyle/>
          <a:p>
            <a:pPr algn="ctr"/>
            <a:r>
              <a:rPr kumimoji="1" lang="en-US" altLang="ja-JP" sz="1600" b="1" dirty="0"/>
              <a:t>1.</a:t>
            </a:r>
            <a:r>
              <a:rPr lang="ja-JP" altLang="en-US" sz="1600" b="1"/>
              <a:t>呼び出し</a:t>
            </a:r>
            <a:endParaRPr kumimoji="1" lang="ja-JP" altLang="en-US" sz="1600" b="1"/>
          </a:p>
        </p:txBody>
      </p:sp>
      <p:sp>
        <p:nvSpPr>
          <p:cNvPr id="80" name="テキスト ボックス 79">
            <a:extLst>
              <a:ext uri="{FF2B5EF4-FFF2-40B4-BE49-F238E27FC236}">
                <a16:creationId xmlns:a16="http://schemas.microsoft.com/office/drawing/2014/main" id="{EB28EA9D-0B41-C496-74DF-F94111DB3F59}"/>
              </a:ext>
            </a:extLst>
          </p:cNvPr>
          <p:cNvSpPr txBox="1"/>
          <p:nvPr/>
        </p:nvSpPr>
        <p:spPr>
          <a:xfrm>
            <a:off x="4363886" y="5120743"/>
            <a:ext cx="1355345" cy="338554"/>
          </a:xfrm>
          <a:prstGeom prst="rect">
            <a:avLst/>
          </a:prstGeom>
          <a:noFill/>
        </p:spPr>
        <p:txBody>
          <a:bodyPr wrap="square" rtlCol="0">
            <a:spAutoFit/>
          </a:bodyPr>
          <a:lstStyle/>
          <a:p>
            <a:pPr algn="ctr"/>
            <a:r>
              <a:rPr kumimoji="1" lang="en-US" altLang="ja-JP" sz="1600" b="1" dirty="0"/>
              <a:t>3.</a:t>
            </a:r>
            <a:r>
              <a:rPr lang="ja-JP" altLang="en-US" sz="1600" b="1"/>
              <a:t>呼び出し</a:t>
            </a:r>
            <a:endParaRPr kumimoji="1" lang="ja-JP" altLang="en-US" sz="1600" b="1"/>
          </a:p>
        </p:txBody>
      </p:sp>
      <p:sp>
        <p:nvSpPr>
          <p:cNvPr id="81" name="四角形: 角を丸くする 11">
            <a:extLst>
              <a:ext uri="{FF2B5EF4-FFF2-40B4-BE49-F238E27FC236}">
                <a16:creationId xmlns:a16="http://schemas.microsoft.com/office/drawing/2014/main" id="{D25AE89B-E9E2-0623-9E13-667D977A1F8D}"/>
              </a:ext>
            </a:extLst>
          </p:cNvPr>
          <p:cNvSpPr/>
          <p:nvPr/>
        </p:nvSpPr>
        <p:spPr>
          <a:xfrm>
            <a:off x="5693236" y="5270837"/>
            <a:ext cx="4009563" cy="564171"/>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dirty="0">
                <a:solidFill>
                  <a:schemeClr val="tx1"/>
                </a:solidFill>
              </a:rPr>
              <a:t>TEE</a:t>
            </a:r>
            <a:r>
              <a:rPr lang="ja-JP" altLang="en-US">
                <a:solidFill>
                  <a:schemeClr val="tx1"/>
                </a:solidFill>
              </a:rPr>
              <a:t>セキュリティマネージャ</a:t>
            </a:r>
            <a:r>
              <a:rPr lang="en-US" altLang="ja-JP" dirty="0">
                <a:solidFill>
                  <a:schemeClr val="tx1"/>
                </a:solidFill>
              </a:rPr>
              <a:t> (TSM)</a:t>
            </a:r>
            <a:endParaRPr kumimoji="1" lang="ja-JP" altLang="en-US">
              <a:solidFill>
                <a:schemeClr val="tx1"/>
              </a:solidFill>
            </a:endParaRPr>
          </a:p>
        </p:txBody>
      </p:sp>
      <p:sp>
        <p:nvSpPr>
          <p:cNvPr id="82" name="四角形: 角を丸くする 5">
            <a:extLst>
              <a:ext uri="{FF2B5EF4-FFF2-40B4-BE49-F238E27FC236}">
                <a16:creationId xmlns:a16="http://schemas.microsoft.com/office/drawing/2014/main" id="{75115C69-278E-4852-C681-FA2B1845977D}"/>
              </a:ext>
            </a:extLst>
          </p:cNvPr>
          <p:cNvSpPr/>
          <p:nvPr/>
        </p:nvSpPr>
        <p:spPr>
          <a:xfrm>
            <a:off x="7972913" y="4151737"/>
            <a:ext cx="1729886" cy="564172"/>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rgbClr val="FF0000"/>
                </a:solidFill>
              </a:rPr>
              <a:t> </a:t>
            </a:r>
            <a:r>
              <a:rPr kumimoji="1" lang="ja-JP" altLang="en-US">
                <a:solidFill>
                  <a:schemeClr val="tx1"/>
                </a:solidFill>
              </a:rPr>
              <a:t>監視対象</a:t>
            </a:r>
            <a:r>
              <a:rPr kumimoji="1" lang="en-US" altLang="ja-JP" dirty="0">
                <a:solidFill>
                  <a:schemeClr val="tx1"/>
                </a:solidFill>
              </a:rPr>
              <a:t>TVM</a:t>
            </a:r>
            <a:endParaRPr kumimoji="1" lang="ja-JP" altLang="en-US">
              <a:solidFill>
                <a:schemeClr val="tx1"/>
              </a:solidFill>
            </a:endParaRPr>
          </a:p>
        </p:txBody>
      </p:sp>
      <p:cxnSp>
        <p:nvCxnSpPr>
          <p:cNvPr id="83" name="直線コネクタ 7">
            <a:extLst>
              <a:ext uri="{FF2B5EF4-FFF2-40B4-BE49-F238E27FC236}">
                <a16:creationId xmlns:a16="http://schemas.microsoft.com/office/drawing/2014/main" id="{30F5AADB-A064-9710-61F2-14B6A5F3F985}"/>
              </a:ext>
            </a:extLst>
          </p:cNvPr>
          <p:cNvCxnSpPr>
            <a:cxnSpLocks/>
            <a:stCxn id="82" idx="2"/>
          </p:cNvCxnSpPr>
          <p:nvPr/>
        </p:nvCxnSpPr>
        <p:spPr>
          <a:xfrm>
            <a:off x="8837856" y="4715909"/>
            <a:ext cx="4208" cy="542017"/>
          </a:xfrm>
          <a:prstGeom prst="line">
            <a:avLst/>
          </a:prstGeom>
          <a:ln w="50800">
            <a:tailEnd type="triangle"/>
          </a:ln>
        </p:spPr>
        <p:style>
          <a:lnRef idx="3">
            <a:schemeClr val="dk1"/>
          </a:lnRef>
          <a:fillRef idx="0">
            <a:schemeClr val="dk1"/>
          </a:fillRef>
          <a:effectRef idx="2">
            <a:schemeClr val="dk1"/>
          </a:effectRef>
          <a:fontRef idx="minor">
            <a:schemeClr val="tx1"/>
          </a:fontRef>
        </p:style>
      </p:cxnSp>
      <p:sp>
        <p:nvSpPr>
          <p:cNvPr id="84" name="Rounded Rectangle 13">
            <a:extLst>
              <a:ext uri="{FF2B5EF4-FFF2-40B4-BE49-F238E27FC236}">
                <a16:creationId xmlns:a16="http://schemas.microsoft.com/office/drawing/2014/main" id="{063CB951-C60E-DE43-AF9D-AC5782AD3B68}"/>
              </a:ext>
            </a:extLst>
          </p:cNvPr>
          <p:cNvSpPr/>
          <p:nvPr/>
        </p:nvSpPr>
        <p:spPr>
          <a:xfrm>
            <a:off x="3389559" y="4307566"/>
            <a:ext cx="914433" cy="599866"/>
          </a:xfrm>
          <a:prstGeom prst="roundRect">
            <a:avLst/>
          </a:prstGeom>
          <a:solidFill>
            <a:schemeClr val="bg1"/>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JP">
              <a:solidFill>
                <a:schemeClr val="tx1"/>
              </a:solidFill>
            </a:endParaRPr>
          </a:p>
        </p:txBody>
      </p:sp>
      <p:sp>
        <p:nvSpPr>
          <p:cNvPr id="85" name="Rounded Rectangle 14">
            <a:extLst>
              <a:ext uri="{FF2B5EF4-FFF2-40B4-BE49-F238E27FC236}">
                <a16:creationId xmlns:a16="http://schemas.microsoft.com/office/drawing/2014/main" id="{D41F38C8-2D26-B798-78AE-422A6C63018F}"/>
              </a:ext>
            </a:extLst>
          </p:cNvPr>
          <p:cNvSpPr/>
          <p:nvPr/>
        </p:nvSpPr>
        <p:spPr>
          <a:xfrm>
            <a:off x="2243045" y="4312738"/>
            <a:ext cx="914433" cy="569289"/>
          </a:xfrm>
          <a:prstGeom prst="roundRect">
            <a:avLst/>
          </a:prstGeom>
          <a:solidFill>
            <a:schemeClr val="bg1"/>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JP">
              <a:solidFill>
                <a:schemeClr val="tx1"/>
              </a:solidFill>
            </a:endParaRPr>
          </a:p>
        </p:txBody>
      </p:sp>
      <p:cxnSp>
        <p:nvCxnSpPr>
          <p:cNvPr id="86" name="直線コネクタ 7">
            <a:extLst>
              <a:ext uri="{FF2B5EF4-FFF2-40B4-BE49-F238E27FC236}">
                <a16:creationId xmlns:a16="http://schemas.microsoft.com/office/drawing/2014/main" id="{5CF03766-E12E-F9C1-AC54-25703634718F}"/>
              </a:ext>
            </a:extLst>
          </p:cNvPr>
          <p:cNvCxnSpPr>
            <a:cxnSpLocks/>
            <a:endCxn id="97" idx="0"/>
          </p:cNvCxnSpPr>
          <p:nvPr/>
        </p:nvCxnSpPr>
        <p:spPr>
          <a:xfrm>
            <a:off x="9106526" y="5838390"/>
            <a:ext cx="0" cy="409330"/>
          </a:xfrm>
          <a:prstGeom prst="line">
            <a:avLst/>
          </a:prstGeom>
          <a:ln w="50800">
            <a:tailEnd type="triangle"/>
          </a:ln>
        </p:spPr>
        <p:style>
          <a:lnRef idx="3">
            <a:schemeClr val="dk1"/>
          </a:lnRef>
          <a:fillRef idx="0">
            <a:schemeClr val="dk1"/>
          </a:fillRef>
          <a:effectRef idx="2">
            <a:schemeClr val="dk1"/>
          </a:effectRef>
          <a:fontRef idx="minor">
            <a:schemeClr val="tx1"/>
          </a:fontRef>
        </p:style>
      </p:cxnSp>
      <p:sp>
        <p:nvSpPr>
          <p:cNvPr id="87" name="テキスト ボックス 9">
            <a:extLst>
              <a:ext uri="{FF2B5EF4-FFF2-40B4-BE49-F238E27FC236}">
                <a16:creationId xmlns:a16="http://schemas.microsoft.com/office/drawing/2014/main" id="{FCE87D25-CB45-655A-A380-92A8A355E457}"/>
              </a:ext>
            </a:extLst>
          </p:cNvPr>
          <p:cNvSpPr txBox="1"/>
          <p:nvPr/>
        </p:nvSpPr>
        <p:spPr>
          <a:xfrm>
            <a:off x="7130349" y="5884793"/>
            <a:ext cx="1168638" cy="338554"/>
          </a:xfrm>
          <a:prstGeom prst="rect">
            <a:avLst/>
          </a:prstGeom>
          <a:noFill/>
        </p:spPr>
        <p:txBody>
          <a:bodyPr wrap="square" rtlCol="0">
            <a:spAutoFit/>
          </a:bodyPr>
          <a:lstStyle/>
          <a:p>
            <a:pPr algn="ctr"/>
            <a:r>
              <a:rPr kumimoji="1" lang="en-US" altLang="ja-JP" sz="1600" b="1" dirty="0"/>
              <a:t>2. </a:t>
            </a:r>
            <a:r>
              <a:rPr kumimoji="1" lang="ja-JP" altLang="en-US" sz="1600" b="1"/>
              <a:t>変換</a:t>
            </a:r>
          </a:p>
        </p:txBody>
      </p:sp>
      <p:cxnSp>
        <p:nvCxnSpPr>
          <p:cNvPr id="89" name="直線コネクタ 7">
            <a:extLst>
              <a:ext uri="{FF2B5EF4-FFF2-40B4-BE49-F238E27FC236}">
                <a16:creationId xmlns:a16="http://schemas.microsoft.com/office/drawing/2014/main" id="{BB0C4B1D-A0EB-EDA1-A6B5-1E4835B3B627}"/>
              </a:ext>
            </a:extLst>
          </p:cNvPr>
          <p:cNvCxnSpPr>
            <a:cxnSpLocks/>
            <a:endCxn id="84" idx="2"/>
          </p:cNvCxnSpPr>
          <p:nvPr/>
        </p:nvCxnSpPr>
        <p:spPr>
          <a:xfrm flipV="1">
            <a:off x="3846775" y="4907432"/>
            <a:ext cx="1" cy="345728"/>
          </a:xfrm>
          <a:prstGeom prst="line">
            <a:avLst/>
          </a:prstGeom>
          <a:ln w="50800">
            <a:tailEnd type="triangle"/>
          </a:ln>
        </p:spPr>
        <p:style>
          <a:lnRef idx="3">
            <a:schemeClr val="dk1"/>
          </a:lnRef>
          <a:fillRef idx="0">
            <a:schemeClr val="dk1"/>
          </a:fillRef>
          <a:effectRef idx="2">
            <a:schemeClr val="dk1"/>
          </a:effectRef>
          <a:fontRef idx="minor">
            <a:schemeClr val="tx1"/>
          </a:fontRef>
        </p:style>
      </p:cxnSp>
      <p:cxnSp>
        <p:nvCxnSpPr>
          <p:cNvPr id="90" name="直線コネクタ 7">
            <a:extLst>
              <a:ext uri="{FF2B5EF4-FFF2-40B4-BE49-F238E27FC236}">
                <a16:creationId xmlns:a16="http://schemas.microsoft.com/office/drawing/2014/main" id="{3208831F-2034-9CA2-CDC1-B88DE2816014}"/>
              </a:ext>
            </a:extLst>
          </p:cNvPr>
          <p:cNvCxnSpPr>
            <a:cxnSpLocks/>
            <a:endCxn id="85" idx="2"/>
          </p:cNvCxnSpPr>
          <p:nvPr/>
        </p:nvCxnSpPr>
        <p:spPr>
          <a:xfrm flipV="1">
            <a:off x="2700261" y="4882027"/>
            <a:ext cx="1" cy="364740"/>
          </a:xfrm>
          <a:prstGeom prst="line">
            <a:avLst/>
          </a:prstGeom>
          <a:ln w="50800">
            <a:tailEnd type="triangle"/>
          </a:ln>
        </p:spPr>
        <p:style>
          <a:lnRef idx="3">
            <a:schemeClr val="dk1"/>
          </a:lnRef>
          <a:fillRef idx="0">
            <a:schemeClr val="dk1"/>
          </a:fillRef>
          <a:effectRef idx="2">
            <a:schemeClr val="dk1"/>
          </a:effectRef>
          <a:fontRef idx="minor">
            <a:schemeClr val="tx1"/>
          </a:fontRef>
        </p:style>
      </p:cxnSp>
      <p:sp>
        <p:nvSpPr>
          <p:cNvPr id="91" name="テキスト ボックス 9">
            <a:extLst>
              <a:ext uri="{FF2B5EF4-FFF2-40B4-BE49-F238E27FC236}">
                <a16:creationId xmlns:a16="http://schemas.microsoft.com/office/drawing/2014/main" id="{53B06A6D-D7D9-ACD8-C360-D2EC8EDACF05}"/>
              </a:ext>
            </a:extLst>
          </p:cNvPr>
          <p:cNvSpPr txBox="1"/>
          <p:nvPr/>
        </p:nvSpPr>
        <p:spPr>
          <a:xfrm>
            <a:off x="2642160" y="4936863"/>
            <a:ext cx="1168638" cy="338554"/>
          </a:xfrm>
          <a:prstGeom prst="rect">
            <a:avLst/>
          </a:prstGeom>
          <a:noFill/>
        </p:spPr>
        <p:txBody>
          <a:bodyPr wrap="square" rtlCol="0">
            <a:spAutoFit/>
          </a:bodyPr>
          <a:lstStyle/>
          <a:p>
            <a:pPr algn="ctr"/>
            <a:r>
              <a:rPr kumimoji="1" lang="en-US" altLang="ja-JP" sz="1600" b="1" dirty="0"/>
              <a:t>4. </a:t>
            </a:r>
            <a:r>
              <a:rPr kumimoji="1" lang="ja-JP" altLang="en-US" sz="1600" b="1"/>
              <a:t>登録</a:t>
            </a:r>
          </a:p>
        </p:txBody>
      </p:sp>
      <p:sp>
        <p:nvSpPr>
          <p:cNvPr id="92" name="TextBox 45">
            <a:extLst>
              <a:ext uri="{FF2B5EF4-FFF2-40B4-BE49-F238E27FC236}">
                <a16:creationId xmlns:a16="http://schemas.microsoft.com/office/drawing/2014/main" id="{C9181EE6-AE11-2409-D1C8-9948F33D097B}"/>
              </a:ext>
            </a:extLst>
          </p:cNvPr>
          <p:cNvSpPr txBox="1"/>
          <p:nvPr/>
        </p:nvSpPr>
        <p:spPr>
          <a:xfrm>
            <a:off x="9759156" y="6132758"/>
            <a:ext cx="1620957" cy="338554"/>
          </a:xfrm>
          <a:prstGeom prst="rect">
            <a:avLst/>
          </a:prstGeom>
          <a:noFill/>
        </p:spPr>
        <p:txBody>
          <a:bodyPr wrap="none" rtlCol="0">
            <a:spAutoFit/>
          </a:bodyPr>
          <a:lstStyle/>
          <a:p>
            <a:r>
              <a:rPr lang="en-JP" sz="1600"/>
              <a:t>メモリ</a:t>
            </a:r>
            <a:r>
              <a:rPr lang="ja-JP" altLang="en-US" sz="1600"/>
              <a:t>割り当て</a:t>
            </a:r>
            <a:endParaRPr lang="en-JP" sz="1600"/>
          </a:p>
        </p:txBody>
      </p:sp>
      <p:sp>
        <p:nvSpPr>
          <p:cNvPr id="93" name="正方形/長方形 51">
            <a:extLst>
              <a:ext uri="{FF2B5EF4-FFF2-40B4-BE49-F238E27FC236}">
                <a16:creationId xmlns:a16="http://schemas.microsoft.com/office/drawing/2014/main" id="{D3102537-37C1-B8EF-07B3-943B88AACA1B}"/>
              </a:ext>
            </a:extLst>
          </p:cNvPr>
          <p:cNvSpPr/>
          <p:nvPr/>
        </p:nvSpPr>
        <p:spPr>
          <a:xfrm>
            <a:off x="6625661" y="6240306"/>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4" name="正方形/長方形 51">
            <a:extLst>
              <a:ext uri="{FF2B5EF4-FFF2-40B4-BE49-F238E27FC236}">
                <a16:creationId xmlns:a16="http://schemas.microsoft.com/office/drawing/2014/main" id="{5469E13E-D137-7C75-32CA-FA21E11A4BAA}"/>
              </a:ext>
            </a:extLst>
          </p:cNvPr>
          <p:cNvSpPr/>
          <p:nvPr/>
        </p:nvSpPr>
        <p:spPr>
          <a:xfrm>
            <a:off x="6230613" y="6240306"/>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ysClr val="windowText" lastClr="000000"/>
                </a:solidFill>
              </a:rPr>
              <a:t>非</a:t>
            </a:r>
            <a:endParaRPr kumimoji="1" lang="ja-JP" altLang="en-US">
              <a:solidFill>
                <a:sysClr val="windowText" lastClr="000000"/>
              </a:solidFill>
            </a:endParaRPr>
          </a:p>
        </p:txBody>
      </p:sp>
      <p:sp>
        <p:nvSpPr>
          <p:cNvPr id="95" name="正方形/長方形 51">
            <a:extLst>
              <a:ext uri="{FF2B5EF4-FFF2-40B4-BE49-F238E27FC236}">
                <a16:creationId xmlns:a16="http://schemas.microsoft.com/office/drawing/2014/main" id="{A4E1479A-99FC-1954-7ADF-2F85D59E41D9}"/>
              </a:ext>
            </a:extLst>
          </p:cNvPr>
          <p:cNvSpPr/>
          <p:nvPr/>
        </p:nvSpPr>
        <p:spPr>
          <a:xfrm>
            <a:off x="7013782" y="6240305"/>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6" name="正方形/長方形 51">
            <a:extLst>
              <a:ext uri="{FF2B5EF4-FFF2-40B4-BE49-F238E27FC236}">
                <a16:creationId xmlns:a16="http://schemas.microsoft.com/office/drawing/2014/main" id="{8E463DCF-4F22-E85C-3025-2D5DB40ECD2F}"/>
              </a:ext>
            </a:extLst>
          </p:cNvPr>
          <p:cNvSpPr/>
          <p:nvPr/>
        </p:nvSpPr>
        <p:spPr>
          <a:xfrm>
            <a:off x="5837437" y="6240304"/>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7" name="正方形/長方形 51">
            <a:extLst>
              <a:ext uri="{FF2B5EF4-FFF2-40B4-BE49-F238E27FC236}">
                <a16:creationId xmlns:a16="http://schemas.microsoft.com/office/drawing/2014/main" id="{6FA33D1F-F622-5BF4-55BD-292E62C85219}"/>
              </a:ext>
            </a:extLst>
          </p:cNvPr>
          <p:cNvSpPr/>
          <p:nvPr/>
        </p:nvSpPr>
        <p:spPr>
          <a:xfrm>
            <a:off x="8909956" y="6247720"/>
            <a:ext cx="393140" cy="396831"/>
          </a:xfrm>
          <a:prstGeom prst="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ysClr val="windowText" lastClr="000000"/>
                </a:solidFill>
              </a:rPr>
              <a:t>非</a:t>
            </a:r>
            <a:endParaRPr kumimoji="1" lang="ja-JP" altLang="en-US">
              <a:solidFill>
                <a:sysClr val="windowText" lastClr="000000"/>
              </a:solidFill>
            </a:endParaRPr>
          </a:p>
        </p:txBody>
      </p:sp>
      <p:sp>
        <p:nvSpPr>
          <p:cNvPr id="98" name="正方形/長方形 51">
            <a:extLst>
              <a:ext uri="{FF2B5EF4-FFF2-40B4-BE49-F238E27FC236}">
                <a16:creationId xmlns:a16="http://schemas.microsoft.com/office/drawing/2014/main" id="{A4D317D1-CAF9-676C-B4B6-F29119B721A5}"/>
              </a:ext>
            </a:extLst>
          </p:cNvPr>
          <p:cNvSpPr/>
          <p:nvPr/>
        </p:nvSpPr>
        <p:spPr>
          <a:xfrm>
            <a:off x="8521031" y="6247723"/>
            <a:ext cx="393140" cy="396831"/>
          </a:xfrm>
          <a:prstGeom prst="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ysClr val="windowText" lastClr="000000"/>
              </a:solidFill>
            </a:endParaRPr>
          </a:p>
        </p:txBody>
      </p:sp>
      <p:sp>
        <p:nvSpPr>
          <p:cNvPr id="99" name="正方形/長方形 51">
            <a:extLst>
              <a:ext uri="{FF2B5EF4-FFF2-40B4-BE49-F238E27FC236}">
                <a16:creationId xmlns:a16="http://schemas.microsoft.com/office/drawing/2014/main" id="{8B0C9DB6-F03E-3070-5A8A-974646915505}"/>
              </a:ext>
            </a:extLst>
          </p:cNvPr>
          <p:cNvSpPr/>
          <p:nvPr/>
        </p:nvSpPr>
        <p:spPr>
          <a:xfrm>
            <a:off x="9304200" y="6247722"/>
            <a:ext cx="393140" cy="396831"/>
          </a:xfrm>
          <a:prstGeom prst="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0" name="正方形/長方形 99">
            <a:extLst>
              <a:ext uri="{FF2B5EF4-FFF2-40B4-BE49-F238E27FC236}">
                <a16:creationId xmlns:a16="http://schemas.microsoft.com/office/drawing/2014/main" id="{935A67C7-B969-5AE9-58A3-0B1BE46E2133}"/>
              </a:ext>
            </a:extLst>
          </p:cNvPr>
          <p:cNvSpPr/>
          <p:nvPr/>
        </p:nvSpPr>
        <p:spPr>
          <a:xfrm>
            <a:off x="8127855" y="6247721"/>
            <a:ext cx="393140" cy="396831"/>
          </a:xfrm>
          <a:prstGeom prst="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正方形/長方形 51">
            <a:extLst>
              <a:ext uri="{FF2B5EF4-FFF2-40B4-BE49-F238E27FC236}">
                <a16:creationId xmlns:a16="http://schemas.microsoft.com/office/drawing/2014/main" id="{D68122E1-0598-4E12-9031-3395DA8A3447}"/>
              </a:ext>
            </a:extLst>
          </p:cNvPr>
          <p:cNvSpPr/>
          <p:nvPr/>
        </p:nvSpPr>
        <p:spPr>
          <a:xfrm>
            <a:off x="3662397" y="4409083"/>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ysClr val="windowText" lastClr="000000"/>
                </a:solidFill>
              </a:rPr>
              <a:t>非</a:t>
            </a:r>
            <a:endParaRPr kumimoji="1" lang="ja-JP" altLang="en-US">
              <a:solidFill>
                <a:sysClr val="windowText" lastClr="000000"/>
              </a:solidFill>
            </a:endParaRPr>
          </a:p>
        </p:txBody>
      </p:sp>
      <p:sp>
        <p:nvSpPr>
          <p:cNvPr id="9" name="正方形/長方形 51">
            <a:extLst>
              <a:ext uri="{FF2B5EF4-FFF2-40B4-BE49-F238E27FC236}">
                <a16:creationId xmlns:a16="http://schemas.microsoft.com/office/drawing/2014/main" id="{39133821-3FD4-76B3-E629-993C68C9DA2F}"/>
              </a:ext>
            </a:extLst>
          </p:cNvPr>
          <p:cNvSpPr/>
          <p:nvPr/>
        </p:nvSpPr>
        <p:spPr>
          <a:xfrm>
            <a:off x="2503691" y="4398631"/>
            <a:ext cx="393140" cy="396831"/>
          </a:xfrm>
          <a:prstGeom prst="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ysClr val="windowText" lastClr="000000"/>
                </a:solidFill>
              </a:rPr>
              <a:t>非</a:t>
            </a:r>
            <a:endParaRPr kumimoji="1" lang="ja-JP" altLang="en-US">
              <a:solidFill>
                <a:sysClr val="windowText" lastClr="000000"/>
              </a:solidFill>
            </a:endParaRPr>
          </a:p>
        </p:txBody>
      </p:sp>
      <p:sp>
        <p:nvSpPr>
          <p:cNvPr id="17" name="正方形/長方形 51">
            <a:extLst>
              <a:ext uri="{FF2B5EF4-FFF2-40B4-BE49-F238E27FC236}">
                <a16:creationId xmlns:a16="http://schemas.microsoft.com/office/drawing/2014/main" id="{3094D488-8B4A-77F3-0B9F-A4693331325A}"/>
              </a:ext>
            </a:extLst>
          </p:cNvPr>
          <p:cNvSpPr/>
          <p:nvPr/>
        </p:nvSpPr>
        <p:spPr>
          <a:xfrm>
            <a:off x="6232238" y="6243968"/>
            <a:ext cx="393140" cy="39683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ysClr val="windowText" lastClr="000000"/>
              </a:solidFill>
            </a:endParaRPr>
          </a:p>
        </p:txBody>
      </p:sp>
      <p:cxnSp>
        <p:nvCxnSpPr>
          <p:cNvPr id="13" name="直線コネクタ 7">
            <a:extLst>
              <a:ext uri="{FF2B5EF4-FFF2-40B4-BE49-F238E27FC236}">
                <a16:creationId xmlns:a16="http://schemas.microsoft.com/office/drawing/2014/main" id="{43F5797B-D3C5-2E76-FB54-24B3DE7E487B}"/>
              </a:ext>
            </a:extLst>
          </p:cNvPr>
          <p:cNvCxnSpPr>
            <a:cxnSpLocks/>
          </p:cNvCxnSpPr>
          <p:nvPr/>
        </p:nvCxnSpPr>
        <p:spPr>
          <a:xfrm>
            <a:off x="6400954" y="5840837"/>
            <a:ext cx="0" cy="409330"/>
          </a:xfrm>
          <a:prstGeom prst="line">
            <a:avLst/>
          </a:prstGeom>
          <a:ln w="50800">
            <a:tailEnd type="triangle"/>
          </a:ln>
        </p:spPr>
        <p:style>
          <a:lnRef idx="3">
            <a:schemeClr val="dk1"/>
          </a:lnRef>
          <a:fillRef idx="0">
            <a:schemeClr val="dk1"/>
          </a:fillRef>
          <a:effectRef idx="2">
            <a:schemeClr val="dk1"/>
          </a:effectRef>
          <a:fontRef idx="minor">
            <a:schemeClr val="tx1"/>
          </a:fontRef>
        </p:style>
      </p:cxnSp>
      <p:sp>
        <p:nvSpPr>
          <p:cNvPr id="22" name="TextBox 45">
            <a:extLst>
              <a:ext uri="{FF2B5EF4-FFF2-40B4-BE49-F238E27FC236}">
                <a16:creationId xmlns:a16="http://schemas.microsoft.com/office/drawing/2014/main" id="{8811C0C5-B8B8-0032-D330-7F02FC940529}"/>
              </a:ext>
            </a:extLst>
          </p:cNvPr>
          <p:cNvSpPr txBox="1"/>
          <p:nvPr/>
        </p:nvSpPr>
        <p:spPr>
          <a:xfrm>
            <a:off x="1958010" y="3908803"/>
            <a:ext cx="2492990" cy="369332"/>
          </a:xfrm>
          <a:prstGeom prst="rect">
            <a:avLst/>
          </a:prstGeom>
          <a:noFill/>
        </p:spPr>
        <p:txBody>
          <a:bodyPr wrap="none" rtlCol="0">
            <a:spAutoFit/>
          </a:bodyPr>
          <a:lstStyle/>
          <a:p>
            <a:r>
              <a:rPr lang="ja-JP" altLang="en-US"/>
              <a:t>非機密メモリのリスト</a:t>
            </a:r>
            <a:endParaRPr lang="en-JP"/>
          </a:p>
        </p:txBody>
      </p:sp>
      <p:sp>
        <p:nvSpPr>
          <p:cNvPr id="25" name="正方形/長方形 51">
            <a:extLst>
              <a:ext uri="{FF2B5EF4-FFF2-40B4-BE49-F238E27FC236}">
                <a16:creationId xmlns:a16="http://schemas.microsoft.com/office/drawing/2014/main" id="{AD36B83C-D6EF-970A-54FE-1207A0F603BD}"/>
              </a:ext>
            </a:extLst>
          </p:cNvPr>
          <p:cNvSpPr/>
          <p:nvPr/>
        </p:nvSpPr>
        <p:spPr>
          <a:xfrm>
            <a:off x="8917483" y="6247719"/>
            <a:ext cx="393140" cy="39683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ysClr val="windowText" lastClr="000000"/>
              </a:solidFill>
            </a:endParaRPr>
          </a:p>
        </p:txBody>
      </p:sp>
      <p:sp>
        <p:nvSpPr>
          <p:cNvPr id="7" name="テキスト ボックス 9">
            <a:extLst>
              <a:ext uri="{FF2B5EF4-FFF2-40B4-BE49-F238E27FC236}">
                <a16:creationId xmlns:a16="http://schemas.microsoft.com/office/drawing/2014/main" id="{6B04453C-D159-DC68-7F7E-B85313AB636B}"/>
              </a:ext>
            </a:extLst>
          </p:cNvPr>
          <p:cNvSpPr txBox="1"/>
          <p:nvPr/>
        </p:nvSpPr>
        <p:spPr>
          <a:xfrm>
            <a:off x="4664484" y="6337085"/>
            <a:ext cx="1168638" cy="338554"/>
          </a:xfrm>
          <a:prstGeom prst="rect">
            <a:avLst/>
          </a:prstGeom>
          <a:noFill/>
        </p:spPr>
        <p:txBody>
          <a:bodyPr wrap="square" rtlCol="0">
            <a:spAutoFit/>
          </a:bodyPr>
          <a:lstStyle/>
          <a:p>
            <a:pPr algn="ctr"/>
            <a:r>
              <a:rPr lang="en-US" altLang="ja-JP" sz="1600" b="1" dirty="0"/>
              <a:t>5</a:t>
            </a:r>
            <a:r>
              <a:rPr kumimoji="1" lang="en-US" altLang="ja-JP" sz="1600" b="1" dirty="0"/>
              <a:t>. </a:t>
            </a:r>
            <a:r>
              <a:rPr lang="ja-JP" altLang="en-US" sz="1600" b="1"/>
              <a:t>解除</a:t>
            </a:r>
            <a:endParaRPr kumimoji="1" lang="ja-JP" altLang="en-US" sz="1600" b="1"/>
          </a:p>
        </p:txBody>
      </p:sp>
    </p:spTree>
    <p:extLst>
      <p:ext uri="{BB962C8B-B14F-4D97-AF65-F5344CB8AC3E}">
        <p14:creationId xmlns:p14="http://schemas.microsoft.com/office/powerpoint/2010/main" val="210840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80"/>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91"/>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89"/>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90"/>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childTnLst>
                                </p:cTn>
                              </p:par>
                              <p:par>
                                <p:cTn id="41" presetID="1" presetClass="entr" presetSubtype="0"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84"/>
                                        </p:tgtEl>
                                        <p:attrNameLst>
                                          <p:attrName>style.visibility</p:attrName>
                                        </p:attrNameLst>
                                      </p:cBhvr>
                                      <p:to>
                                        <p:strVal val="visible"/>
                                      </p:to>
                                    </p:set>
                                  </p:childTnLst>
                                </p:cTn>
                              </p:par>
                              <p:par>
                                <p:cTn id="45" presetID="1" presetClass="entr" presetSubtype="0"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85"/>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4" grpId="0" animBg="1"/>
      <p:bldP spid="85" grpId="0" animBg="1"/>
      <p:bldP spid="87" grpId="0"/>
      <p:bldP spid="91" grpId="0"/>
      <p:bldP spid="94" grpId="0" animBg="1"/>
      <p:bldP spid="97" grpId="0" animBg="1"/>
      <p:bldP spid="8" grpId="0" animBg="1"/>
      <p:bldP spid="8" grpId="1" animBg="1"/>
      <p:bldP spid="9" grpId="0" animBg="1"/>
      <p:bldP spid="9" grpId="1" animBg="1"/>
      <p:bldP spid="17" grpId="0" animBg="1"/>
      <p:bldP spid="22" grpId="0"/>
      <p:bldP spid="25" grpId="0" animBg="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1D3985A-F07B-3DD1-E361-CB121563B8E2}"/>
              </a:ext>
            </a:extLst>
          </p:cNvPr>
          <p:cNvSpPr>
            <a:spLocks noGrp="1"/>
          </p:cNvSpPr>
          <p:nvPr>
            <p:ph type="title"/>
          </p:nvPr>
        </p:nvSpPr>
        <p:spPr/>
        <p:txBody>
          <a:bodyPr/>
          <a:lstStyle/>
          <a:p>
            <a:r>
              <a:rPr kumimoji="1" lang="ja-JP" altLang="en-US"/>
              <a:t>手順</a:t>
            </a:r>
            <a:r>
              <a:rPr kumimoji="1" lang="en-US" altLang="ja-JP" dirty="0"/>
              <a:t>2 : </a:t>
            </a:r>
            <a:r>
              <a:rPr kumimoji="1" lang="ja-JP" altLang="en-US"/>
              <a:t>非機密メモリの共有</a:t>
            </a:r>
          </a:p>
        </p:txBody>
      </p:sp>
      <p:sp>
        <p:nvSpPr>
          <p:cNvPr id="3" name="コンテンツ プレースホルダー 2">
            <a:extLst>
              <a:ext uri="{FF2B5EF4-FFF2-40B4-BE49-F238E27FC236}">
                <a16:creationId xmlns:a16="http://schemas.microsoft.com/office/drawing/2014/main" id="{B8B2F8BC-21DF-1CCE-647F-BDB9398095DF}"/>
              </a:ext>
            </a:extLst>
          </p:cNvPr>
          <p:cNvSpPr>
            <a:spLocks noGrp="1"/>
          </p:cNvSpPr>
          <p:nvPr>
            <p:ph idx="1"/>
          </p:nvPr>
        </p:nvSpPr>
        <p:spPr/>
        <p:txBody>
          <a:bodyPr/>
          <a:lstStyle/>
          <a:p>
            <a:r>
              <a:rPr kumimoji="1" lang="ja-JP" altLang="en-US"/>
              <a:t>監視用</a:t>
            </a:r>
            <a:r>
              <a:rPr kumimoji="1" lang="en-US" altLang="ja-JP" dirty="0"/>
              <a:t> TVM </a:t>
            </a:r>
            <a:r>
              <a:rPr lang="ja-JP" altLang="en-US"/>
              <a:t>が変換後の非機密メモリを共有メモリとして</a:t>
            </a:r>
            <a:r>
              <a:rPr kumimoji="1" lang="ja-JP" altLang="en-US"/>
              <a:t>登録</a:t>
            </a:r>
            <a:endParaRPr kumimoji="1" lang="en-US" altLang="ja-JP" dirty="0"/>
          </a:p>
          <a:p>
            <a:pPr lvl="1"/>
            <a:r>
              <a:rPr kumimoji="1" lang="en-US" altLang="ja-JP" dirty="0"/>
              <a:t>TSM </a:t>
            </a:r>
            <a:r>
              <a:rPr kumimoji="1" lang="ja-JP" altLang="en-US"/>
              <a:t>経由でハイパーバイザを呼び出し、そのメモリと共有</a:t>
            </a:r>
            <a:r>
              <a:rPr kumimoji="1" lang="en-US" altLang="ja-JP" dirty="0"/>
              <a:t> ID </a:t>
            </a:r>
            <a:r>
              <a:rPr kumimoji="1" lang="ja-JP" altLang="en-US"/>
              <a:t>を登録</a:t>
            </a:r>
            <a:endParaRPr kumimoji="1" lang="en-US" altLang="ja-JP" dirty="0"/>
          </a:p>
          <a:p>
            <a:pPr lvl="1"/>
            <a:r>
              <a:rPr lang="en-US" altLang="ja-JP" dirty="0"/>
              <a:t>TSM </a:t>
            </a:r>
            <a:r>
              <a:rPr lang="ja-JP" altLang="en-US"/>
              <a:t>がそのメモリを非機密メモリとして監視用</a:t>
            </a:r>
            <a:r>
              <a:rPr lang="en-US" altLang="ja-JP" dirty="0"/>
              <a:t> TVM </a:t>
            </a:r>
            <a:r>
              <a:rPr lang="ja-JP" altLang="en-US"/>
              <a:t>に再割り当て</a:t>
            </a:r>
            <a:endParaRPr kumimoji="1" lang="ja-JP" altLang="en-US"/>
          </a:p>
          <a:p>
            <a:r>
              <a:rPr lang="ja-JP" altLang="en-US"/>
              <a:t>監視対象</a:t>
            </a:r>
            <a:r>
              <a:rPr lang="en-US" altLang="ja-JP" dirty="0"/>
              <a:t> TVM </a:t>
            </a:r>
            <a:r>
              <a:rPr lang="ja-JP" altLang="en-US"/>
              <a:t>が変換後の非機密メモリの置換を要求</a:t>
            </a:r>
            <a:endParaRPr lang="en-US" altLang="ja-JP" dirty="0"/>
          </a:p>
          <a:p>
            <a:pPr lvl="1"/>
            <a:r>
              <a:rPr kumimoji="1" lang="ja-JP" altLang="en-US"/>
              <a:t>ハイパーバイザを呼び出し、指定した共有</a:t>
            </a:r>
            <a:r>
              <a:rPr kumimoji="1" lang="en-US" altLang="ja-JP" dirty="0"/>
              <a:t> ID </a:t>
            </a:r>
            <a:r>
              <a:rPr kumimoji="1" lang="ja-JP" altLang="en-US"/>
              <a:t>に対応するメモリで置換</a:t>
            </a:r>
            <a:endParaRPr kumimoji="1" lang="en-US" altLang="ja-JP" dirty="0"/>
          </a:p>
          <a:p>
            <a:pPr lvl="1"/>
            <a:r>
              <a:rPr lang="en-US" altLang="ja-JP" dirty="0"/>
              <a:t>TSM </a:t>
            </a:r>
            <a:r>
              <a:rPr lang="ja-JP" altLang="en-US"/>
              <a:t>がそのメモリを監視対象</a:t>
            </a:r>
            <a:r>
              <a:rPr lang="en-US" altLang="ja-JP" dirty="0"/>
              <a:t> TVM </a:t>
            </a:r>
            <a:r>
              <a:rPr lang="ja-JP" altLang="en-US"/>
              <a:t>に再割り当て</a:t>
            </a:r>
            <a:endParaRPr kumimoji="1" lang="ja-JP" altLang="en-US"/>
          </a:p>
        </p:txBody>
      </p:sp>
      <p:sp>
        <p:nvSpPr>
          <p:cNvPr id="4" name="スライド番号プレースホルダー 3">
            <a:extLst>
              <a:ext uri="{FF2B5EF4-FFF2-40B4-BE49-F238E27FC236}">
                <a16:creationId xmlns:a16="http://schemas.microsoft.com/office/drawing/2014/main" id="{F9E24CAA-55A5-2532-52A2-20CF85FF5350}"/>
              </a:ext>
            </a:extLst>
          </p:cNvPr>
          <p:cNvSpPr>
            <a:spLocks noGrp="1"/>
          </p:cNvSpPr>
          <p:nvPr>
            <p:ph type="sldNum" sz="quarter" idx="12"/>
          </p:nvPr>
        </p:nvSpPr>
        <p:spPr/>
        <p:txBody>
          <a:bodyPr/>
          <a:lstStyle/>
          <a:p>
            <a:fld id="{A2D0B6E4-DB95-4D36-8524-B9153B2D6E62}" type="slidenum">
              <a:rPr kumimoji="1" lang="ja-JP" altLang="en-US" smtClean="0"/>
              <a:t>10</a:t>
            </a:fld>
            <a:endParaRPr kumimoji="1" lang="ja-JP" altLang="en-US"/>
          </a:p>
        </p:txBody>
      </p:sp>
      <p:sp>
        <p:nvSpPr>
          <p:cNvPr id="10" name="四角形: 角を丸くする 5">
            <a:extLst>
              <a:ext uri="{FF2B5EF4-FFF2-40B4-BE49-F238E27FC236}">
                <a16:creationId xmlns:a16="http://schemas.microsoft.com/office/drawing/2014/main" id="{89502B18-FAE4-0485-1AA3-8EE45F022818}"/>
              </a:ext>
            </a:extLst>
          </p:cNvPr>
          <p:cNvSpPr/>
          <p:nvPr/>
        </p:nvSpPr>
        <p:spPr>
          <a:xfrm>
            <a:off x="5693237" y="4180465"/>
            <a:ext cx="1729886" cy="564172"/>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rgbClr val="FF0000"/>
                </a:solidFill>
              </a:rPr>
              <a:t> </a:t>
            </a:r>
            <a:r>
              <a:rPr kumimoji="1" lang="ja-JP" altLang="en-US">
                <a:solidFill>
                  <a:schemeClr val="tx1"/>
                </a:solidFill>
              </a:rPr>
              <a:t>監視用</a:t>
            </a:r>
            <a:r>
              <a:rPr kumimoji="1" lang="en-US" altLang="ja-JP" dirty="0">
                <a:solidFill>
                  <a:schemeClr val="tx1"/>
                </a:solidFill>
              </a:rPr>
              <a:t>TVM</a:t>
            </a:r>
            <a:endParaRPr kumimoji="1" lang="ja-JP" altLang="en-US">
              <a:solidFill>
                <a:schemeClr val="tx1"/>
              </a:solidFill>
            </a:endParaRPr>
          </a:p>
        </p:txBody>
      </p:sp>
      <p:sp>
        <p:nvSpPr>
          <p:cNvPr id="11" name="四角形: 角を丸くする 6">
            <a:extLst>
              <a:ext uri="{FF2B5EF4-FFF2-40B4-BE49-F238E27FC236}">
                <a16:creationId xmlns:a16="http://schemas.microsoft.com/office/drawing/2014/main" id="{7FCE0642-DBA4-BE73-1291-2D2E98D770A1}"/>
              </a:ext>
            </a:extLst>
          </p:cNvPr>
          <p:cNvSpPr/>
          <p:nvPr/>
        </p:nvSpPr>
        <p:spPr>
          <a:xfrm>
            <a:off x="2093042" y="5272172"/>
            <a:ext cx="2186258" cy="599866"/>
          </a:xfrm>
          <a:prstGeom prst="roundRect">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rgbClr val="FF0000"/>
                </a:solidFill>
              </a:rPr>
              <a:t> </a:t>
            </a:r>
            <a:r>
              <a:rPr lang="ja-JP" altLang="en-US">
                <a:solidFill>
                  <a:schemeClr val="tx1"/>
                </a:solidFill>
              </a:rPr>
              <a:t>ハイパーバイザ</a:t>
            </a:r>
            <a:endParaRPr kumimoji="1" lang="ja-JP" altLang="en-US" sz="1400">
              <a:solidFill>
                <a:schemeClr val="tx1"/>
              </a:solidFill>
            </a:endParaRPr>
          </a:p>
        </p:txBody>
      </p:sp>
      <p:cxnSp>
        <p:nvCxnSpPr>
          <p:cNvPr id="14" name="直線コネクタ 13">
            <a:extLst>
              <a:ext uri="{FF2B5EF4-FFF2-40B4-BE49-F238E27FC236}">
                <a16:creationId xmlns:a16="http://schemas.microsoft.com/office/drawing/2014/main" id="{62E0860D-99C1-C558-909C-6B33F5E229AB}"/>
              </a:ext>
            </a:extLst>
          </p:cNvPr>
          <p:cNvCxnSpPr>
            <a:cxnSpLocks/>
            <a:stCxn id="10" idx="2"/>
          </p:cNvCxnSpPr>
          <p:nvPr/>
        </p:nvCxnSpPr>
        <p:spPr>
          <a:xfrm>
            <a:off x="6558180" y="4744637"/>
            <a:ext cx="0" cy="523477"/>
          </a:xfrm>
          <a:prstGeom prst="line">
            <a:avLst/>
          </a:prstGeom>
          <a:ln w="50800">
            <a:tailEnd type="triangle"/>
          </a:ln>
        </p:spPr>
        <p:style>
          <a:lnRef idx="3">
            <a:schemeClr val="dk1"/>
          </a:lnRef>
          <a:fillRef idx="0">
            <a:schemeClr val="dk1"/>
          </a:fillRef>
          <a:effectRef idx="2">
            <a:schemeClr val="dk1"/>
          </a:effectRef>
          <a:fontRef idx="minor">
            <a:schemeClr val="tx1"/>
          </a:fontRef>
        </p:style>
      </p:cxnSp>
      <p:cxnSp>
        <p:nvCxnSpPr>
          <p:cNvPr id="15" name="直線コネクタ 14">
            <a:extLst>
              <a:ext uri="{FF2B5EF4-FFF2-40B4-BE49-F238E27FC236}">
                <a16:creationId xmlns:a16="http://schemas.microsoft.com/office/drawing/2014/main" id="{D8ED4EFB-7B5C-19D9-49D5-BB9D57F366D1}"/>
              </a:ext>
            </a:extLst>
          </p:cNvPr>
          <p:cNvCxnSpPr>
            <a:cxnSpLocks/>
            <a:stCxn id="11" idx="3"/>
            <a:endCxn id="18" idx="1"/>
          </p:cNvCxnSpPr>
          <p:nvPr/>
        </p:nvCxnSpPr>
        <p:spPr>
          <a:xfrm flipV="1">
            <a:off x="4279300" y="5552923"/>
            <a:ext cx="1413937" cy="19182"/>
          </a:xfrm>
          <a:prstGeom prst="line">
            <a:avLst/>
          </a:prstGeom>
          <a:ln w="50800">
            <a:headEnd type="triangle"/>
          </a:ln>
        </p:spPr>
        <p:style>
          <a:lnRef idx="3">
            <a:schemeClr val="dk1"/>
          </a:lnRef>
          <a:fillRef idx="0">
            <a:schemeClr val="dk1"/>
          </a:fillRef>
          <a:effectRef idx="2">
            <a:schemeClr val="dk1"/>
          </a:effectRef>
          <a:fontRef idx="minor">
            <a:schemeClr val="tx1"/>
          </a:fontRef>
        </p:style>
      </p:cxnSp>
      <p:sp>
        <p:nvSpPr>
          <p:cNvPr id="16" name="テキスト ボックス 15">
            <a:extLst>
              <a:ext uri="{FF2B5EF4-FFF2-40B4-BE49-F238E27FC236}">
                <a16:creationId xmlns:a16="http://schemas.microsoft.com/office/drawing/2014/main" id="{C70B9E9F-C137-BCEB-D51F-86E4CB78D5B0}"/>
              </a:ext>
            </a:extLst>
          </p:cNvPr>
          <p:cNvSpPr txBox="1"/>
          <p:nvPr/>
        </p:nvSpPr>
        <p:spPr>
          <a:xfrm>
            <a:off x="6478991" y="4849977"/>
            <a:ext cx="1459298" cy="338554"/>
          </a:xfrm>
          <a:prstGeom prst="rect">
            <a:avLst/>
          </a:prstGeom>
          <a:noFill/>
        </p:spPr>
        <p:txBody>
          <a:bodyPr wrap="square" rtlCol="0">
            <a:spAutoFit/>
          </a:bodyPr>
          <a:lstStyle/>
          <a:p>
            <a:pPr algn="ctr"/>
            <a:r>
              <a:rPr kumimoji="1" lang="en-US" altLang="ja-JP" sz="1600" b="1" dirty="0"/>
              <a:t>1.</a:t>
            </a:r>
            <a:r>
              <a:rPr lang="ja-JP" altLang="en-US" sz="1600" b="1"/>
              <a:t>呼び出し</a:t>
            </a:r>
            <a:endParaRPr kumimoji="1" lang="ja-JP" altLang="en-US" sz="1600" b="1"/>
          </a:p>
        </p:txBody>
      </p:sp>
      <p:sp>
        <p:nvSpPr>
          <p:cNvPr id="17" name="テキスト ボックス 16">
            <a:extLst>
              <a:ext uri="{FF2B5EF4-FFF2-40B4-BE49-F238E27FC236}">
                <a16:creationId xmlns:a16="http://schemas.microsoft.com/office/drawing/2014/main" id="{81D03E36-E583-9F66-2E31-0909ABEBDEED}"/>
              </a:ext>
            </a:extLst>
          </p:cNvPr>
          <p:cNvSpPr txBox="1"/>
          <p:nvPr/>
        </p:nvSpPr>
        <p:spPr>
          <a:xfrm>
            <a:off x="4360790" y="5184661"/>
            <a:ext cx="1355345" cy="338554"/>
          </a:xfrm>
          <a:prstGeom prst="rect">
            <a:avLst/>
          </a:prstGeom>
          <a:noFill/>
        </p:spPr>
        <p:txBody>
          <a:bodyPr wrap="square" rtlCol="0">
            <a:spAutoFit/>
          </a:bodyPr>
          <a:lstStyle/>
          <a:p>
            <a:pPr algn="ctr"/>
            <a:r>
              <a:rPr kumimoji="1" lang="en-US" altLang="ja-JP" sz="1600" b="1" dirty="0"/>
              <a:t>2.</a:t>
            </a:r>
            <a:r>
              <a:rPr lang="ja-JP" altLang="en-US" sz="1600" b="1"/>
              <a:t>呼び出し</a:t>
            </a:r>
            <a:endParaRPr kumimoji="1" lang="ja-JP" altLang="en-US" sz="1600" b="1"/>
          </a:p>
        </p:txBody>
      </p:sp>
      <p:sp>
        <p:nvSpPr>
          <p:cNvPr id="18" name="四角形: 角を丸くする 11">
            <a:extLst>
              <a:ext uri="{FF2B5EF4-FFF2-40B4-BE49-F238E27FC236}">
                <a16:creationId xmlns:a16="http://schemas.microsoft.com/office/drawing/2014/main" id="{66615721-4C62-CE17-BF3C-07FAF7520831}"/>
              </a:ext>
            </a:extLst>
          </p:cNvPr>
          <p:cNvSpPr/>
          <p:nvPr/>
        </p:nvSpPr>
        <p:spPr>
          <a:xfrm>
            <a:off x="5693237" y="5270837"/>
            <a:ext cx="4013846" cy="564171"/>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dirty="0">
                <a:solidFill>
                  <a:schemeClr val="tx1"/>
                </a:solidFill>
              </a:rPr>
              <a:t>TEE</a:t>
            </a:r>
            <a:r>
              <a:rPr lang="ja-JP" altLang="en-US">
                <a:solidFill>
                  <a:schemeClr val="tx1"/>
                </a:solidFill>
              </a:rPr>
              <a:t>セキュリティマネージャ</a:t>
            </a:r>
            <a:r>
              <a:rPr lang="en-US" altLang="ja-JP" dirty="0">
                <a:solidFill>
                  <a:schemeClr val="tx1"/>
                </a:solidFill>
              </a:rPr>
              <a:t> (TSM)</a:t>
            </a:r>
            <a:endParaRPr kumimoji="1" lang="ja-JP" altLang="en-US">
              <a:solidFill>
                <a:schemeClr val="tx1"/>
              </a:solidFill>
            </a:endParaRPr>
          </a:p>
        </p:txBody>
      </p:sp>
      <p:sp>
        <p:nvSpPr>
          <p:cNvPr id="19" name="四角形: 角を丸くする 5">
            <a:extLst>
              <a:ext uri="{FF2B5EF4-FFF2-40B4-BE49-F238E27FC236}">
                <a16:creationId xmlns:a16="http://schemas.microsoft.com/office/drawing/2014/main" id="{4A9865F9-0B45-8379-0F7A-63A00A83EECA}"/>
              </a:ext>
            </a:extLst>
          </p:cNvPr>
          <p:cNvSpPr/>
          <p:nvPr/>
        </p:nvSpPr>
        <p:spPr>
          <a:xfrm>
            <a:off x="7980492" y="4174536"/>
            <a:ext cx="1729886" cy="564172"/>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rgbClr val="FF0000"/>
                </a:solidFill>
              </a:rPr>
              <a:t> </a:t>
            </a:r>
            <a:r>
              <a:rPr kumimoji="1" lang="ja-JP" altLang="en-US">
                <a:solidFill>
                  <a:schemeClr val="tx1"/>
                </a:solidFill>
              </a:rPr>
              <a:t>監視対象</a:t>
            </a:r>
            <a:r>
              <a:rPr kumimoji="1" lang="en-US" altLang="ja-JP" dirty="0">
                <a:solidFill>
                  <a:schemeClr val="tx1"/>
                </a:solidFill>
              </a:rPr>
              <a:t>TVM</a:t>
            </a:r>
            <a:endParaRPr kumimoji="1" lang="ja-JP" altLang="en-US">
              <a:solidFill>
                <a:schemeClr val="tx1"/>
              </a:solidFill>
            </a:endParaRPr>
          </a:p>
        </p:txBody>
      </p:sp>
      <p:cxnSp>
        <p:nvCxnSpPr>
          <p:cNvPr id="20" name="直線コネクタ 7">
            <a:extLst>
              <a:ext uri="{FF2B5EF4-FFF2-40B4-BE49-F238E27FC236}">
                <a16:creationId xmlns:a16="http://schemas.microsoft.com/office/drawing/2014/main" id="{A84B17B8-8A91-9FAA-A98D-930A299EB6FF}"/>
              </a:ext>
            </a:extLst>
          </p:cNvPr>
          <p:cNvCxnSpPr>
            <a:cxnSpLocks/>
            <a:stCxn id="19" idx="2"/>
          </p:cNvCxnSpPr>
          <p:nvPr/>
        </p:nvCxnSpPr>
        <p:spPr>
          <a:xfrm>
            <a:off x="8845435" y="4738708"/>
            <a:ext cx="4208" cy="542017"/>
          </a:xfrm>
          <a:prstGeom prst="line">
            <a:avLst/>
          </a:prstGeom>
          <a:ln w="50800">
            <a:tailEnd type="triangle"/>
          </a:ln>
        </p:spPr>
        <p:style>
          <a:lnRef idx="3">
            <a:schemeClr val="dk1"/>
          </a:lnRef>
          <a:fillRef idx="0">
            <a:schemeClr val="dk1"/>
          </a:fillRef>
          <a:effectRef idx="2">
            <a:schemeClr val="dk1"/>
          </a:effectRef>
          <a:fontRef idx="minor">
            <a:schemeClr val="tx1"/>
          </a:fontRef>
        </p:style>
      </p:cxnSp>
      <p:sp>
        <p:nvSpPr>
          <p:cNvPr id="21" name="Rounded Rectangle 13">
            <a:extLst>
              <a:ext uri="{FF2B5EF4-FFF2-40B4-BE49-F238E27FC236}">
                <a16:creationId xmlns:a16="http://schemas.microsoft.com/office/drawing/2014/main" id="{CF310C2C-2E78-E5F9-BB79-7DAE9DF8121B}"/>
              </a:ext>
            </a:extLst>
          </p:cNvPr>
          <p:cNvSpPr/>
          <p:nvPr/>
        </p:nvSpPr>
        <p:spPr>
          <a:xfrm>
            <a:off x="3389559" y="4307566"/>
            <a:ext cx="914433" cy="599866"/>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en-JP">
              <a:solidFill>
                <a:schemeClr val="tx1"/>
              </a:solidFill>
            </a:endParaRPr>
          </a:p>
        </p:txBody>
      </p:sp>
      <p:sp>
        <p:nvSpPr>
          <p:cNvPr id="22" name="Rounded Rectangle 14">
            <a:extLst>
              <a:ext uri="{FF2B5EF4-FFF2-40B4-BE49-F238E27FC236}">
                <a16:creationId xmlns:a16="http://schemas.microsoft.com/office/drawing/2014/main" id="{A61B1B3C-F90F-02CB-BA8D-A4052E02C727}"/>
              </a:ext>
            </a:extLst>
          </p:cNvPr>
          <p:cNvSpPr/>
          <p:nvPr/>
        </p:nvSpPr>
        <p:spPr>
          <a:xfrm>
            <a:off x="2243045" y="4312738"/>
            <a:ext cx="914433" cy="569289"/>
          </a:xfrm>
          <a:prstGeom prst="roundRect">
            <a:avLst/>
          </a:prstGeom>
          <a:solidFill>
            <a:schemeClr val="bg1"/>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JP">
              <a:solidFill>
                <a:schemeClr val="tx1"/>
              </a:solidFill>
            </a:endParaRPr>
          </a:p>
        </p:txBody>
      </p:sp>
      <p:cxnSp>
        <p:nvCxnSpPr>
          <p:cNvPr id="23" name="直線コネクタ 7">
            <a:extLst>
              <a:ext uri="{FF2B5EF4-FFF2-40B4-BE49-F238E27FC236}">
                <a16:creationId xmlns:a16="http://schemas.microsoft.com/office/drawing/2014/main" id="{DB1C86AC-AC24-4890-3AC8-D8BA70BC8F5A}"/>
              </a:ext>
            </a:extLst>
          </p:cNvPr>
          <p:cNvCxnSpPr>
            <a:cxnSpLocks/>
          </p:cNvCxnSpPr>
          <p:nvPr/>
        </p:nvCxnSpPr>
        <p:spPr>
          <a:xfrm>
            <a:off x="9113321" y="5825586"/>
            <a:ext cx="0" cy="409330"/>
          </a:xfrm>
          <a:prstGeom prst="line">
            <a:avLst/>
          </a:prstGeom>
          <a:ln w="50800">
            <a:tailEnd type="triangle"/>
          </a:ln>
        </p:spPr>
        <p:style>
          <a:lnRef idx="3">
            <a:schemeClr val="dk1"/>
          </a:lnRef>
          <a:fillRef idx="0">
            <a:schemeClr val="dk1"/>
          </a:fillRef>
          <a:effectRef idx="2">
            <a:schemeClr val="dk1"/>
          </a:effectRef>
          <a:fontRef idx="minor">
            <a:schemeClr val="tx1"/>
          </a:fontRef>
        </p:style>
      </p:cxnSp>
      <p:cxnSp>
        <p:nvCxnSpPr>
          <p:cNvPr id="26" name="直線コネクタ 7">
            <a:extLst>
              <a:ext uri="{FF2B5EF4-FFF2-40B4-BE49-F238E27FC236}">
                <a16:creationId xmlns:a16="http://schemas.microsoft.com/office/drawing/2014/main" id="{7F06DF5A-FB02-B636-C899-49ED4B2C74B8}"/>
              </a:ext>
            </a:extLst>
          </p:cNvPr>
          <p:cNvCxnSpPr>
            <a:cxnSpLocks/>
            <a:endCxn id="21" idx="2"/>
          </p:cNvCxnSpPr>
          <p:nvPr/>
        </p:nvCxnSpPr>
        <p:spPr>
          <a:xfrm flipV="1">
            <a:off x="3846775" y="4907432"/>
            <a:ext cx="1" cy="345728"/>
          </a:xfrm>
          <a:prstGeom prst="line">
            <a:avLst/>
          </a:prstGeom>
          <a:ln w="50800">
            <a:tailEnd type="triangle"/>
          </a:ln>
        </p:spPr>
        <p:style>
          <a:lnRef idx="3">
            <a:schemeClr val="dk1"/>
          </a:lnRef>
          <a:fillRef idx="0">
            <a:schemeClr val="dk1"/>
          </a:fillRef>
          <a:effectRef idx="2">
            <a:schemeClr val="dk1"/>
          </a:effectRef>
          <a:fontRef idx="minor">
            <a:schemeClr val="tx1"/>
          </a:fontRef>
        </p:style>
      </p:cxnSp>
      <p:cxnSp>
        <p:nvCxnSpPr>
          <p:cNvPr id="27" name="直線コネクタ 7">
            <a:extLst>
              <a:ext uri="{FF2B5EF4-FFF2-40B4-BE49-F238E27FC236}">
                <a16:creationId xmlns:a16="http://schemas.microsoft.com/office/drawing/2014/main" id="{40BCF5D2-467F-E98F-14B9-21A5882DE65B}"/>
              </a:ext>
            </a:extLst>
          </p:cNvPr>
          <p:cNvCxnSpPr>
            <a:cxnSpLocks/>
            <a:endCxn id="22" idx="2"/>
          </p:cNvCxnSpPr>
          <p:nvPr/>
        </p:nvCxnSpPr>
        <p:spPr>
          <a:xfrm flipV="1">
            <a:off x="2700261" y="4882027"/>
            <a:ext cx="1" cy="364740"/>
          </a:xfrm>
          <a:prstGeom prst="line">
            <a:avLst/>
          </a:prstGeom>
          <a:ln w="50800">
            <a:tailEnd type="triangle"/>
          </a:ln>
        </p:spPr>
        <p:style>
          <a:lnRef idx="3">
            <a:schemeClr val="dk1"/>
          </a:lnRef>
          <a:fillRef idx="0">
            <a:schemeClr val="dk1"/>
          </a:fillRef>
          <a:effectRef idx="2">
            <a:schemeClr val="dk1"/>
          </a:effectRef>
          <a:fontRef idx="minor">
            <a:schemeClr val="tx1"/>
          </a:fontRef>
        </p:style>
      </p:cxnSp>
      <p:sp>
        <p:nvSpPr>
          <p:cNvPr id="28" name="テキスト ボックス 9">
            <a:extLst>
              <a:ext uri="{FF2B5EF4-FFF2-40B4-BE49-F238E27FC236}">
                <a16:creationId xmlns:a16="http://schemas.microsoft.com/office/drawing/2014/main" id="{87032D97-0E2B-9AAE-0CD3-29C2476F59B2}"/>
              </a:ext>
            </a:extLst>
          </p:cNvPr>
          <p:cNvSpPr txBox="1"/>
          <p:nvPr/>
        </p:nvSpPr>
        <p:spPr>
          <a:xfrm>
            <a:off x="3897872" y="4921381"/>
            <a:ext cx="896676" cy="338554"/>
          </a:xfrm>
          <a:prstGeom prst="rect">
            <a:avLst/>
          </a:prstGeom>
          <a:noFill/>
        </p:spPr>
        <p:txBody>
          <a:bodyPr wrap="square" rtlCol="0">
            <a:spAutoFit/>
          </a:bodyPr>
          <a:lstStyle/>
          <a:p>
            <a:pPr algn="ctr"/>
            <a:r>
              <a:rPr lang="en-US" altLang="ja-JP" sz="1600" b="1" dirty="0"/>
              <a:t>3</a:t>
            </a:r>
            <a:r>
              <a:rPr kumimoji="1" lang="en-US" altLang="ja-JP" sz="1600" b="1" dirty="0"/>
              <a:t>. </a:t>
            </a:r>
            <a:r>
              <a:rPr kumimoji="1" lang="ja-JP" altLang="en-US" sz="1600" b="1"/>
              <a:t>登録</a:t>
            </a:r>
          </a:p>
        </p:txBody>
      </p:sp>
      <p:sp>
        <p:nvSpPr>
          <p:cNvPr id="29" name="TextBox 45">
            <a:extLst>
              <a:ext uri="{FF2B5EF4-FFF2-40B4-BE49-F238E27FC236}">
                <a16:creationId xmlns:a16="http://schemas.microsoft.com/office/drawing/2014/main" id="{D8611E4C-CE36-2E3B-1987-426F07BCE7B8}"/>
              </a:ext>
            </a:extLst>
          </p:cNvPr>
          <p:cNvSpPr txBox="1"/>
          <p:nvPr/>
        </p:nvSpPr>
        <p:spPr>
          <a:xfrm>
            <a:off x="9955048" y="6200358"/>
            <a:ext cx="1620957" cy="338554"/>
          </a:xfrm>
          <a:prstGeom prst="rect">
            <a:avLst/>
          </a:prstGeom>
          <a:noFill/>
        </p:spPr>
        <p:txBody>
          <a:bodyPr wrap="none" rtlCol="0">
            <a:spAutoFit/>
          </a:bodyPr>
          <a:lstStyle/>
          <a:p>
            <a:r>
              <a:rPr lang="en-JP" sz="1600"/>
              <a:t>メモリ</a:t>
            </a:r>
            <a:r>
              <a:rPr lang="ja-JP" altLang="en-US" sz="1600"/>
              <a:t>割り当て</a:t>
            </a:r>
            <a:endParaRPr lang="en-JP" sz="1600"/>
          </a:p>
        </p:txBody>
      </p:sp>
      <p:sp>
        <p:nvSpPr>
          <p:cNvPr id="40" name="正方形/長方形 51">
            <a:extLst>
              <a:ext uri="{FF2B5EF4-FFF2-40B4-BE49-F238E27FC236}">
                <a16:creationId xmlns:a16="http://schemas.microsoft.com/office/drawing/2014/main" id="{F59407C7-ED27-A19E-4AC9-B784145B0759}"/>
              </a:ext>
            </a:extLst>
          </p:cNvPr>
          <p:cNvSpPr/>
          <p:nvPr/>
        </p:nvSpPr>
        <p:spPr>
          <a:xfrm>
            <a:off x="3662397" y="4409083"/>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ysClr val="windowText" lastClr="000000"/>
                </a:solidFill>
              </a:rPr>
              <a:t>非</a:t>
            </a:r>
            <a:endParaRPr kumimoji="1" lang="ja-JP" altLang="en-US">
              <a:solidFill>
                <a:sysClr val="windowText" lastClr="000000"/>
              </a:solidFill>
            </a:endParaRPr>
          </a:p>
        </p:txBody>
      </p:sp>
      <p:sp>
        <p:nvSpPr>
          <p:cNvPr id="41" name="正方形/長方形 51">
            <a:extLst>
              <a:ext uri="{FF2B5EF4-FFF2-40B4-BE49-F238E27FC236}">
                <a16:creationId xmlns:a16="http://schemas.microsoft.com/office/drawing/2014/main" id="{59616B58-0834-51E8-DBE9-9C3BFCBE8E67}"/>
              </a:ext>
            </a:extLst>
          </p:cNvPr>
          <p:cNvSpPr/>
          <p:nvPr/>
        </p:nvSpPr>
        <p:spPr>
          <a:xfrm>
            <a:off x="2503691" y="4398631"/>
            <a:ext cx="393140" cy="396831"/>
          </a:xfrm>
          <a:prstGeom prst="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ysClr val="windowText" lastClr="000000"/>
                </a:solidFill>
              </a:rPr>
              <a:t>非</a:t>
            </a:r>
            <a:endParaRPr kumimoji="1" lang="ja-JP" altLang="en-US">
              <a:solidFill>
                <a:sysClr val="windowText" lastClr="000000"/>
              </a:solidFill>
            </a:endParaRPr>
          </a:p>
        </p:txBody>
      </p:sp>
      <p:cxnSp>
        <p:nvCxnSpPr>
          <p:cNvPr id="44" name="直線コネクタ 7">
            <a:extLst>
              <a:ext uri="{FF2B5EF4-FFF2-40B4-BE49-F238E27FC236}">
                <a16:creationId xmlns:a16="http://schemas.microsoft.com/office/drawing/2014/main" id="{A2D2D579-5DBD-9986-A72B-4B06BCB6D3C0}"/>
              </a:ext>
            </a:extLst>
          </p:cNvPr>
          <p:cNvCxnSpPr>
            <a:cxnSpLocks/>
          </p:cNvCxnSpPr>
          <p:nvPr/>
        </p:nvCxnSpPr>
        <p:spPr>
          <a:xfrm>
            <a:off x="6400954" y="5840837"/>
            <a:ext cx="0" cy="409330"/>
          </a:xfrm>
          <a:prstGeom prst="line">
            <a:avLst/>
          </a:prstGeom>
          <a:ln w="50800">
            <a:tailEnd type="triangle"/>
          </a:ln>
        </p:spPr>
        <p:style>
          <a:lnRef idx="3">
            <a:schemeClr val="dk1"/>
          </a:lnRef>
          <a:fillRef idx="0">
            <a:schemeClr val="dk1"/>
          </a:fillRef>
          <a:effectRef idx="2">
            <a:schemeClr val="dk1"/>
          </a:effectRef>
          <a:fontRef idx="minor">
            <a:schemeClr val="tx1"/>
          </a:fontRef>
        </p:style>
      </p:cxnSp>
      <p:sp>
        <p:nvSpPr>
          <p:cNvPr id="47" name="TextBox 45">
            <a:extLst>
              <a:ext uri="{FF2B5EF4-FFF2-40B4-BE49-F238E27FC236}">
                <a16:creationId xmlns:a16="http://schemas.microsoft.com/office/drawing/2014/main" id="{4BBA97A6-F9E9-2CE8-9F79-25064FC01A98}"/>
              </a:ext>
            </a:extLst>
          </p:cNvPr>
          <p:cNvSpPr txBox="1"/>
          <p:nvPr/>
        </p:nvSpPr>
        <p:spPr>
          <a:xfrm>
            <a:off x="526788" y="4336606"/>
            <a:ext cx="1697044" cy="584775"/>
          </a:xfrm>
          <a:prstGeom prst="rect">
            <a:avLst/>
          </a:prstGeom>
          <a:noFill/>
        </p:spPr>
        <p:txBody>
          <a:bodyPr wrap="square" rtlCol="0">
            <a:spAutoFit/>
          </a:bodyPr>
          <a:lstStyle/>
          <a:p>
            <a:pPr algn="ctr"/>
            <a:r>
              <a:rPr lang="ja-JP" altLang="en-US" sz="1600"/>
              <a:t>非機密メモリのリスト</a:t>
            </a:r>
            <a:endParaRPr lang="en-JP" sz="1600"/>
          </a:p>
        </p:txBody>
      </p:sp>
      <p:sp>
        <p:nvSpPr>
          <p:cNvPr id="51" name="テキスト ボックス 9">
            <a:extLst>
              <a:ext uri="{FF2B5EF4-FFF2-40B4-BE49-F238E27FC236}">
                <a16:creationId xmlns:a16="http://schemas.microsoft.com/office/drawing/2014/main" id="{24AA3BB8-7125-05AB-13A7-730B30869744}"/>
              </a:ext>
            </a:extLst>
          </p:cNvPr>
          <p:cNvSpPr txBox="1"/>
          <p:nvPr/>
        </p:nvSpPr>
        <p:spPr>
          <a:xfrm>
            <a:off x="6434514" y="5875011"/>
            <a:ext cx="1587484" cy="338554"/>
          </a:xfrm>
          <a:prstGeom prst="rect">
            <a:avLst/>
          </a:prstGeom>
          <a:noFill/>
        </p:spPr>
        <p:txBody>
          <a:bodyPr wrap="square" rtlCol="0">
            <a:spAutoFit/>
          </a:bodyPr>
          <a:lstStyle/>
          <a:p>
            <a:pPr algn="ctr"/>
            <a:r>
              <a:rPr lang="en-US" altLang="ja-JP" sz="1600" b="1" dirty="0"/>
              <a:t>4</a:t>
            </a:r>
            <a:r>
              <a:rPr kumimoji="1" lang="en-US" altLang="ja-JP" sz="1600" b="1" dirty="0"/>
              <a:t>. </a:t>
            </a:r>
            <a:r>
              <a:rPr lang="ja-JP" altLang="en-US" sz="1600" b="1"/>
              <a:t>再割り当て</a:t>
            </a:r>
            <a:endParaRPr kumimoji="1" lang="ja-JP" altLang="en-US" sz="1600" b="1"/>
          </a:p>
        </p:txBody>
      </p:sp>
      <p:sp>
        <p:nvSpPr>
          <p:cNvPr id="54" name="テキスト ボックス 9">
            <a:extLst>
              <a:ext uri="{FF2B5EF4-FFF2-40B4-BE49-F238E27FC236}">
                <a16:creationId xmlns:a16="http://schemas.microsoft.com/office/drawing/2014/main" id="{8F3CE64D-B6C5-A8B7-CD3E-19F1500FC12D}"/>
              </a:ext>
            </a:extLst>
          </p:cNvPr>
          <p:cNvSpPr txBox="1"/>
          <p:nvPr/>
        </p:nvSpPr>
        <p:spPr>
          <a:xfrm>
            <a:off x="2695309" y="4936675"/>
            <a:ext cx="896677" cy="338554"/>
          </a:xfrm>
          <a:prstGeom prst="rect">
            <a:avLst/>
          </a:prstGeom>
          <a:noFill/>
        </p:spPr>
        <p:txBody>
          <a:bodyPr wrap="square" rtlCol="0">
            <a:spAutoFit/>
          </a:bodyPr>
          <a:lstStyle/>
          <a:p>
            <a:pPr algn="ctr"/>
            <a:r>
              <a:rPr lang="en-US" altLang="ja-JP" sz="1600" b="1" dirty="0"/>
              <a:t>7</a:t>
            </a:r>
            <a:r>
              <a:rPr kumimoji="1" lang="en-US" altLang="ja-JP" sz="1600" b="1" dirty="0"/>
              <a:t>. </a:t>
            </a:r>
            <a:r>
              <a:rPr lang="ja-JP" altLang="en-US" sz="1600" b="1"/>
              <a:t>置換</a:t>
            </a:r>
            <a:endParaRPr kumimoji="1" lang="ja-JP" altLang="en-US" sz="1600" b="1"/>
          </a:p>
        </p:txBody>
      </p:sp>
      <p:sp>
        <p:nvSpPr>
          <p:cNvPr id="62" name="テキスト ボックス 61">
            <a:extLst>
              <a:ext uri="{FF2B5EF4-FFF2-40B4-BE49-F238E27FC236}">
                <a16:creationId xmlns:a16="http://schemas.microsoft.com/office/drawing/2014/main" id="{A49A866D-1F69-2382-7C00-96C0EC433BEA}"/>
              </a:ext>
            </a:extLst>
          </p:cNvPr>
          <p:cNvSpPr txBox="1"/>
          <p:nvPr/>
        </p:nvSpPr>
        <p:spPr>
          <a:xfrm>
            <a:off x="4321499" y="4427962"/>
            <a:ext cx="1329535" cy="338554"/>
          </a:xfrm>
          <a:prstGeom prst="rect">
            <a:avLst/>
          </a:prstGeom>
          <a:noFill/>
        </p:spPr>
        <p:txBody>
          <a:bodyPr wrap="square">
            <a:spAutoFit/>
          </a:bodyPr>
          <a:lstStyle/>
          <a:p>
            <a:r>
              <a:rPr lang="ja-JP" altLang="en-US" sz="1600"/>
              <a:t>共有メモリ</a:t>
            </a:r>
          </a:p>
        </p:txBody>
      </p:sp>
      <p:sp>
        <p:nvSpPr>
          <p:cNvPr id="63" name="テキスト ボックス 62">
            <a:extLst>
              <a:ext uri="{FF2B5EF4-FFF2-40B4-BE49-F238E27FC236}">
                <a16:creationId xmlns:a16="http://schemas.microsoft.com/office/drawing/2014/main" id="{F0422EFB-2542-3966-88E1-EC984F27F4DA}"/>
              </a:ext>
            </a:extLst>
          </p:cNvPr>
          <p:cNvSpPr txBox="1"/>
          <p:nvPr/>
        </p:nvSpPr>
        <p:spPr>
          <a:xfrm>
            <a:off x="4354182" y="5639424"/>
            <a:ext cx="1355345" cy="338554"/>
          </a:xfrm>
          <a:prstGeom prst="rect">
            <a:avLst/>
          </a:prstGeom>
          <a:noFill/>
        </p:spPr>
        <p:txBody>
          <a:bodyPr wrap="square" rtlCol="0">
            <a:spAutoFit/>
          </a:bodyPr>
          <a:lstStyle/>
          <a:p>
            <a:pPr algn="ctr"/>
            <a:r>
              <a:rPr kumimoji="1" lang="en-US" altLang="ja-JP" sz="1600" b="1" dirty="0"/>
              <a:t>6.</a:t>
            </a:r>
            <a:r>
              <a:rPr lang="ja-JP" altLang="en-US" sz="1600" b="1"/>
              <a:t>呼び出し</a:t>
            </a:r>
            <a:endParaRPr kumimoji="1" lang="ja-JP" altLang="en-US" sz="1600" b="1"/>
          </a:p>
        </p:txBody>
      </p:sp>
      <p:sp>
        <p:nvSpPr>
          <p:cNvPr id="64" name="テキスト ボックス 63">
            <a:extLst>
              <a:ext uri="{FF2B5EF4-FFF2-40B4-BE49-F238E27FC236}">
                <a16:creationId xmlns:a16="http://schemas.microsoft.com/office/drawing/2014/main" id="{7135C2D4-30C4-66B0-C040-3704320D0D44}"/>
              </a:ext>
            </a:extLst>
          </p:cNvPr>
          <p:cNvSpPr txBox="1"/>
          <p:nvPr/>
        </p:nvSpPr>
        <p:spPr>
          <a:xfrm>
            <a:off x="8738723" y="4853574"/>
            <a:ext cx="1459298" cy="338554"/>
          </a:xfrm>
          <a:prstGeom prst="rect">
            <a:avLst/>
          </a:prstGeom>
          <a:noFill/>
        </p:spPr>
        <p:txBody>
          <a:bodyPr wrap="square" rtlCol="0">
            <a:spAutoFit/>
          </a:bodyPr>
          <a:lstStyle/>
          <a:p>
            <a:pPr algn="ctr"/>
            <a:r>
              <a:rPr lang="en-US" altLang="ja-JP" sz="1600" b="1" dirty="0"/>
              <a:t>5</a:t>
            </a:r>
            <a:r>
              <a:rPr kumimoji="1" lang="en-US" altLang="ja-JP" sz="1600" b="1" dirty="0"/>
              <a:t>.</a:t>
            </a:r>
            <a:r>
              <a:rPr lang="ja-JP" altLang="en-US" sz="1600" b="1"/>
              <a:t>呼び出し</a:t>
            </a:r>
            <a:endParaRPr kumimoji="1" lang="ja-JP" altLang="en-US" sz="1600" b="1"/>
          </a:p>
        </p:txBody>
      </p:sp>
      <p:sp>
        <p:nvSpPr>
          <p:cNvPr id="65" name="テキスト ボックス 9">
            <a:extLst>
              <a:ext uri="{FF2B5EF4-FFF2-40B4-BE49-F238E27FC236}">
                <a16:creationId xmlns:a16="http://schemas.microsoft.com/office/drawing/2014/main" id="{7A661CEE-874D-1C15-7B9F-C1E0E59E42A9}"/>
              </a:ext>
            </a:extLst>
          </p:cNvPr>
          <p:cNvSpPr txBox="1"/>
          <p:nvPr/>
        </p:nvSpPr>
        <p:spPr>
          <a:xfrm>
            <a:off x="9130116" y="5867605"/>
            <a:ext cx="1587484" cy="338554"/>
          </a:xfrm>
          <a:prstGeom prst="rect">
            <a:avLst/>
          </a:prstGeom>
          <a:noFill/>
        </p:spPr>
        <p:txBody>
          <a:bodyPr wrap="square" rtlCol="0">
            <a:spAutoFit/>
          </a:bodyPr>
          <a:lstStyle/>
          <a:p>
            <a:pPr algn="ctr"/>
            <a:r>
              <a:rPr kumimoji="1" lang="en-US" altLang="ja-JP" sz="1600" b="1" dirty="0"/>
              <a:t>8. </a:t>
            </a:r>
            <a:r>
              <a:rPr lang="ja-JP" altLang="en-US" sz="1600" b="1"/>
              <a:t>再割り当て</a:t>
            </a:r>
            <a:endParaRPr kumimoji="1" lang="ja-JP" altLang="en-US" sz="1600" b="1"/>
          </a:p>
        </p:txBody>
      </p:sp>
      <p:sp>
        <p:nvSpPr>
          <p:cNvPr id="66" name="正方形/長方形 51">
            <a:extLst>
              <a:ext uri="{FF2B5EF4-FFF2-40B4-BE49-F238E27FC236}">
                <a16:creationId xmlns:a16="http://schemas.microsoft.com/office/drawing/2014/main" id="{E60DEBA8-3BA5-05BA-0E2B-898EAE77D814}"/>
              </a:ext>
            </a:extLst>
          </p:cNvPr>
          <p:cNvSpPr/>
          <p:nvPr/>
        </p:nvSpPr>
        <p:spPr>
          <a:xfrm>
            <a:off x="6233369" y="6275771"/>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7" name="正方形/長方形 66">
            <a:extLst>
              <a:ext uri="{FF2B5EF4-FFF2-40B4-BE49-F238E27FC236}">
                <a16:creationId xmlns:a16="http://schemas.microsoft.com/office/drawing/2014/main" id="{A16769CB-8AB0-3E41-EA02-E1A7AB02C147}"/>
              </a:ext>
            </a:extLst>
          </p:cNvPr>
          <p:cNvSpPr/>
          <p:nvPr/>
        </p:nvSpPr>
        <p:spPr>
          <a:xfrm>
            <a:off x="8953846" y="6262606"/>
            <a:ext cx="393140" cy="39683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8" name="正方形/長方形 51">
            <a:extLst>
              <a:ext uri="{FF2B5EF4-FFF2-40B4-BE49-F238E27FC236}">
                <a16:creationId xmlns:a16="http://schemas.microsoft.com/office/drawing/2014/main" id="{D7083120-2CEC-2A4D-418E-A2A944E4B8FA}"/>
              </a:ext>
            </a:extLst>
          </p:cNvPr>
          <p:cNvSpPr/>
          <p:nvPr/>
        </p:nvSpPr>
        <p:spPr>
          <a:xfrm>
            <a:off x="6231231" y="6271942"/>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9" name="正方形/長方形 51">
            <a:extLst>
              <a:ext uri="{FF2B5EF4-FFF2-40B4-BE49-F238E27FC236}">
                <a16:creationId xmlns:a16="http://schemas.microsoft.com/office/drawing/2014/main" id="{C331E19F-09C9-5E4A-B078-5D07A2AFAF86}"/>
              </a:ext>
            </a:extLst>
          </p:cNvPr>
          <p:cNvSpPr/>
          <p:nvPr/>
        </p:nvSpPr>
        <p:spPr>
          <a:xfrm>
            <a:off x="6624407" y="6271946"/>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0" name="正方形/長方形 51">
            <a:extLst>
              <a:ext uri="{FF2B5EF4-FFF2-40B4-BE49-F238E27FC236}">
                <a16:creationId xmlns:a16="http://schemas.microsoft.com/office/drawing/2014/main" id="{1AC85112-E660-47DC-5DE9-82C5A66F6366}"/>
              </a:ext>
            </a:extLst>
          </p:cNvPr>
          <p:cNvSpPr/>
          <p:nvPr/>
        </p:nvSpPr>
        <p:spPr>
          <a:xfrm>
            <a:off x="6229359" y="6271946"/>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ysClr val="windowText" lastClr="000000"/>
                </a:solidFill>
              </a:rPr>
              <a:t>非</a:t>
            </a:r>
            <a:endParaRPr kumimoji="1" lang="ja-JP" altLang="en-US">
              <a:solidFill>
                <a:sysClr val="windowText" lastClr="000000"/>
              </a:solidFill>
            </a:endParaRPr>
          </a:p>
        </p:txBody>
      </p:sp>
      <p:sp>
        <p:nvSpPr>
          <p:cNvPr id="71" name="正方形/長方形 51">
            <a:extLst>
              <a:ext uri="{FF2B5EF4-FFF2-40B4-BE49-F238E27FC236}">
                <a16:creationId xmlns:a16="http://schemas.microsoft.com/office/drawing/2014/main" id="{D33933AC-FE6A-A72D-A498-9E3902D9436B}"/>
              </a:ext>
            </a:extLst>
          </p:cNvPr>
          <p:cNvSpPr/>
          <p:nvPr/>
        </p:nvSpPr>
        <p:spPr>
          <a:xfrm>
            <a:off x="7012528" y="6271945"/>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2" name="正方形/長方形 51">
            <a:extLst>
              <a:ext uri="{FF2B5EF4-FFF2-40B4-BE49-F238E27FC236}">
                <a16:creationId xmlns:a16="http://schemas.microsoft.com/office/drawing/2014/main" id="{D9136547-9E14-F628-C7F6-B4FB25CBFDDC}"/>
              </a:ext>
            </a:extLst>
          </p:cNvPr>
          <p:cNvSpPr/>
          <p:nvPr/>
        </p:nvSpPr>
        <p:spPr>
          <a:xfrm>
            <a:off x="5836183" y="6271944"/>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3" name="正方形/長方形 51">
            <a:extLst>
              <a:ext uri="{FF2B5EF4-FFF2-40B4-BE49-F238E27FC236}">
                <a16:creationId xmlns:a16="http://schemas.microsoft.com/office/drawing/2014/main" id="{19179F51-A0AE-77E2-6D21-B6AFFCEFAF6B}"/>
              </a:ext>
            </a:extLst>
          </p:cNvPr>
          <p:cNvSpPr/>
          <p:nvPr/>
        </p:nvSpPr>
        <p:spPr>
          <a:xfrm>
            <a:off x="8567066" y="6268878"/>
            <a:ext cx="393140" cy="396831"/>
          </a:xfrm>
          <a:prstGeom prst="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ysClr val="windowText" lastClr="000000"/>
              </a:solidFill>
            </a:endParaRPr>
          </a:p>
        </p:txBody>
      </p:sp>
      <p:sp>
        <p:nvSpPr>
          <p:cNvPr id="74" name="正方形/長方形 51">
            <a:extLst>
              <a:ext uri="{FF2B5EF4-FFF2-40B4-BE49-F238E27FC236}">
                <a16:creationId xmlns:a16="http://schemas.microsoft.com/office/drawing/2014/main" id="{0A22CD49-5EE7-FBC0-43C8-85FEDE74F632}"/>
              </a:ext>
            </a:extLst>
          </p:cNvPr>
          <p:cNvSpPr/>
          <p:nvPr/>
        </p:nvSpPr>
        <p:spPr>
          <a:xfrm>
            <a:off x="9350235" y="6268877"/>
            <a:ext cx="393140" cy="396831"/>
          </a:xfrm>
          <a:prstGeom prst="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5" name="正方形/長方形 74">
            <a:extLst>
              <a:ext uri="{FF2B5EF4-FFF2-40B4-BE49-F238E27FC236}">
                <a16:creationId xmlns:a16="http://schemas.microsoft.com/office/drawing/2014/main" id="{BE09A9BD-865D-73D2-9548-AF6B5C1B7520}"/>
              </a:ext>
            </a:extLst>
          </p:cNvPr>
          <p:cNvSpPr/>
          <p:nvPr/>
        </p:nvSpPr>
        <p:spPr>
          <a:xfrm>
            <a:off x="8173890" y="6268876"/>
            <a:ext cx="393140" cy="396831"/>
          </a:xfrm>
          <a:prstGeom prst="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6" name="正方形/長方形 51">
            <a:extLst>
              <a:ext uri="{FF2B5EF4-FFF2-40B4-BE49-F238E27FC236}">
                <a16:creationId xmlns:a16="http://schemas.microsoft.com/office/drawing/2014/main" id="{5807CBCD-B6D1-2467-4948-6456DAACCFA6}"/>
              </a:ext>
            </a:extLst>
          </p:cNvPr>
          <p:cNvSpPr/>
          <p:nvPr/>
        </p:nvSpPr>
        <p:spPr>
          <a:xfrm>
            <a:off x="6230984" y="6275608"/>
            <a:ext cx="393140" cy="39683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ysClr val="windowText" lastClr="000000"/>
              </a:solidFill>
            </a:endParaRPr>
          </a:p>
        </p:txBody>
      </p:sp>
      <p:sp>
        <p:nvSpPr>
          <p:cNvPr id="77" name="正方形/長方形 51">
            <a:extLst>
              <a:ext uri="{FF2B5EF4-FFF2-40B4-BE49-F238E27FC236}">
                <a16:creationId xmlns:a16="http://schemas.microsoft.com/office/drawing/2014/main" id="{9CCA40AC-18B5-D91F-6410-4AA5339EE5E6}"/>
              </a:ext>
            </a:extLst>
          </p:cNvPr>
          <p:cNvSpPr/>
          <p:nvPr/>
        </p:nvSpPr>
        <p:spPr>
          <a:xfrm>
            <a:off x="6235821" y="6277874"/>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ysClr val="windowText" lastClr="000000"/>
                </a:solidFill>
              </a:rPr>
              <a:t>非</a:t>
            </a:r>
            <a:endParaRPr kumimoji="1" lang="ja-JP" altLang="en-US">
              <a:solidFill>
                <a:sysClr val="windowText" lastClr="000000"/>
              </a:solidFill>
            </a:endParaRPr>
          </a:p>
        </p:txBody>
      </p:sp>
      <p:sp>
        <p:nvSpPr>
          <p:cNvPr id="78" name="正方形/長方形 51">
            <a:extLst>
              <a:ext uri="{FF2B5EF4-FFF2-40B4-BE49-F238E27FC236}">
                <a16:creationId xmlns:a16="http://schemas.microsoft.com/office/drawing/2014/main" id="{44DF22A5-37DC-722A-3697-B36159BB6857}"/>
              </a:ext>
            </a:extLst>
          </p:cNvPr>
          <p:cNvSpPr/>
          <p:nvPr/>
        </p:nvSpPr>
        <p:spPr>
          <a:xfrm>
            <a:off x="8950597" y="6262605"/>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ysClr val="windowText" lastClr="000000"/>
                </a:solidFill>
              </a:rPr>
              <a:t>非</a:t>
            </a:r>
            <a:endParaRPr kumimoji="1" lang="ja-JP" altLang="en-US">
              <a:solidFill>
                <a:sysClr val="windowText" lastClr="000000"/>
              </a:solidFill>
            </a:endParaRPr>
          </a:p>
        </p:txBody>
      </p:sp>
      <p:cxnSp>
        <p:nvCxnSpPr>
          <p:cNvPr id="80" name="直線コネクタ 79">
            <a:extLst>
              <a:ext uri="{FF2B5EF4-FFF2-40B4-BE49-F238E27FC236}">
                <a16:creationId xmlns:a16="http://schemas.microsoft.com/office/drawing/2014/main" id="{E9E4A847-CEA7-090D-D6E1-09E323F1DE28}"/>
              </a:ext>
            </a:extLst>
          </p:cNvPr>
          <p:cNvCxnSpPr>
            <a:cxnSpLocks/>
          </p:cNvCxnSpPr>
          <p:nvPr/>
        </p:nvCxnSpPr>
        <p:spPr>
          <a:xfrm flipV="1">
            <a:off x="4279297" y="5552773"/>
            <a:ext cx="1413937" cy="19182"/>
          </a:xfrm>
          <a:prstGeom prst="line">
            <a:avLst/>
          </a:prstGeom>
          <a:ln w="50800">
            <a:head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910642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7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nodeType="clickEffect">
                                  <p:stCondLst>
                                    <p:cond delay="0"/>
                                  </p:stCondLst>
                                  <p:childTnLst>
                                    <p:set>
                                      <p:cBhvr>
                                        <p:cTn id="38" dur="1" fill="hold">
                                          <p:stCondLst>
                                            <p:cond delay="0"/>
                                          </p:stCondLst>
                                        </p:cTn>
                                        <p:tgtEl>
                                          <p:spTgt spid="44"/>
                                        </p:tgtEl>
                                        <p:attrNameLst>
                                          <p:attrName>style.visibility</p:attrName>
                                        </p:attrNameLst>
                                      </p:cBhvr>
                                      <p:to>
                                        <p:strVal val="hidden"/>
                                      </p:to>
                                    </p:set>
                                  </p:childTnLst>
                                </p:cTn>
                              </p:par>
                              <p:par>
                                <p:cTn id="39" presetID="1" presetClass="exit" presetSubtype="0" fill="hold" grpId="1" nodeType="withEffect">
                                  <p:stCondLst>
                                    <p:cond delay="0"/>
                                  </p:stCondLst>
                                  <p:childTnLst>
                                    <p:set>
                                      <p:cBhvr>
                                        <p:cTn id="40" dur="1" fill="hold">
                                          <p:stCondLst>
                                            <p:cond delay="0"/>
                                          </p:stCondLst>
                                        </p:cTn>
                                        <p:tgtEl>
                                          <p:spTgt spid="51"/>
                                        </p:tgtEl>
                                        <p:attrNameLst>
                                          <p:attrName>style.visibility</p:attrName>
                                        </p:attrNameLst>
                                      </p:cBhvr>
                                      <p:to>
                                        <p:strVal val="hidden"/>
                                      </p:to>
                                    </p:set>
                                  </p:childTnLst>
                                </p:cTn>
                              </p:par>
                              <p:par>
                                <p:cTn id="41" presetID="1" presetClass="exit" presetSubtype="0" fill="hold" nodeType="withEffect">
                                  <p:stCondLst>
                                    <p:cond delay="0"/>
                                  </p:stCondLst>
                                  <p:childTnLst>
                                    <p:set>
                                      <p:cBhvr>
                                        <p:cTn id="42" dur="1" fill="hold">
                                          <p:stCondLst>
                                            <p:cond delay="0"/>
                                          </p:stCondLst>
                                        </p:cTn>
                                        <p:tgtEl>
                                          <p:spTgt spid="14"/>
                                        </p:tgtEl>
                                        <p:attrNameLst>
                                          <p:attrName>style.visibility</p:attrName>
                                        </p:attrNameLst>
                                      </p:cBhvr>
                                      <p:to>
                                        <p:strVal val="hidden"/>
                                      </p:to>
                                    </p:set>
                                  </p:childTnLst>
                                </p:cTn>
                              </p:par>
                              <p:par>
                                <p:cTn id="43" presetID="1" presetClass="exit" presetSubtype="0" fill="hold" grpId="1" nodeType="withEffect">
                                  <p:stCondLst>
                                    <p:cond delay="0"/>
                                  </p:stCondLst>
                                  <p:childTnLst>
                                    <p:set>
                                      <p:cBhvr>
                                        <p:cTn id="44" dur="1" fill="hold">
                                          <p:stCondLst>
                                            <p:cond delay="0"/>
                                          </p:stCondLst>
                                        </p:cTn>
                                        <p:tgtEl>
                                          <p:spTgt spid="16"/>
                                        </p:tgtEl>
                                        <p:attrNameLst>
                                          <p:attrName>style.visibility</p:attrName>
                                        </p:attrNameLst>
                                      </p:cBhvr>
                                      <p:to>
                                        <p:strVal val="hidden"/>
                                      </p:to>
                                    </p:set>
                                  </p:childTnLst>
                                </p:cTn>
                              </p:par>
                              <p:par>
                                <p:cTn id="45" presetID="1" presetClass="exit" presetSubtype="0" fill="hold" nodeType="withEffect">
                                  <p:stCondLst>
                                    <p:cond delay="0"/>
                                  </p:stCondLst>
                                  <p:childTnLst>
                                    <p:set>
                                      <p:cBhvr>
                                        <p:cTn id="46" dur="1" fill="hold">
                                          <p:stCondLst>
                                            <p:cond delay="0"/>
                                          </p:stCondLst>
                                        </p:cTn>
                                        <p:tgtEl>
                                          <p:spTgt spid="15"/>
                                        </p:tgtEl>
                                        <p:attrNameLst>
                                          <p:attrName>style.visibility</p:attrName>
                                        </p:attrNameLst>
                                      </p:cBhvr>
                                      <p:to>
                                        <p:strVal val="hidden"/>
                                      </p:to>
                                    </p:set>
                                  </p:childTnLst>
                                </p:cTn>
                              </p:par>
                              <p:par>
                                <p:cTn id="47" presetID="1" presetClass="exit" presetSubtype="0" fill="hold" grpId="1" nodeType="withEffect">
                                  <p:stCondLst>
                                    <p:cond delay="0"/>
                                  </p:stCondLst>
                                  <p:childTnLst>
                                    <p:set>
                                      <p:cBhvr>
                                        <p:cTn id="48" dur="1" fill="hold">
                                          <p:stCondLst>
                                            <p:cond delay="0"/>
                                          </p:stCondLst>
                                        </p:cTn>
                                        <p:tgtEl>
                                          <p:spTgt spid="17"/>
                                        </p:tgtEl>
                                        <p:attrNameLst>
                                          <p:attrName>style.visibility</p:attrName>
                                        </p:attrNameLst>
                                      </p:cBhvr>
                                      <p:to>
                                        <p:strVal val="hidden"/>
                                      </p:to>
                                    </p:set>
                                  </p:childTnLst>
                                </p:cTn>
                              </p:par>
                              <p:par>
                                <p:cTn id="49" presetID="1" presetClass="exit" presetSubtype="0" fill="hold" nodeType="withEffect">
                                  <p:stCondLst>
                                    <p:cond delay="0"/>
                                  </p:stCondLst>
                                  <p:childTnLst>
                                    <p:set>
                                      <p:cBhvr>
                                        <p:cTn id="50" dur="1" fill="hold">
                                          <p:stCondLst>
                                            <p:cond delay="0"/>
                                          </p:stCondLst>
                                        </p:cTn>
                                        <p:tgtEl>
                                          <p:spTgt spid="26"/>
                                        </p:tgtEl>
                                        <p:attrNameLst>
                                          <p:attrName>style.visibility</p:attrName>
                                        </p:attrNameLst>
                                      </p:cBhvr>
                                      <p:to>
                                        <p:strVal val="hidden"/>
                                      </p:to>
                                    </p:set>
                                  </p:childTnLst>
                                </p:cTn>
                              </p:par>
                              <p:par>
                                <p:cTn id="51" presetID="1" presetClass="exit" presetSubtype="0" fill="hold" grpId="1" nodeType="withEffect">
                                  <p:stCondLst>
                                    <p:cond delay="0"/>
                                  </p:stCondLst>
                                  <p:childTnLst>
                                    <p:set>
                                      <p:cBhvr>
                                        <p:cTn id="52" dur="1" fill="hold">
                                          <p:stCondLst>
                                            <p:cond delay="0"/>
                                          </p:stCondLst>
                                        </p:cTn>
                                        <p:tgtEl>
                                          <p:spTgt spid="28"/>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20"/>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64"/>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15"/>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63"/>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80"/>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80"/>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27"/>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54"/>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47"/>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nodeType="clickEffect">
                                  <p:stCondLst>
                                    <p:cond delay="0"/>
                                  </p:stCondLst>
                                  <p:childTnLst>
                                    <p:set>
                                      <p:cBhvr>
                                        <p:cTn id="84" dur="1" fill="hold">
                                          <p:stCondLst>
                                            <p:cond delay="0"/>
                                          </p:stCondLst>
                                        </p:cTn>
                                        <p:tgtEl>
                                          <p:spTgt spid="23"/>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65"/>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7" grpId="0"/>
      <p:bldP spid="17" grpId="1"/>
      <p:bldP spid="21" grpId="0" animBg="1"/>
      <p:bldP spid="22" grpId="0" animBg="1"/>
      <p:bldP spid="28" grpId="0"/>
      <p:bldP spid="28" grpId="1"/>
      <p:bldP spid="40" grpId="0" animBg="1"/>
      <p:bldP spid="41" grpId="0" animBg="1"/>
      <p:bldP spid="47" grpId="0"/>
      <p:bldP spid="51" grpId="0"/>
      <p:bldP spid="51" grpId="1"/>
      <p:bldP spid="54" grpId="0"/>
      <p:bldP spid="62" grpId="0"/>
      <p:bldP spid="63" grpId="0"/>
      <p:bldP spid="64" grpId="0"/>
      <p:bldP spid="65" grpId="0"/>
      <p:bldP spid="77" grpId="0" animBg="1"/>
      <p:bldP spid="7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51">
            <a:extLst>
              <a:ext uri="{FF2B5EF4-FFF2-40B4-BE49-F238E27FC236}">
                <a16:creationId xmlns:a16="http://schemas.microsoft.com/office/drawing/2014/main" id="{A1DD510A-F06B-15D8-D050-C01CB6A9C600}"/>
              </a:ext>
            </a:extLst>
          </p:cNvPr>
          <p:cNvSpPr/>
          <p:nvPr/>
        </p:nvSpPr>
        <p:spPr>
          <a:xfrm>
            <a:off x="6150773" y="6306853"/>
            <a:ext cx="1160846" cy="383378"/>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機密</a:t>
            </a:r>
          </a:p>
        </p:txBody>
      </p:sp>
      <p:sp>
        <p:nvSpPr>
          <p:cNvPr id="17" name="正方形/長方形 51">
            <a:extLst>
              <a:ext uri="{FF2B5EF4-FFF2-40B4-BE49-F238E27FC236}">
                <a16:creationId xmlns:a16="http://schemas.microsoft.com/office/drawing/2014/main" id="{14E00773-378B-8846-62DC-7FA159A0A8DE}"/>
              </a:ext>
            </a:extLst>
          </p:cNvPr>
          <p:cNvSpPr/>
          <p:nvPr/>
        </p:nvSpPr>
        <p:spPr>
          <a:xfrm>
            <a:off x="7321075" y="6297909"/>
            <a:ext cx="393140" cy="396831"/>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cxnSp>
        <p:nvCxnSpPr>
          <p:cNvPr id="45" name="直線矢印コネクタ 44">
            <a:extLst>
              <a:ext uri="{FF2B5EF4-FFF2-40B4-BE49-F238E27FC236}">
                <a16:creationId xmlns:a16="http://schemas.microsoft.com/office/drawing/2014/main" id="{726DB8C1-53B9-6050-700B-75A8C3003D60}"/>
              </a:ext>
            </a:extLst>
          </p:cNvPr>
          <p:cNvCxnSpPr>
            <a:cxnSpLocks/>
            <a:stCxn id="13" idx="2"/>
          </p:cNvCxnSpPr>
          <p:nvPr/>
        </p:nvCxnSpPr>
        <p:spPr>
          <a:xfrm flipH="1">
            <a:off x="7738854" y="4766854"/>
            <a:ext cx="1575413" cy="1522507"/>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直線コネクタ 7">
            <a:extLst>
              <a:ext uri="{FF2B5EF4-FFF2-40B4-BE49-F238E27FC236}">
                <a16:creationId xmlns:a16="http://schemas.microsoft.com/office/drawing/2014/main" id="{076817AB-8799-75A4-6559-F13D411A8896}"/>
              </a:ext>
            </a:extLst>
          </p:cNvPr>
          <p:cNvCxnSpPr>
            <a:cxnSpLocks/>
          </p:cNvCxnSpPr>
          <p:nvPr/>
        </p:nvCxnSpPr>
        <p:spPr>
          <a:xfrm>
            <a:off x="7423483" y="4769916"/>
            <a:ext cx="50534" cy="1536937"/>
          </a:xfrm>
          <a:prstGeom prst="line">
            <a:avLst/>
          </a:prstGeom>
          <a:ln w="50800">
            <a:tailEnd type="triangle"/>
          </a:ln>
        </p:spPr>
        <p:style>
          <a:lnRef idx="3">
            <a:schemeClr val="dk1"/>
          </a:lnRef>
          <a:fillRef idx="0">
            <a:schemeClr val="dk1"/>
          </a:fillRef>
          <a:effectRef idx="2">
            <a:schemeClr val="dk1"/>
          </a:effectRef>
          <a:fontRef idx="minor">
            <a:schemeClr val="tx1"/>
          </a:fontRef>
        </p:style>
      </p:cxnSp>
      <p:sp>
        <p:nvSpPr>
          <p:cNvPr id="2" name="タイトル 1">
            <a:extLst>
              <a:ext uri="{FF2B5EF4-FFF2-40B4-BE49-F238E27FC236}">
                <a16:creationId xmlns:a16="http://schemas.microsoft.com/office/drawing/2014/main" id="{4082AD1E-F601-C513-F7DD-43A52689FAAE}"/>
              </a:ext>
            </a:extLst>
          </p:cNvPr>
          <p:cNvSpPr>
            <a:spLocks noGrp="1"/>
          </p:cNvSpPr>
          <p:nvPr>
            <p:ph type="title"/>
          </p:nvPr>
        </p:nvSpPr>
        <p:spPr/>
        <p:txBody>
          <a:bodyPr/>
          <a:lstStyle/>
          <a:p>
            <a:r>
              <a:rPr lang="ja-JP" altLang="en-US"/>
              <a:t>安全なメモリ共有</a:t>
            </a:r>
          </a:p>
        </p:txBody>
      </p:sp>
      <p:sp>
        <p:nvSpPr>
          <p:cNvPr id="3" name="コンテンツ プレースホルダー 2">
            <a:extLst>
              <a:ext uri="{FF2B5EF4-FFF2-40B4-BE49-F238E27FC236}">
                <a16:creationId xmlns:a16="http://schemas.microsoft.com/office/drawing/2014/main" id="{86C52A7B-19AD-7E81-7853-C5D74C1A6640}"/>
              </a:ext>
            </a:extLst>
          </p:cNvPr>
          <p:cNvSpPr>
            <a:spLocks noGrp="1"/>
          </p:cNvSpPr>
          <p:nvPr>
            <p:ph idx="1"/>
          </p:nvPr>
        </p:nvSpPr>
        <p:spPr/>
        <p:txBody>
          <a:bodyPr/>
          <a:lstStyle/>
          <a:p>
            <a:r>
              <a:rPr lang="ja-JP" altLang="en-US"/>
              <a:t>特定の監視対象</a:t>
            </a:r>
            <a:r>
              <a:rPr lang="en-US" altLang="ja-JP" dirty="0"/>
              <a:t> TVM </a:t>
            </a:r>
            <a:r>
              <a:rPr lang="ja-JP" altLang="en-US"/>
              <a:t>にのみメモリ共有を許可</a:t>
            </a:r>
            <a:endParaRPr lang="en-US" altLang="ja-JP" dirty="0"/>
          </a:p>
          <a:p>
            <a:pPr lvl="1"/>
            <a:r>
              <a:rPr lang="ja-JP" altLang="en-US"/>
              <a:t>監視用</a:t>
            </a:r>
            <a:r>
              <a:rPr lang="en-US" altLang="ja-JP" dirty="0"/>
              <a:t> TVM </a:t>
            </a:r>
            <a:r>
              <a:rPr lang="ja-JP" altLang="en-US"/>
              <a:t>と同じ認証キーを指定しなければ共有できない</a:t>
            </a:r>
            <a:endParaRPr lang="en-US" altLang="ja-JP" dirty="0"/>
          </a:p>
          <a:p>
            <a:pPr lvl="1"/>
            <a:r>
              <a:rPr lang="ja-JP" altLang="en-US"/>
              <a:t>他の</a:t>
            </a:r>
            <a:r>
              <a:rPr lang="en-US" altLang="ja-JP" dirty="0"/>
              <a:t> TVM </a:t>
            </a:r>
            <a:r>
              <a:rPr lang="ja-JP" altLang="en-US"/>
              <a:t>の共有メモリを盗聴したり改ざんしたりすることを防ぐ</a:t>
            </a:r>
            <a:endParaRPr lang="en-US" altLang="ja-JP" dirty="0"/>
          </a:p>
          <a:p>
            <a:r>
              <a:rPr lang="ja-JP" altLang="en-US"/>
              <a:t>監視対象</a:t>
            </a:r>
            <a:r>
              <a:rPr lang="en-US" altLang="ja-JP" dirty="0"/>
              <a:t> TVM </a:t>
            </a:r>
            <a:r>
              <a:rPr lang="ja-JP" altLang="en-US"/>
              <a:t>内で共有メモリ上のデータを暗号化</a:t>
            </a:r>
            <a:endParaRPr lang="en-US" altLang="ja-JP" dirty="0"/>
          </a:p>
          <a:p>
            <a:pPr lvl="1"/>
            <a:r>
              <a:rPr lang="ja-JP" altLang="en-US"/>
              <a:t>非機密メモリであるため、ハイパーバイザからのアクセスを防ぐ必要</a:t>
            </a:r>
            <a:endParaRPr lang="en-US" altLang="ja-JP" dirty="0"/>
          </a:p>
          <a:p>
            <a:pPr lvl="1"/>
            <a:r>
              <a:rPr lang="ja-JP" altLang="en-US"/>
              <a:t>物理的な攻撃による情報漏洩も防ぐことができる</a:t>
            </a:r>
            <a:endParaRPr lang="en-US" altLang="ja-JP" dirty="0"/>
          </a:p>
        </p:txBody>
      </p:sp>
      <p:sp>
        <p:nvSpPr>
          <p:cNvPr id="174" name="スライド番号プレースホルダー 33">
            <a:extLst>
              <a:ext uri="{FF2B5EF4-FFF2-40B4-BE49-F238E27FC236}">
                <a16:creationId xmlns:a16="http://schemas.microsoft.com/office/drawing/2014/main" id="{857D9210-924A-FCFA-606C-E22A79881EBB}"/>
              </a:ext>
            </a:extLst>
          </p:cNvPr>
          <p:cNvSpPr>
            <a:spLocks noGrp="1"/>
          </p:cNvSpPr>
          <p:nvPr>
            <p:ph type="sldNum" sz="quarter" idx="12"/>
          </p:nvPr>
        </p:nvSpPr>
        <p:spPr>
          <a:xfrm>
            <a:off x="8610600" y="6356350"/>
            <a:ext cx="2743200" cy="365125"/>
          </a:xfrm>
        </p:spPr>
        <p:txBody>
          <a:bodyPr/>
          <a:lstStyle/>
          <a:p>
            <a:fld id="{A2D0B6E4-DB95-4D36-8524-B9153B2D6E62}" type="slidenum">
              <a:rPr kumimoji="1" lang="ja-JP" altLang="en-US" smtClean="0"/>
              <a:t>11</a:t>
            </a:fld>
            <a:endParaRPr kumimoji="1" lang="ja-JP" altLang="en-US"/>
          </a:p>
        </p:txBody>
      </p:sp>
      <p:cxnSp>
        <p:nvCxnSpPr>
          <p:cNvPr id="8" name="直線コネクタ 7">
            <a:extLst>
              <a:ext uri="{FF2B5EF4-FFF2-40B4-BE49-F238E27FC236}">
                <a16:creationId xmlns:a16="http://schemas.microsoft.com/office/drawing/2014/main" id="{0E4F4823-B1D2-16D0-E88A-5E213630D79B}"/>
              </a:ext>
            </a:extLst>
          </p:cNvPr>
          <p:cNvCxnSpPr>
            <a:cxnSpLocks/>
          </p:cNvCxnSpPr>
          <p:nvPr/>
        </p:nvCxnSpPr>
        <p:spPr>
          <a:xfrm>
            <a:off x="5518934" y="4781633"/>
            <a:ext cx="1854448" cy="1574717"/>
          </a:xfrm>
          <a:prstGeom prst="line">
            <a:avLst/>
          </a:prstGeom>
          <a:ln w="50800">
            <a:tailEnd type="triangle"/>
          </a:ln>
        </p:spPr>
        <p:style>
          <a:lnRef idx="3">
            <a:schemeClr val="dk1"/>
          </a:lnRef>
          <a:fillRef idx="0">
            <a:schemeClr val="dk1"/>
          </a:fillRef>
          <a:effectRef idx="2">
            <a:schemeClr val="dk1"/>
          </a:effectRef>
          <a:fontRef idx="minor">
            <a:schemeClr val="tx1"/>
          </a:fontRef>
        </p:style>
      </p:cxnSp>
      <p:sp>
        <p:nvSpPr>
          <p:cNvPr id="12" name="四角形: 角を丸くする 11">
            <a:extLst>
              <a:ext uri="{FF2B5EF4-FFF2-40B4-BE49-F238E27FC236}">
                <a16:creationId xmlns:a16="http://schemas.microsoft.com/office/drawing/2014/main" id="{D53AD12D-F969-68D8-B5E2-D4A8FD1C6F3E}"/>
              </a:ext>
            </a:extLst>
          </p:cNvPr>
          <p:cNvSpPr/>
          <p:nvPr/>
        </p:nvSpPr>
        <p:spPr>
          <a:xfrm>
            <a:off x="4660031" y="5313862"/>
            <a:ext cx="5245835" cy="471280"/>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1400">
                <a:solidFill>
                  <a:schemeClr val="tx1"/>
                </a:solidFill>
              </a:rPr>
              <a:t>TEE </a:t>
            </a:r>
            <a:r>
              <a:rPr kumimoji="1" lang="ja-JP" altLang="en-US" sz="1400">
                <a:solidFill>
                  <a:schemeClr val="tx1"/>
                </a:solidFill>
              </a:rPr>
              <a:t>セキュリティマネージャ</a:t>
            </a:r>
            <a:r>
              <a:rPr kumimoji="1" lang="en-US" altLang="ja-JP" sz="1400">
                <a:solidFill>
                  <a:schemeClr val="tx1"/>
                </a:solidFill>
              </a:rPr>
              <a:t>(TSM)</a:t>
            </a:r>
            <a:endParaRPr kumimoji="1" lang="ja-JP" altLang="en-US" sz="1400">
              <a:solidFill>
                <a:schemeClr val="tx1"/>
              </a:solidFill>
            </a:endParaRPr>
          </a:p>
        </p:txBody>
      </p:sp>
      <p:sp>
        <p:nvSpPr>
          <p:cNvPr id="18" name="TextBox 45">
            <a:extLst>
              <a:ext uri="{FF2B5EF4-FFF2-40B4-BE49-F238E27FC236}">
                <a16:creationId xmlns:a16="http://schemas.microsoft.com/office/drawing/2014/main" id="{B1290378-91F8-3CDA-D890-CC2D9E6FEF71}"/>
              </a:ext>
            </a:extLst>
          </p:cNvPr>
          <p:cNvSpPr txBox="1"/>
          <p:nvPr/>
        </p:nvSpPr>
        <p:spPr>
          <a:xfrm>
            <a:off x="8928631" y="6281630"/>
            <a:ext cx="1338828" cy="369332"/>
          </a:xfrm>
          <a:prstGeom prst="rect">
            <a:avLst/>
          </a:prstGeom>
          <a:noFill/>
        </p:spPr>
        <p:txBody>
          <a:bodyPr wrap="none" rtlCol="0">
            <a:spAutoFit/>
          </a:bodyPr>
          <a:lstStyle/>
          <a:p>
            <a:r>
              <a:rPr lang="en-JP"/>
              <a:t>物理メモリ</a:t>
            </a:r>
          </a:p>
        </p:txBody>
      </p:sp>
      <p:sp>
        <p:nvSpPr>
          <p:cNvPr id="48" name="乗算記号 47">
            <a:extLst>
              <a:ext uri="{FF2B5EF4-FFF2-40B4-BE49-F238E27FC236}">
                <a16:creationId xmlns:a16="http://schemas.microsoft.com/office/drawing/2014/main" id="{0D199905-1C60-CDB1-2C32-531D726C5F1C}"/>
              </a:ext>
            </a:extLst>
          </p:cNvPr>
          <p:cNvSpPr/>
          <p:nvPr/>
        </p:nvSpPr>
        <p:spPr>
          <a:xfrm>
            <a:off x="7734127" y="5615618"/>
            <a:ext cx="724819" cy="757758"/>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rgbClr val="FF0000"/>
              </a:solidFill>
            </a:endParaRPr>
          </a:p>
        </p:txBody>
      </p:sp>
      <p:sp>
        <p:nvSpPr>
          <p:cNvPr id="4" name="四角形: 角を丸くする 36">
            <a:extLst>
              <a:ext uri="{FF2B5EF4-FFF2-40B4-BE49-F238E27FC236}">
                <a16:creationId xmlns:a16="http://schemas.microsoft.com/office/drawing/2014/main" id="{2CB4091C-5D35-D4A8-35C0-91674C45EEBE}"/>
              </a:ext>
            </a:extLst>
          </p:cNvPr>
          <p:cNvSpPr/>
          <p:nvPr/>
        </p:nvSpPr>
        <p:spPr>
          <a:xfrm>
            <a:off x="2466288" y="5322695"/>
            <a:ext cx="1995265" cy="471280"/>
          </a:xfrm>
          <a:prstGeom prst="roundRect">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a:solidFill>
                  <a:schemeClr val="tx1"/>
                </a:solidFill>
              </a:rPr>
              <a:t>ハイパーバイザ</a:t>
            </a:r>
          </a:p>
        </p:txBody>
      </p:sp>
      <p:cxnSp>
        <p:nvCxnSpPr>
          <p:cNvPr id="7" name="直線コネクタ 6">
            <a:extLst>
              <a:ext uri="{FF2B5EF4-FFF2-40B4-BE49-F238E27FC236}">
                <a16:creationId xmlns:a16="http://schemas.microsoft.com/office/drawing/2014/main" id="{BCBC49C7-C832-09C1-129E-5414911248A7}"/>
              </a:ext>
            </a:extLst>
          </p:cNvPr>
          <p:cNvCxnSpPr>
            <a:cxnSpLocks/>
            <a:stCxn id="4" idx="2"/>
          </p:cNvCxnSpPr>
          <p:nvPr/>
        </p:nvCxnSpPr>
        <p:spPr>
          <a:xfrm>
            <a:off x="3463921" y="5793975"/>
            <a:ext cx="3813490" cy="711292"/>
          </a:xfrm>
          <a:prstGeom prst="line">
            <a:avLst/>
          </a:prstGeom>
          <a:ln w="50800">
            <a:solidFill>
              <a:srgbClr val="FF0000"/>
            </a:solidFill>
            <a:tailEnd type="triangle"/>
          </a:ln>
        </p:spPr>
        <p:style>
          <a:lnRef idx="3">
            <a:schemeClr val="dk1"/>
          </a:lnRef>
          <a:fillRef idx="0">
            <a:schemeClr val="dk1"/>
          </a:fillRef>
          <a:effectRef idx="2">
            <a:schemeClr val="dk1"/>
          </a:effectRef>
          <a:fontRef idx="minor">
            <a:schemeClr val="tx1"/>
          </a:fontRef>
        </p:style>
      </p:cxnSp>
      <p:pic>
        <p:nvPicPr>
          <p:cNvPr id="40" name="グラフィックス 39" descr="安全 単色塗りつぶし">
            <a:extLst>
              <a:ext uri="{FF2B5EF4-FFF2-40B4-BE49-F238E27FC236}">
                <a16:creationId xmlns:a16="http://schemas.microsoft.com/office/drawing/2014/main" id="{345DB476-F294-CF31-F3C5-37FDA889363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66949" y="6258939"/>
            <a:ext cx="498622" cy="498622"/>
          </a:xfrm>
          <a:prstGeom prst="rect">
            <a:avLst/>
          </a:prstGeom>
        </p:spPr>
      </p:pic>
      <p:pic>
        <p:nvPicPr>
          <p:cNvPr id="46" name="グラフィックス 45" descr="疑問符 単色塗りつぶし">
            <a:extLst>
              <a:ext uri="{FF2B5EF4-FFF2-40B4-BE49-F238E27FC236}">
                <a16:creationId xmlns:a16="http://schemas.microsoft.com/office/drawing/2014/main" id="{0001B3E8-24C7-A9C3-505D-15D6751391D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048818" y="4629757"/>
            <a:ext cx="729268" cy="729268"/>
          </a:xfrm>
          <a:prstGeom prst="rect">
            <a:avLst/>
          </a:prstGeom>
        </p:spPr>
      </p:pic>
      <p:sp>
        <p:nvSpPr>
          <p:cNvPr id="47" name="乗算記号 46">
            <a:extLst>
              <a:ext uri="{FF2B5EF4-FFF2-40B4-BE49-F238E27FC236}">
                <a16:creationId xmlns:a16="http://schemas.microsoft.com/office/drawing/2014/main" id="{97905712-D159-3A9F-CD7E-52467F3DC969}"/>
              </a:ext>
            </a:extLst>
          </p:cNvPr>
          <p:cNvSpPr/>
          <p:nvPr/>
        </p:nvSpPr>
        <p:spPr>
          <a:xfrm>
            <a:off x="5222341" y="5807317"/>
            <a:ext cx="724819" cy="757758"/>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rgbClr val="FF0000"/>
              </a:solidFill>
            </a:endParaRPr>
          </a:p>
        </p:txBody>
      </p:sp>
      <p:pic>
        <p:nvPicPr>
          <p:cNvPr id="52" name="グラフィックス 51" descr="キー 単色塗りつぶし">
            <a:extLst>
              <a:ext uri="{FF2B5EF4-FFF2-40B4-BE49-F238E27FC236}">
                <a16:creationId xmlns:a16="http://schemas.microsoft.com/office/drawing/2014/main" id="{DB35FC94-4FAB-4458-D356-0D984B360BF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19807" y="4739001"/>
            <a:ext cx="673982" cy="673982"/>
          </a:xfrm>
          <a:prstGeom prst="rect">
            <a:avLst/>
          </a:prstGeom>
        </p:spPr>
      </p:pic>
      <p:pic>
        <p:nvPicPr>
          <p:cNvPr id="53" name="グラフィックス 52" descr="キー 単色塗りつぶし">
            <a:extLst>
              <a:ext uri="{FF2B5EF4-FFF2-40B4-BE49-F238E27FC236}">
                <a16:creationId xmlns:a16="http://schemas.microsoft.com/office/drawing/2014/main" id="{437ED6B5-E24B-6C9E-B759-4625B1ABBDD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517078" y="4750113"/>
            <a:ext cx="653622" cy="653622"/>
          </a:xfrm>
          <a:prstGeom prst="rect">
            <a:avLst/>
          </a:prstGeom>
        </p:spPr>
      </p:pic>
      <p:sp>
        <p:nvSpPr>
          <p:cNvPr id="9" name="四角形: 角を丸くする 5">
            <a:extLst>
              <a:ext uri="{FF2B5EF4-FFF2-40B4-BE49-F238E27FC236}">
                <a16:creationId xmlns:a16="http://schemas.microsoft.com/office/drawing/2014/main" id="{7E7DDF01-3EB3-7562-78AB-A722CCCAFD5E}"/>
              </a:ext>
            </a:extLst>
          </p:cNvPr>
          <p:cNvSpPr/>
          <p:nvPr/>
        </p:nvSpPr>
        <p:spPr>
          <a:xfrm>
            <a:off x="4540507" y="4198262"/>
            <a:ext cx="1729886" cy="564172"/>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rgbClr val="FF0000"/>
                </a:solidFill>
              </a:rPr>
              <a:t> </a:t>
            </a:r>
            <a:r>
              <a:rPr kumimoji="1" lang="ja-JP" altLang="en-US">
                <a:solidFill>
                  <a:schemeClr val="tx1"/>
                </a:solidFill>
              </a:rPr>
              <a:t>監視用</a:t>
            </a:r>
            <a:r>
              <a:rPr kumimoji="1" lang="en-US" altLang="ja-JP" dirty="0">
                <a:solidFill>
                  <a:schemeClr val="tx1"/>
                </a:solidFill>
              </a:rPr>
              <a:t>TVM</a:t>
            </a:r>
            <a:endParaRPr kumimoji="1" lang="ja-JP" altLang="en-US">
              <a:solidFill>
                <a:schemeClr val="tx1"/>
              </a:solidFill>
            </a:endParaRPr>
          </a:p>
        </p:txBody>
      </p:sp>
      <p:sp>
        <p:nvSpPr>
          <p:cNvPr id="10" name="四角形: 角を丸くする 5">
            <a:extLst>
              <a:ext uri="{FF2B5EF4-FFF2-40B4-BE49-F238E27FC236}">
                <a16:creationId xmlns:a16="http://schemas.microsoft.com/office/drawing/2014/main" id="{D28ED1D1-9268-B609-51F7-9ABB37B9F80F}"/>
              </a:ext>
            </a:extLst>
          </p:cNvPr>
          <p:cNvSpPr/>
          <p:nvPr/>
        </p:nvSpPr>
        <p:spPr>
          <a:xfrm>
            <a:off x="6552813" y="4192829"/>
            <a:ext cx="1729886" cy="564172"/>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rgbClr val="FF0000"/>
                </a:solidFill>
              </a:rPr>
              <a:t> </a:t>
            </a:r>
            <a:r>
              <a:rPr kumimoji="1" lang="ja-JP" altLang="en-US">
                <a:solidFill>
                  <a:schemeClr val="tx1"/>
                </a:solidFill>
              </a:rPr>
              <a:t>監視対象</a:t>
            </a:r>
            <a:r>
              <a:rPr kumimoji="1" lang="en-US" altLang="ja-JP" dirty="0">
                <a:solidFill>
                  <a:schemeClr val="tx1"/>
                </a:solidFill>
              </a:rPr>
              <a:t>TVM</a:t>
            </a:r>
            <a:endParaRPr kumimoji="1" lang="ja-JP" altLang="en-US">
              <a:solidFill>
                <a:schemeClr val="tx1"/>
              </a:solidFill>
            </a:endParaRPr>
          </a:p>
        </p:txBody>
      </p:sp>
      <p:sp>
        <p:nvSpPr>
          <p:cNvPr id="13" name="四角形: 角を丸くする 5">
            <a:extLst>
              <a:ext uri="{FF2B5EF4-FFF2-40B4-BE49-F238E27FC236}">
                <a16:creationId xmlns:a16="http://schemas.microsoft.com/office/drawing/2014/main" id="{E4B45C15-62B2-B7F6-07B4-E02AAB71C096}"/>
              </a:ext>
            </a:extLst>
          </p:cNvPr>
          <p:cNvSpPr/>
          <p:nvPr/>
        </p:nvSpPr>
        <p:spPr>
          <a:xfrm>
            <a:off x="8449324" y="4202682"/>
            <a:ext cx="1729886" cy="564172"/>
          </a:xfrm>
          <a:prstGeom prst="round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他の</a:t>
            </a:r>
            <a:r>
              <a:rPr kumimoji="1" lang="en-US" altLang="ja-JP" dirty="0">
                <a:solidFill>
                  <a:schemeClr val="tx1"/>
                </a:solidFill>
              </a:rPr>
              <a:t>TVM</a:t>
            </a:r>
            <a:endParaRPr kumimoji="1" lang="ja-JP" altLang="en-US">
              <a:solidFill>
                <a:schemeClr val="tx1"/>
              </a:solidFill>
            </a:endParaRPr>
          </a:p>
        </p:txBody>
      </p:sp>
    </p:spTree>
    <p:extLst>
      <p:ext uri="{BB962C8B-B14F-4D97-AF65-F5344CB8AC3E}">
        <p14:creationId xmlns:p14="http://schemas.microsoft.com/office/powerpoint/2010/main" val="1571545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D8EB9-2AC9-5BFF-A8BA-40F96B64EF51}"/>
              </a:ext>
            </a:extLst>
          </p:cNvPr>
          <p:cNvSpPr>
            <a:spLocks noGrp="1"/>
          </p:cNvSpPr>
          <p:nvPr>
            <p:ph type="title"/>
          </p:nvPr>
        </p:nvSpPr>
        <p:spPr/>
        <p:txBody>
          <a:bodyPr/>
          <a:lstStyle/>
          <a:p>
            <a:r>
              <a:rPr lang="en-JP" dirty="0"/>
              <a:t>監視システムの構成</a:t>
            </a:r>
          </a:p>
        </p:txBody>
      </p:sp>
      <p:sp>
        <p:nvSpPr>
          <p:cNvPr id="3" name="Content Placeholder 2">
            <a:extLst>
              <a:ext uri="{FF2B5EF4-FFF2-40B4-BE49-F238E27FC236}">
                <a16:creationId xmlns:a16="http://schemas.microsoft.com/office/drawing/2014/main" id="{2B1933B3-30E0-FA9C-6FBF-19864315400B}"/>
              </a:ext>
            </a:extLst>
          </p:cNvPr>
          <p:cNvSpPr>
            <a:spLocks noGrp="1"/>
          </p:cNvSpPr>
          <p:nvPr>
            <p:ph idx="1"/>
          </p:nvPr>
        </p:nvSpPr>
        <p:spPr/>
        <p:txBody>
          <a:bodyPr/>
          <a:lstStyle/>
          <a:p>
            <a:r>
              <a:rPr lang="en-JP" dirty="0"/>
              <a:t>監視システムは監視用 TVM のユーザ空間で動作</a:t>
            </a:r>
          </a:p>
          <a:p>
            <a:pPr lvl="1"/>
            <a:r>
              <a:rPr lang="en-JP" dirty="0"/>
              <a:t>共有メモリデバイス経由で共有メモリにアクセス</a:t>
            </a:r>
          </a:p>
          <a:p>
            <a:pPr lvl="1"/>
            <a:r>
              <a:rPr lang="en-JP" dirty="0"/>
              <a:t>デバイスドライバが共有メモリを確立して監視システムにマップ</a:t>
            </a:r>
          </a:p>
          <a:p>
            <a:r>
              <a:rPr lang="en-JP" dirty="0"/>
              <a:t>エージェントは監視対象 TVM の OS カーネル内で動作</a:t>
            </a:r>
          </a:p>
          <a:p>
            <a:pPr lvl="1"/>
            <a:r>
              <a:rPr lang="en-JP" dirty="0"/>
              <a:t>確立した共有メモリを用いてシステム情報を監視システムに提供</a:t>
            </a:r>
          </a:p>
          <a:p>
            <a:pPr lvl="1"/>
            <a:r>
              <a:rPr lang="en-JP" dirty="0"/>
              <a:t>例：プロセス情報、カーネルモジュール情報</a:t>
            </a:r>
          </a:p>
        </p:txBody>
      </p:sp>
      <p:sp>
        <p:nvSpPr>
          <p:cNvPr id="4" name="Slide Number Placeholder 3">
            <a:extLst>
              <a:ext uri="{FF2B5EF4-FFF2-40B4-BE49-F238E27FC236}">
                <a16:creationId xmlns:a16="http://schemas.microsoft.com/office/drawing/2014/main" id="{2DEF465F-2949-E95F-C2B3-58F2C6803050}"/>
              </a:ext>
            </a:extLst>
          </p:cNvPr>
          <p:cNvSpPr>
            <a:spLocks noGrp="1"/>
          </p:cNvSpPr>
          <p:nvPr>
            <p:ph type="sldNum" sz="quarter" idx="12"/>
          </p:nvPr>
        </p:nvSpPr>
        <p:spPr/>
        <p:txBody>
          <a:bodyPr/>
          <a:lstStyle/>
          <a:p>
            <a:fld id="{A2D0B6E4-DB95-4D36-8524-B9153B2D6E62}" type="slidenum">
              <a:rPr kumimoji="1" lang="ja-JP" altLang="en-US" smtClean="0"/>
              <a:t>12</a:t>
            </a:fld>
            <a:endParaRPr kumimoji="1" lang="ja-JP" altLang="en-US"/>
          </a:p>
        </p:txBody>
      </p:sp>
      <p:sp>
        <p:nvSpPr>
          <p:cNvPr id="5" name="テキスト ボックス 4">
            <a:extLst>
              <a:ext uri="{FF2B5EF4-FFF2-40B4-BE49-F238E27FC236}">
                <a16:creationId xmlns:a16="http://schemas.microsoft.com/office/drawing/2014/main" id="{342457DF-FE3A-F76A-0DC2-471B93625EB6}"/>
              </a:ext>
            </a:extLst>
          </p:cNvPr>
          <p:cNvSpPr txBox="1"/>
          <p:nvPr/>
        </p:nvSpPr>
        <p:spPr>
          <a:xfrm>
            <a:off x="4285899" y="4234868"/>
            <a:ext cx="1383888" cy="338554"/>
          </a:xfrm>
          <a:prstGeom prst="rect">
            <a:avLst/>
          </a:prstGeom>
          <a:noFill/>
        </p:spPr>
        <p:txBody>
          <a:bodyPr wrap="square" rtlCol="0">
            <a:spAutoFit/>
          </a:bodyPr>
          <a:lstStyle/>
          <a:p>
            <a:pPr algn="ctr"/>
            <a:r>
              <a:rPr lang="ja-JP" altLang="en-US" sz="1600" b="1"/>
              <a:t>監視用</a:t>
            </a:r>
            <a:r>
              <a:rPr lang="en-US" altLang="ja-JP" sz="1600" b="1" dirty="0"/>
              <a:t> </a:t>
            </a:r>
            <a:r>
              <a:rPr kumimoji="1" lang="en-US" altLang="ja-JP" sz="1600" b="1" dirty="0">
                <a:solidFill>
                  <a:schemeClr val="tx1"/>
                </a:solidFill>
              </a:rPr>
              <a:t>TVM</a:t>
            </a:r>
            <a:endParaRPr kumimoji="1" lang="ja-JP" altLang="en-US" sz="1600" b="1">
              <a:solidFill>
                <a:schemeClr val="tx1"/>
              </a:solidFill>
            </a:endParaRPr>
          </a:p>
        </p:txBody>
      </p:sp>
      <p:sp>
        <p:nvSpPr>
          <p:cNvPr id="6" name="四角形: 角を丸くする 32">
            <a:extLst>
              <a:ext uri="{FF2B5EF4-FFF2-40B4-BE49-F238E27FC236}">
                <a16:creationId xmlns:a16="http://schemas.microsoft.com/office/drawing/2014/main" id="{3D19FF85-3A3C-D06E-966F-84E41DBA5008}"/>
              </a:ext>
            </a:extLst>
          </p:cNvPr>
          <p:cNvSpPr/>
          <p:nvPr/>
        </p:nvSpPr>
        <p:spPr>
          <a:xfrm>
            <a:off x="3925766" y="4644093"/>
            <a:ext cx="2209596" cy="1535053"/>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7" name="四角形: 角を丸くする 39">
            <a:extLst>
              <a:ext uri="{FF2B5EF4-FFF2-40B4-BE49-F238E27FC236}">
                <a16:creationId xmlns:a16="http://schemas.microsoft.com/office/drawing/2014/main" id="{1EB979A6-6DAE-5EDE-2A4B-976EBBAE6554}"/>
              </a:ext>
            </a:extLst>
          </p:cNvPr>
          <p:cNvSpPr/>
          <p:nvPr/>
        </p:nvSpPr>
        <p:spPr>
          <a:xfrm>
            <a:off x="4128838" y="4701560"/>
            <a:ext cx="1803449" cy="446549"/>
          </a:xfrm>
          <a:prstGeom prst="round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chemeClr val="tx1"/>
                </a:solidFill>
              </a:rPr>
              <a:t>監視システム</a:t>
            </a:r>
            <a:endParaRPr kumimoji="1" lang="ja-JP" altLang="en-US">
              <a:solidFill>
                <a:schemeClr val="tx1"/>
              </a:solidFill>
            </a:endParaRPr>
          </a:p>
        </p:txBody>
      </p:sp>
      <p:sp>
        <p:nvSpPr>
          <p:cNvPr id="8" name="テキスト ボックス 7">
            <a:extLst>
              <a:ext uri="{FF2B5EF4-FFF2-40B4-BE49-F238E27FC236}">
                <a16:creationId xmlns:a16="http://schemas.microsoft.com/office/drawing/2014/main" id="{C23CDA9E-0CCD-9210-08C7-482713B6C0CC}"/>
              </a:ext>
            </a:extLst>
          </p:cNvPr>
          <p:cNvSpPr txBox="1"/>
          <p:nvPr/>
        </p:nvSpPr>
        <p:spPr>
          <a:xfrm>
            <a:off x="6548741" y="4235540"/>
            <a:ext cx="1896933" cy="338554"/>
          </a:xfrm>
          <a:prstGeom prst="rect">
            <a:avLst/>
          </a:prstGeom>
          <a:noFill/>
        </p:spPr>
        <p:txBody>
          <a:bodyPr wrap="square" rtlCol="0">
            <a:spAutoFit/>
          </a:bodyPr>
          <a:lstStyle/>
          <a:p>
            <a:pPr algn="ctr"/>
            <a:r>
              <a:rPr lang="ja-JP" altLang="en-US" sz="1600" b="1"/>
              <a:t>監視対象</a:t>
            </a:r>
            <a:r>
              <a:rPr lang="en-US" altLang="ja-JP" sz="1600" b="1" dirty="0"/>
              <a:t> </a:t>
            </a:r>
            <a:r>
              <a:rPr kumimoji="1" lang="en-US" altLang="ja-JP" sz="1600" b="1" dirty="0">
                <a:solidFill>
                  <a:schemeClr val="tx1"/>
                </a:solidFill>
              </a:rPr>
              <a:t>TVM</a:t>
            </a:r>
            <a:endParaRPr kumimoji="1" lang="ja-JP" altLang="en-US" sz="1600" b="1">
              <a:solidFill>
                <a:schemeClr val="tx1"/>
              </a:solidFill>
            </a:endParaRPr>
          </a:p>
        </p:txBody>
      </p:sp>
      <p:sp>
        <p:nvSpPr>
          <p:cNvPr id="9" name="四角形: 角を丸くする 32">
            <a:extLst>
              <a:ext uri="{FF2B5EF4-FFF2-40B4-BE49-F238E27FC236}">
                <a16:creationId xmlns:a16="http://schemas.microsoft.com/office/drawing/2014/main" id="{153A779E-BA6F-C271-C3AD-35FDA283012C}"/>
              </a:ext>
            </a:extLst>
          </p:cNvPr>
          <p:cNvSpPr/>
          <p:nvPr/>
        </p:nvSpPr>
        <p:spPr>
          <a:xfrm>
            <a:off x="6475535" y="4641909"/>
            <a:ext cx="2043346" cy="1535053"/>
          </a:xfrm>
          <a:prstGeom prst="roundRect">
            <a:avLst/>
          </a:prstGeom>
          <a:solidFill>
            <a:schemeClr val="accent4">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10" name="四角形: 角を丸くする 39">
            <a:extLst>
              <a:ext uri="{FF2B5EF4-FFF2-40B4-BE49-F238E27FC236}">
                <a16:creationId xmlns:a16="http://schemas.microsoft.com/office/drawing/2014/main" id="{717BC1FE-D079-468C-C5E3-C38D1A2635D9}"/>
              </a:ext>
            </a:extLst>
          </p:cNvPr>
          <p:cNvSpPr/>
          <p:nvPr/>
        </p:nvSpPr>
        <p:spPr>
          <a:xfrm>
            <a:off x="4128839" y="5498889"/>
            <a:ext cx="1803449" cy="629810"/>
          </a:xfrm>
          <a:prstGeom prst="round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kumimoji="1" lang="en-US" altLang="ja-JP" dirty="0">
              <a:solidFill>
                <a:schemeClr val="tx1"/>
              </a:solidFill>
            </a:endParaRPr>
          </a:p>
          <a:p>
            <a:endParaRPr lang="en-US" altLang="ja-JP" dirty="0">
              <a:solidFill>
                <a:schemeClr val="tx1"/>
              </a:solidFill>
            </a:endParaRPr>
          </a:p>
          <a:p>
            <a:endParaRPr kumimoji="1" lang="en-US" altLang="ja-JP" dirty="0">
              <a:solidFill>
                <a:schemeClr val="tx1"/>
              </a:solidFill>
            </a:endParaRPr>
          </a:p>
          <a:p>
            <a:r>
              <a:rPr kumimoji="1" lang="en-US" altLang="ja-JP" sz="1600" dirty="0">
                <a:solidFill>
                  <a:schemeClr val="tx1"/>
                </a:solidFill>
              </a:rPr>
              <a:t>OS</a:t>
            </a:r>
          </a:p>
          <a:p>
            <a:endParaRPr lang="en-US" altLang="ja-JP" dirty="0">
              <a:solidFill>
                <a:schemeClr val="tx1"/>
              </a:solidFill>
            </a:endParaRPr>
          </a:p>
          <a:p>
            <a:endParaRPr kumimoji="1" lang="ja-JP" altLang="en-US">
              <a:solidFill>
                <a:schemeClr val="tx1"/>
              </a:solidFill>
            </a:endParaRPr>
          </a:p>
        </p:txBody>
      </p:sp>
      <p:sp>
        <p:nvSpPr>
          <p:cNvPr id="11" name="四角形: 角を丸くする 3">
            <a:extLst>
              <a:ext uri="{FF2B5EF4-FFF2-40B4-BE49-F238E27FC236}">
                <a16:creationId xmlns:a16="http://schemas.microsoft.com/office/drawing/2014/main" id="{FB4BC3A1-64AC-DB83-2839-AED22799E21C}"/>
              </a:ext>
            </a:extLst>
          </p:cNvPr>
          <p:cNvSpPr/>
          <p:nvPr/>
        </p:nvSpPr>
        <p:spPr>
          <a:xfrm>
            <a:off x="6582265" y="4889058"/>
            <a:ext cx="1829883" cy="952635"/>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OS</a:t>
            </a:r>
          </a:p>
          <a:p>
            <a:pPr algn="ctr"/>
            <a:endParaRPr lang="en-US" altLang="ja-JP" dirty="0">
              <a:solidFill>
                <a:schemeClr val="tx1"/>
              </a:solidFill>
            </a:endParaRPr>
          </a:p>
          <a:p>
            <a:pPr algn="ctr"/>
            <a:endParaRPr kumimoji="1" lang="ja-JP" altLang="en-US">
              <a:solidFill>
                <a:schemeClr val="tx1"/>
              </a:solidFill>
            </a:endParaRPr>
          </a:p>
        </p:txBody>
      </p:sp>
      <p:sp>
        <p:nvSpPr>
          <p:cNvPr id="12" name="四角形: 角を丸くする 32">
            <a:extLst>
              <a:ext uri="{FF2B5EF4-FFF2-40B4-BE49-F238E27FC236}">
                <a16:creationId xmlns:a16="http://schemas.microsoft.com/office/drawing/2014/main" id="{423FCF2A-AFAE-1422-0B89-2C7B4A4B53DE}"/>
              </a:ext>
            </a:extLst>
          </p:cNvPr>
          <p:cNvSpPr/>
          <p:nvPr/>
        </p:nvSpPr>
        <p:spPr>
          <a:xfrm>
            <a:off x="6802920" y="5239882"/>
            <a:ext cx="1499802" cy="476318"/>
          </a:xfrm>
          <a:prstGeom prst="roundRect">
            <a:avLst/>
          </a:prstGeom>
          <a:solidFill>
            <a:schemeClr val="accent4">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a:solidFill>
                  <a:schemeClr val="tx1"/>
                </a:solidFill>
              </a:rPr>
              <a:t>エージェント</a:t>
            </a:r>
          </a:p>
        </p:txBody>
      </p:sp>
      <p:cxnSp>
        <p:nvCxnSpPr>
          <p:cNvPr id="13" name="直線コネクタ 7">
            <a:extLst>
              <a:ext uri="{FF2B5EF4-FFF2-40B4-BE49-F238E27FC236}">
                <a16:creationId xmlns:a16="http://schemas.microsoft.com/office/drawing/2014/main" id="{D7BBA2D4-FFC7-D923-9401-C6C3F326860F}"/>
              </a:ext>
            </a:extLst>
          </p:cNvPr>
          <p:cNvCxnSpPr>
            <a:cxnSpLocks/>
            <a:stCxn id="12" idx="2"/>
          </p:cNvCxnSpPr>
          <p:nvPr/>
        </p:nvCxnSpPr>
        <p:spPr>
          <a:xfrm>
            <a:off x="7552821" y="5716200"/>
            <a:ext cx="0" cy="702551"/>
          </a:xfrm>
          <a:prstGeom prst="line">
            <a:avLst/>
          </a:prstGeom>
          <a:ln w="50800">
            <a:headEnd type="triangle"/>
            <a:tailEnd type="triangle"/>
          </a:ln>
        </p:spPr>
        <p:style>
          <a:lnRef idx="3">
            <a:schemeClr val="dk1"/>
          </a:lnRef>
          <a:fillRef idx="0">
            <a:schemeClr val="dk1"/>
          </a:fillRef>
          <a:effectRef idx="2">
            <a:schemeClr val="dk1"/>
          </a:effectRef>
          <a:fontRef idx="minor">
            <a:schemeClr val="tx1"/>
          </a:fontRef>
        </p:style>
      </p:cxnSp>
      <p:sp>
        <p:nvSpPr>
          <p:cNvPr id="14" name="正方形/長方形 51">
            <a:extLst>
              <a:ext uri="{FF2B5EF4-FFF2-40B4-BE49-F238E27FC236}">
                <a16:creationId xmlns:a16="http://schemas.microsoft.com/office/drawing/2014/main" id="{B90A4BC3-99A2-2766-1FC5-C2248C4D5B20}"/>
              </a:ext>
            </a:extLst>
          </p:cNvPr>
          <p:cNvSpPr/>
          <p:nvPr/>
        </p:nvSpPr>
        <p:spPr>
          <a:xfrm>
            <a:off x="3925766" y="6439285"/>
            <a:ext cx="4593115" cy="365125"/>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共有メモリ</a:t>
            </a:r>
          </a:p>
        </p:txBody>
      </p:sp>
      <p:sp>
        <p:nvSpPr>
          <p:cNvPr id="18" name="四角形: 角を丸くする 32">
            <a:extLst>
              <a:ext uri="{FF2B5EF4-FFF2-40B4-BE49-F238E27FC236}">
                <a16:creationId xmlns:a16="http://schemas.microsoft.com/office/drawing/2014/main" id="{9EE52BD4-D0D2-5218-46D0-C65D454453AF}"/>
              </a:ext>
            </a:extLst>
          </p:cNvPr>
          <p:cNvSpPr/>
          <p:nvPr/>
        </p:nvSpPr>
        <p:spPr>
          <a:xfrm>
            <a:off x="4128838" y="5495160"/>
            <a:ext cx="1803450" cy="328716"/>
          </a:xfrm>
          <a:prstGeom prst="roundRect">
            <a:avLst/>
          </a:prstGeom>
          <a:solidFill>
            <a:schemeClr val="accent6">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300">
                <a:solidFill>
                  <a:schemeClr val="tx1"/>
                </a:solidFill>
              </a:rPr>
              <a:t>共有メモリデバイス</a:t>
            </a:r>
            <a:endParaRPr kumimoji="1" lang="ja-JP" altLang="en-US" sz="1300">
              <a:solidFill>
                <a:schemeClr val="tx1"/>
              </a:solidFill>
            </a:endParaRPr>
          </a:p>
        </p:txBody>
      </p:sp>
      <p:cxnSp>
        <p:nvCxnSpPr>
          <p:cNvPr id="20" name="直線コネクタ 7">
            <a:extLst>
              <a:ext uri="{FF2B5EF4-FFF2-40B4-BE49-F238E27FC236}">
                <a16:creationId xmlns:a16="http://schemas.microsoft.com/office/drawing/2014/main" id="{21036D09-4351-B149-04A5-8ABBEF9D85E9}"/>
              </a:ext>
            </a:extLst>
          </p:cNvPr>
          <p:cNvCxnSpPr>
            <a:cxnSpLocks/>
            <a:stCxn id="7" idx="2"/>
            <a:endCxn id="18" idx="0"/>
          </p:cNvCxnSpPr>
          <p:nvPr/>
        </p:nvCxnSpPr>
        <p:spPr>
          <a:xfrm>
            <a:off x="5030563" y="5148109"/>
            <a:ext cx="0" cy="347051"/>
          </a:xfrm>
          <a:prstGeom prst="line">
            <a:avLst/>
          </a:prstGeom>
          <a:ln w="50800">
            <a:headEnd type="triangle"/>
            <a:tailEnd type="triangle"/>
          </a:ln>
        </p:spPr>
        <p:style>
          <a:lnRef idx="3">
            <a:schemeClr val="dk1"/>
          </a:lnRef>
          <a:fillRef idx="0">
            <a:schemeClr val="dk1"/>
          </a:fillRef>
          <a:effectRef idx="2">
            <a:schemeClr val="dk1"/>
          </a:effectRef>
          <a:fontRef idx="minor">
            <a:schemeClr val="tx1"/>
          </a:fontRef>
        </p:style>
      </p:cxnSp>
      <p:cxnSp>
        <p:nvCxnSpPr>
          <p:cNvPr id="29" name="直線コネクタ 7">
            <a:extLst>
              <a:ext uri="{FF2B5EF4-FFF2-40B4-BE49-F238E27FC236}">
                <a16:creationId xmlns:a16="http://schemas.microsoft.com/office/drawing/2014/main" id="{48A66EF5-D72A-BA61-B386-6AED3FF0EE3B}"/>
              </a:ext>
            </a:extLst>
          </p:cNvPr>
          <p:cNvCxnSpPr>
            <a:cxnSpLocks/>
            <a:stCxn id="18" idx="2"/>
          </p:cNvCxnSpPr>
          <p:nvPr/>
        </p:nvCxnSpPr>
        <p:spPr>
          <a:xfrm>
            <a:off x="5030563" y="5823876"/>
            <a:ext cx="0" cy="597592"/>
          </a:xfrm>
          <a:prstGeom prst="line">
            <a:avLst/>
          </a:prstGeom>
          <a:ln w="50800">
            <a:headEnd type="triangle"/>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9981959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B244263-2DF3-00A6-CD89-05999EC94770}"/>
              </a:ext>
            </a:extLst>
          </p:cNvPr>
          <p:cNvSpPr>
            <a:spLocks noGrp="1"/>
          </p:cNvSpPr>
          <p:nvPr>
            <p:ph type="title"/>
          </p:nvPr>
        </p:nvSpPr>
        <p:spPr/>
        <p:txBody>
          <a:bodyPr/>
          <a:lstStyle/>
          <a:p>
            <a:r>
              <a:rPr kumimoji="1" lang="ja-JP" altLang="en-US"/>
              <a:t>一対一の</a:t>
            </a:r>
            <a:r>
              <a:rPr kumimoji="1" lang="en-US" altLang="ja-JP" dirty="0"/>
              <a:t>TVM</a:t>
            </a:r>
            <a:r>
              <a:rPr kumimoji="1" lang="ja-JP" altLang="en-US"/>
              <a:t>監視</a:t>
            </a:r>
          </a:p>
        </p:txBody>
      </p:sp>
      <p:sp>
        <p:nvSpPr>
          <p:cNvPr id="3" name="コンテンツ プレースホルダー 2">
            <a:extLst>
              <a:ext uri="{FF2B5EF4-FFF2-40B4-BE49-F238E27FC236}">
                <a16:creationId xmlns:a16="http://schemas.microsoft.com/office/drawing/2014/main" id="{78A985AF-F82D-7FB3-48C2-0D80D30683C4}"/>
              </a:ext>
            </a:extLst>
          </p:cNvPr>
          <p:cNvSpPr>
            <a:spLocks noGrp="1"/>
          </p:cNvSpPr>
          <p:nvPr>
            <p:ph idx="1"/>
          </p:nvPr>
        </p:nvSpPr>
        <p:spPr/>
        <p:txBody>
          <a:bodyPr>
            <a:normAutofit/>
          </a:bodyPr>
          <a:lstStyle/>
          <a:p>
            <a:r>
              <a:rPr lang="ja-JP" altLang="en-US"/>
              <a:t>監視用</a:t>
            </a:r>
            <a:r>
              <a:rPr lang="en-US" altLang="ja-JP" dirty="0"/>
              <a:t> </a:t>
            </a:r>
            <a:r>
              <a:rPr lang="en" altLang="ja-JP" dirty="0"/>
              <a:t>TVM </a:t>
            </a:r>
            <a:r>
              <a:rPr lang="ja-JP" altLang="en-US"/>
              <a:t>の監視システムが共有メモリに要求を書き込む</a:t>
            </a:r>
            <a:endParaRPr lang="en-US" altLang="ja-JP" dirty="0"/>
          </a:p>
          <a:p>
            <a:pPr lvl="1"/>
            <a:r>
              <a:rPr lang="ja-JP" altLang="en-US"/>
              <a:t>その後、応答完了フラグが書き込まれるまでポーリングで待つ</a:t>
            </a:r>
            <a:endParaRPr lang="en-US" altLang="ja-JP" dirty="0"/>
          </a:p>
          <a:p>
            <a:pPr lvl="1"/>
            <a:r>
              <a:rPr lang="ja-JP" altLang="en-US"/>
              <a:t>書き込まれたら、システム情報を復号する</a:t>
            </a:r>
            <a:endParaRPr lang="en-US" altLang="ja-JP" dirty="0"/>
          </a:p>
          <a:p>
            <a:r>
              <a:rPr kumimoji="1" lang="ja-JP" altLang="en-US"/>
              <a:t>監視対象</a:t>
            </a:r>
            <a:r>
              <a:rPr kumimoji="1" lang="en-US" altLang="ja-JP" dirty="0"/>
              <a:t> </a:t>
            </a:r>
            <a:r>
              <a:rPr kumimoji="1" lang="en" altLang="ja-JP" dirty="0"/>
              <a:t>TVM </a:t>
            </a:r>
            <a:r>
              <a:rPr kumimoji="1" lang="ja-JP" altLang="en-US"/>
              <a:t>のエージェントは共有メモリへの要求を待つ</a:t>
            </a:r>
            <a:endParaRPr lang="en-US" altLang="ja-JP" dirty="0"/>
          </a:p>
          <a:p>
            <a:pPr lvl="1"/>
            <a:r>
              <a:rPr kumimoji="1" lang="en-US" altLang="ja-JP" dirty="0"/>
              <a:t>200μs</a:t>
            </a:r>
            <a:r>
              <a:rPr kumimoji="1" lang="ja-JP" altLang="en-US"/>
              <a:t>程度のスリープを入れてカーネル内でポーリングを行う</a:t>
            </a:r>
            <a:endParaRPr lang="en-US" altLang="ja-JP" dirty="0"/>
          </a:p>
          <a:p>
            <a:pPr lvl="1"/>
            <a:r>
              <a:rPr lang="ja-JP" altLang="en-US"/>
              <a:t>要求受信後、暗号化したシステム情報と応答完了フラグを書き込む</a:t>
            </a:r>
            <a:endParaRPr lang="en-US" altLang="ja-JP" dirty="0"/>
          </a:p>
        </p:txBody>
      </p:sp>
      <p:sp>
        <p:nvSpPr>
          <p:cNvPr id="4" name="スライド番号プレースホルダー 3">
            <a:extLst>
              <a:ext uri="{FF2B5EF4-FFF2-40B4-BE49-F238E27FC236}">
                <a16:creationId xmlns:a16="http://schemas.microsoft.com/office/drawing/2014/main" id="{AE36F0ED-A01A-6C33-C2C0-59EE15B5E8CD}"/>
              </a:ext>
            </a:extLst>
          </p:cNvPr>
          <p:cNvSpPr>
            <a:spLocks noGrp="1"/>
          </p:cNvSpPr>
          <p:nvPr>
            <p:ph type="sldNum" sz="quarter" idx="12"/>
          </p:nvPr>
        </p:nvSpPr>
        <p:spPr/>
        <p:txBody>
          <a:bodyPr/>
          <a:lstStyle/>
          <a:p>
            <a:fld id="{A2D0B6E4-DB95-4D36-8524-B9153B2D6E62}" type="slidenum">
              <a:rPr kumimoji="1" lang="ja-JP" altLang="en-US" smtClean="0"/>
              <a:t>13</a:t>
            </a:fld>
            <a:endParaRPr kumimoji="1" lang="ja-JP" altLang="en-US"/>
          </a:p>
        </p:txBody>
      </p:sp>
      <p:sp>
        <p:nvSpPr>
          <p:cNvPr id="19" name="テキスト ボックス 18">
            <a:extLst>
              <a:ext uri="{FF2B5EF4-FFF2-40B4-BE49-F238E27FC236}">
                <a16:creationId xmlns:a16="http://schemas.microsoft.com/office/drawing/2014/main" id="{F12448C8-CE04-36F3-FCDD-77610F2A8C5D}"/>
              </a:ext>
            </a:extLst>
          </p:cNvPr>
          <p:cNvSpPr txBox="1"/>
          <p:nvPr/>
        </p:nvSpPr>
        <p:spPr>
          <a:xfrm>
            <a:off x="3545180" y="5817106"/>
            <a:ext cx="1168638" cy="307777"/>
          </a:xfrm>
          <a:prstGeom prst="rect">
            <a:avLst/>
          </a:prstGeom>
          <a:noFill/>
        </p:spPr>
        <p:txBody>
          <a:bodyPr wrap="square" rtlCol="0">
            <a:spAutoFit/>
          </a:bodyPr>
          <a:lstStyle/>
          <a:p>
            <a:pPr algn="ctr"/>
            <a:r>
              <a:rPr kumimoji="1" lang="en-US" altLang="ja-JP" sz="1400" b="1" dirty="0"/>
              <a:t>1.</a:t>
            </a:r>
            <a:r>
              <a:rPr lang="ja-JP" altLang="en-US" sz="1400" b="1"/>
              <a:t>書き込み</a:t>
            </a:r>
            <a:r>
              <a:rPr kumimoji="1" lang="en-US" altLang="ja-JP" sz="1400" b="1" dirty="0"/>
              <a:t> </a:t>
            </a:r>
            <a:endParaRPr kumimoji="1" lang="ja-JP" altLang="en-US" sz="1400" b="1"/>
          </a:p>
        </p:txBody>
      </p:sp>
      <p:sp>
        <p:nvSpPr>
          <p:cNvPr id="28" name="テキスト ボックス 27">
            <a:extLst>
              <a:ext uri="{FF2B5EF4-FFF2-40B4-BE49-F238E27FC236}">
                <a16:creationId xmlns:a16="http://schemas.microsoft.com/office/drawing/2014/main" id="{EF43348F-DD56-BF52-73A9-949CAEAABEC1}"/>
              </a:ext>
            </a:extLst>
          </p:cNvPr>
          <p:cNvSpPr txBox="1"/>
          <p:nvPr/>
        </p:nvSpPr>
        <p:spPr>
          <a:xfrm>
            <a:off x="7139486" y="5893301"/>
            <a:ext cx="1168638" cy="307777"/>
          </a:xfrm>
          <a:prstGeom prst="rect">
            <a:avLst/>
          </a:prstGeom>
          <a:noFill/>
        </p:spPr>
        <p:txBody>
          <a:bodyPr wrap="square" rtlCol="0">
            <a:spAutoFit/>
          </a:bodyPr>
          <a:lstStyle/>
          <a:p>
            <a:pPr algn="ctr"/>
            <a:r>
              <a:rPr lang="en-US" altLang="ja-JP" sz="1400" b="1" dirty="0"/>
              <a:t>2</a:t>
            </a:r>
            <a:r>
              <a:rPr kumimoji="1" lang="en-US" altLang="ja-JP" sz="1400" b="1" dirty="0"/>
              <a:t>.</a:t>
            </a:r>
            <a:r>
              <a:rPr lang="ja-JP" altLang="en-US" sz="1400" b="1"/>
              <a:t>要求</a:t>
            </a:r>
            <a:r>
              <a:rPr kumimoji="1" lang="en-US" altLang="ja-JP" sz="1400" b="1" dirty="0"/>
              <a:t> </a:t>
            </a:r>
            <a:endParaRPr kumimoji="1" lang="ja-JP" altLang="en-US" sz="1400" b="1"/>
          </a:p>
        </p:txBody>
      </p:sp>
      <p:sp>
        <p:nvSpPr>
          <p:cNvPr id="32" name="テキスト ボックス 31">
            <a:extLst>
              <a:ext uri="{FF2B5EF4-FFF2-40B4-BE49-F238E27FC236}">
                <a16:creationId xmlns:a16="http://schemas.microsoft.com/office/drawing/2014/main" id="{EDBED059-4793-EB5F-0754-F86993FE1DCC}"/>
              </a:ext>
            </a:extLst>
          </p:cNvPr>
          <p:cNvSpPr txBox="1"/>
          <p:nvPr/>
        </p:nvSpPr>
        <p:spPr>
          <a:xfrm>
            <a:off x="5855480" y="5592556"/>
            <a:ext cx="1168638" cy="307777"/>
          </a:xfrm>
          <a:prstGeom prst="rect">
            <a:avLst/>
          </a:prstGeom>
          <a:noFill/>
        </p:spPr>
        <p:txBody>
          <a:bodyPr wrap="square" rtlCol="0">
            <a:spAutoFit/>
          </a:bodyPr>
          <a:lstStyle/>
          <a:p>
            <a:pPr algn="ctr"/>
            <a:r>
              <a:rPr lang="en-US" altLang="ja-JP" sz="1400" b="1" dirty="0"/>
              <a:t>3</a:t>
            </a:r>
            <a:r>
              <a:rPr kumimoji="1" lang="en-US" altLang="ja-JP" sz="1400" b="1" dirty="0"/>
              <a:t>.</a:t>
            </a:r>
            <a:r>
              <a:rPr lang="ja-JP" altLang="en-US" sz="1400" b="1"/>
              <a:t>書き込み</a:t>
            </a:r>
            <a:r>
              <a:rPr kumimoji="1" lang="en-US" altLang="ja-JP" sz="1400" b="1" dirty="0"/>
              <a:t> </a:t>
            </a:r>
            <a:endParaRPr kumimoji="1" lang="ja-JP" altLang="en-US" sz="1400" b="1"/>
          </a:p>
        </p:txBody>
      </p:sp>
      <p:sp>
        <p:nvSpPr>
          <p:cNvPr id="22" name="テキスト ボックス 21">
            <a:extLst>
              <a:ext uri="{FF2B5EF4-FFF2-40B4-BE49-F238E27FC236}">
                <a16:creationId xmlns:a16="http://schemas.microsoft.com/office/drawing/2014/main" id="{DB0E8CA4-8315-C226-78F3-A6AFD1B9895D}"/>
              </a:ext>
            </a:extLst>
          </p:cNvPr>
          <p:cNvSpPr txBox="1"/>
          <p:nvPr/>
        </p:nvSpPr>
        <p:spPr>
          <a:xfrm>
            <a:off x="5146409" y="5831850"/>
            <a:ext cx="1168638" cy="307777"/>
          </a:xfrm>
          <a:prstGeom prst="rect">
            <a:avLst/>
          </a:prstGeom>
          <a:noFill/>
        </p:spPr>
        <p:txBody>
          <a:bodyPr wrap="square" rtlCol="0">
            <a:spAutoFit/>
          </a:bodyPr>
          <a:lstStyle/>
          <a:p>
            <a:pPr algn="ctr"/>
            <a:r>
              <a:rPr kumimoji="1" lang="en-US" altLang="ja-JP" sz="1400" b="1" dirty="0"/>
              <a:t>4.</a:t>
            </a:r>
            <a:r>
              <a:rPr lang="ja-JP" altLang="en-US" sz="1400" b="1"/>
              <a:t>応答</a:t>
            </a:r>
            <a:endParaRPr kumimoji="1" lang="ja-JP" altLang="en-US" sz="1400" b="1"/>
          </a:p>
        </p:txBody>
      </p:sp>
      <p:sp>
        <p:nvSpPr>
          <p:cNvPr id="8" name="正方形/長方形 51">
            <a:extLst>
              <a:ext uri="{FF2B5EF4-FFF2-40B4-BE49-F238E27FC236}">
                <a16:creationId xmlns:a16="http://schemas.microsoft.com/office/drawing/2014/main" id="{6CCBA897-3FD5-AD50-F15F-D6814EDBD85E}"/>
              </a:ext>
            </a:extLst>
          </p:cNvPr>
          <p:cNvSpPr/>
          <p:nvPr/>
        </p:nvSpPr>
        <p:spPr>
          <a:xfrm>
            <a:off x="4001735" y="6286484"/>
            <a:ext cx="4253654" cy="476188"/>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共有メモリ</a:t>
            </a:r>
          </a:p>
        </p:txBody>
      </p:sp>
      <p:sp>
        <p:nvSpPr>
          <p:cNvPr id="5" name="テキスト ボックス 4">
            <a:extLst>
              <a:ext uri="{FF2B5EF4-FFF2-40B4-BE49-F238E27FC236}">
                <a16:creationId xmlns:a16="http://schemas.microsoft.com/office/drawing/2014/main" id="{854E4A7D-831F-75F1-0A95-3F2389EB43C4}"/>
              </a:ext>
            </a:extLst>
          </p:cNvPr>
          <p:cNvSpPr txBox="1"/>
          <p:nvPr/>
        </p:nvSpPr>
        <p:spPr>
          <a:xfrm>
            <a:off x="2038116" y="4667696"/>
            <a:ext cx="1383888" cy="338554"/>
          </a:xfrm>
          <a:prstGeom prst="rect">
            <a:avLst/>
          </a:prstGeom>
          <a:noFill/>
        </p:spPr>
        <p:txBody>
          <a:bodyPr wrap="square" rtlCol="0">
            <a:spAutoFit/>
          </a:bodyPr>
          <a:lstStyle/>
          <a:p>
            <a:pPr algn="ctr"/>
            <a:r>
              <a:rPr lang="ja-JP" altLang="en-US" sz="1600" b="1"/>
              <a:t>監視用</a:t>
            </a:r>
            <a:r>
              <a:rPr lang="en-US" altLang="ja-JP" sz="1600" b="1" dirty="0"/>
              <a:t> </a:t>
            </a:r>
            <a:r>
              <a:rPr kumimoji="1" lang="en-US" altLang="ja-JP" sz="1600" b="1" dirty="0">
                <a:solidFill>
                  <a:schemeClr val="tx1"/>
                </a:solidFill>
              </a:rPr>
              <a:t>TVM</a:t>
            </a:r>
            <a:endParaRPr kumimoji="1" lang="ja-JP" altLang="en-US" sz="1600" b="1">
              <a:solidFill>
                <a:schemeClr val="tx1"/>
              </a:solidFill>
            </a:endParaRPr>
          </a:p>
        </p:txBody>
      </p:sp>
      <p:sp>
        <p:nvSpPr>
          <p:cNvPr id="6" name="四角形: 角を丸くする 32">
            <a:extLst>
              <a:ext uri="{FF2B5EF4-FFF2-40B4-BE49-F238E27FC236}">
                <a16:creationId xmlns:a16="http://schemas.microsoft.com/office/drawing/2014/main" id="{0B2F78BE-F9EF-D9BF-1232-F7F1257C3259}"/>
              </a:ext>
            </a:extLst>
          </p:cNvPr>
          <p:cNvSpPr/>
          <p:nvPr/>
        </p:nvSpPr>
        <p:spPr>
          <a:xfrm>
            <a:off x="3798661" y="4182653"/>
            <a:ext cx="2209596" cy="1321197"/>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7" name="四角形: 角を丸くする 39">
            <a:extLst>
              <a:ext uri="{FF2B5EF4-FFF2-40B4-BE49-F238E27FC236}">
                <a16:creationId xmlns:a16="http://schemas.microsoft.com/office/drawing/2014/main" id="{ADF7E2D8-12F4-698E-5449-CD556F301E59}"/>
              </a:ext>
            </a:extLst>
          </p:cNvPr>
          <p:cNvSpPr/>
          <p:nvPr/>
        </p:nvSpPr>
        <p:spPr>
          <a:xfrm>
            <a:off x="4001734" y="4366203"/>
            <a:ext cx="1803449" cy="505338"/>
          </a:xfrm>
          <a:prstGeom prst="round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chemeClr val="tx1"/>
                </a:solidFill>
              </a:rPr>
              <a:t>監視システム</a:t>
            </a:r>
            <a:endParaRPr kumimoji="1" lang="ja-JP" altLang="en-US">
              <a:solidFill>
                <a:schemeClr val="tx1"/>
              </a:solidFill>
            </a:endParaRPr>
          </a:p>
        </p:txBody>
      </p:sp>
      <p:sp>
        <p:nvSpPr>
          <p:cNvPr id="9" name="テキスト ボックス 8">
            <a:extLst>
              <a:ext uri="{FF2B5EF4-FFF2-40B4-BE49-F238E27FC236}">
                <a16:creationId xmlns:a16="http://schemas.microsoft.com/office/drawing/2014/main" id="{D8B09B41-13FF-9E31-C037-674B9BFB7E1A}"/>
              </a:ext>
            </a:extLst>
          </p:cNvPr>
          <p:cNvSpPr txBox="1"/>
          <p:nvPr/>
        </p:nvSpPr>
        <p:spPr>
          <a:xfrm>
            <a:off x="8255388" y="4586264"/>
            <a:ext cx="1896933" cy="338554"/>
          </a:xfrm>
          <a:prstGeom prst="rect">
            <a:avLst/>
          </a:prstGeom>
          <a:noFill/>
        </p:spPr>
        <p:txBody>
          <a:bodyPr wrap="square" rtlCol="0">
            <a:spAutoFit/>
          </a:bodyPr>
          <a:lstStyle/>
          <a:p>
            <a:pPr algn="ctr"/>
            <a:r>
              <a:rPr lang="ja-JP" altLang="en-US" sz="1600" b="1"/>
              <a:t>監視対象</a:t>
            </a:r>
            <a:r>
              <a:rPr lang="en-US" altLang="ja-JP" sz="1600" b="1" dirty="0"/>
              <a:t> </a:t>
            </a:r>
            <a:r>
              <a:rPr kumimoji="1" lang="en-US" altLang="ja-JP" sz="1600" b="1" dirty="0">
                <a:solidFill>
                  <a:schemeClr val="tx1"/>
                </a:solidFill>
              </a:rPr>
              <a:t>TVM</a:t>
            </a:r>
            <a:endParaRPr kumimoji="1" lang="ja-JP" altLang="en-US" sz="1600" b="1">
              <a:solidFill>
                <a:schemeClr val="tx1"/>
              </a:solidFill>
            </a:endParaRPr>
          </a:p>
        </p:txBody>
      </p:sp>
      <p:sp>
        <p:nvSpPr>
          <p:cNvPr id="12" name="四角形: 角を丸くする 32">
            <a:extLst>
              <a:ext uri="{FF2B5EF4-FFF2-40B4-BE49-F238E27FC236}">
                <a16:creationId xmlns:a16="http://schemas.microsoft.com/office/drawing/2014/main" id="{5275F799-5A81-78E4-8DB0-A8639FDAF8AB}"/>
              </a:ext>
            </a:extLst>
          </p:cNvPr>
          <p:cNvSpPr/>
          <p:nvPr/>
        </p:nvSpPr>
        <p:spPr>
          <a:xfrm>
            <a:off x="6348430" y="4180469"/>
            <a:ext cx="2043346" cy="1321197"/>
          </a:xfrm>
          <a:prstGeom prst="roundRect">
            <a:avLst/>
          </a:prstGeom>
          <a:solidFill>
            <a:schemeClr val="accent4">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14" name="四角形: 角を丸くする 3">
            <a:extLst>
              <a:ext uri="{FF2B5EF4-FFF2-40B4-BE49-F238E27FC236}">
                <a16:creationId xmlns:a16="http://schemas.microsoft.com/office/drawing/2014/main" id="{6E9FEB01-3E69-290A-A8FC-34F8871D6435}"/>
              </a:ext>
            </a:extLst>
          </p:cNvPr>
          <p:cNvSpPr/>
          <p:nvPr/>
        </p:nvSpPr>
        <p:spPr>
          <a:xfrm>
            <a:off x="6469989" y="4871541"/>
            <a:ext cx="1800228" cy="497200"/>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chemeClr val="tx1"/>
                </a:solidFill>
              </a:rPr>
              <a:t>エージェント</a:t>
            </a:r>
            <a:endParaRPr lang="en-US" altLang="ja-JP" dirty="0">
              <a:solidFill>
                <a:schemeClr val="tx1"/>
              </a:solidFill>
            </a:endParaRPr>
          </a:p>
        </p:txBody>
      </p:sp>
      <p:cxnSp>
        <p:nvCxnSpPr>
          <p:cNvPr id="53" name="直線コネクタ 52">
            <a:extLst>
              <a:ext uri="{FF2B5EF4-FFF2-40B4-BE49-F238E27FC236}">
                <a16:creationId xmlns:a16="http://schemas.microsoft.com/office/drawing/2014/main" id="{F152FE8C-A5F6-ABB7-0342-7FB677D8FE45}"/>
              </a:ext>
            </a:extLst>
          </p:cNvPr>
          <p:cNvCxnSpPr>
            <a:cxnSpLocks/>
          </p:cNvCxnSpPr>
          <p:nvPr/>
        </p:nvCxnSpPr>
        <p:spPr>
          <a:xfrm flipV="1">
            <a:off x="7153364" y="5350592"/>
            <a:ext cx="410724" cy="935893"/>
          </a:xfrm>
          <a:prstGeom prst="line">
            <a:avLst/>
          </a:prstGeom>
          <a:ln w="50800">
            <a:headEnd type="none"/>
            <a:tailEnd type="triangle"/>
          </a:ln>
        </p:spPr>
        <p:style>
          <a:lnRef idx="3">
            <a:schemeClr val="dk1"/>
          </a:lnRef>
          <a:fillRef idx="0">
            <a:schemeClr val="dk1"/>
          </a:fillRef>
          <a:effectRef idx="2">
            <a:schemeClr val="dk1"/>
          </a:effectRef>
          <a:fontRef idx="minor">
            <a:schemeClr val="tx1"/>
          </a:fontRef>
        </p:style>
      </p:cxnSp>
      <p:cxnSp>
        <p:nvCxnSpPr>
          <p:cNvPr id="52" name="直線コネクタ 51">
            <a:extLst>
              <a:ext uri="{FF2B5EF4-FFF2-40B4-BE49-F238E27FC236}">
                <a16:creationId xmlns:a16="http://schemas.microsoft.com/office/drawing/2014/main" id="{1D7DE443-5B73-0A61-F0D0-6184DB612CEA}"/>
              </a:ext>
            </a:extLst>
          </p:cNvPr>
          <p:cNvCxnSpPr>
            <a:cxnSpLocks/>
          </p:cNvCxnSpPr>
          <p:nvPr/>
        </p:nvCxnSpPr>
        <p:spPr>
          <a:xfrm flipV="1">
            <a:off x="6744221" y="5347728"/>
            <a:ext cx="455093" cy="938757"/>
          </a:xfrm>
          <a:prstGeom prst="line">
            <a:avLst/>
          </a:prstGeom>
          <a:ln w="50800">
            <a:headEnd type="triangle"/>
            <a:tailEnd type="none"/>
          </a:ln>
        </p:spPr>
        <p:style>
          <a:lnRef idx="3">
            <a:schemeClr val="dk1"/>
          </a:lnRef>
          <a:fillRef idx="0">
            <a:schemeClr val="dk1"/>
          </a:fillRef>
          <a:effectRef idx="2">
            <a:schemeClr val="dk1"/>
          </a:effectRef>
          <a:fontRef idx="minor">
            <a:schemeClr val="tx1"/>
          </a:fontRef>
        </p:style>
      </p:cxnSp>
      <p:cxnSp>
        <p:nvCxnSpPr>
          <p:cNvPr id="20" name="直線コネクタ 19">
            <a:extLst>
              <a:ext uri="{FF2B5EF4-FFF2-40B4-BE49-F238E27FC236}">
                <a16:creationId xmlns:a16="http://schemas.microsoft.com/office/drawing/2014/main" id="{9689CE6D-211D-2A1C-AF38-1E7C0F2F35EA}"/>
              </a:ext>
            </a:extLst>
          </p:cNvPr>
          <p:cNvCxnSpPr>
            <a:cxnSpLocks/>
          </p:cNvCxnSpPr>
          <p:nvPr/>
        </p:nvCxnSpPr>
        <p:spPr>
          <a:xfrm flipH="1" flipV="1">
            <a:off x="4528240" y="4922743"/>
            <a:ext cx="701271" cy="1339626"/>
          </a:xfrm>
          <a:prstGeom prst="line">
            <a:avLst/>
          </a:prstGeom>
          <a:ln w="50800">
            <a:headEnd type="triangle"/>
            <a:tailEnd type="none"/>
          </a:ln>
        </p:spPr>
        <p:style>
          <a:lnRef idx="3">
            <a:schemeClr val="dk1"/>
          </a:lnRef>
          <a:fillRef idx="0">
            <a:schemeClr val="dk1"/>
          </a:fillRef>
          <a:effectRef idx="2">
            <a:schemeClr val="dk1"/>
          </a:effectRef>
          <a:fontRef idx="minor">
            <a:schemeClr val="tx1"/>
          </a:fontRef>
        </p:style>
      </p:cxnSp>
      <p:cxnSp>
        <p:nvCxnSpPr>
          <p:cNvPr id="51" name="直線コネクタ 50">
            <a:extLst>
              <a:ext uri="{FF2B5EF4-FFF2-40B4-BE49-F238E27FC236}">
                <a16:creationId xmlns:a16="http://schemas.microsoft.com/office/drawing/2014/main" id="{E3C1915F-35E4-5B21-0C2C-8F56469CD3C8}"/>
              </a:ext>
            </a:extLst>
          </p:cNvPr>
          <p:cNvCxnSpPr>
            <a:cxnSpLocks/>
          </p:cNvCxnSpPr>
          <p:nvPr/>
        </p:nvCxnSpPr>
        <p:spPr>
          <a:xfrm flipH="1" flipV="1">
            <a:off x="4811372" y="4865181"/>
            <a:ext cx="713994" cy="1421302"/>
          </a:xfrm>
          <a:prstGeom prst="line">
            <a:avLst/>
          </a:prstGeom>
          <a:ln w="50800">
            <a:headEnd type="none"/>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5604959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2957F2-4298-A988-12DF-743B7B8BC61B}"/>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9B0C20A6-DD75-8A2C-FD76-383AD955FB12}"/>
              </a:ext>
            </a:extLst>
          </p:cNvPr>
          <p:cNvSpPr>
            <a:spLocks noGrp="1"/>
          </p:cNvSpPr>
          <p:nvPr>
            <p:ph type="title"/>
          </p:nvPr>
        </p:nvSpPr>
        <p:spPr/>
        <p:txBody>
          <a:bodyPr>
            <a:normAutofit/>
          </a:bodyPr>
          <a:lstStyle/>
          <a:p>
            <a:r>
              <a:rPr lang="ja-JP" altLang="en-US"/>
              <a:t>一対多の</a:t>
            </a:r>
            <a:r>
              <a:rPr lang="en-US" altLang="ja-JP" dirty="0"/>
              <a:t> TVM </a:t>
            </a:r>
            <a:r>
              <a:rPr lang="ja-JP" altLang="en-US"/>
              <a:t>監視</a:t>
            </a:r>
            <a:endParaRPr lang="en-US" altLang="ja-JP" dirty="0"/>
          </a:p>
        </p:txBody>
      </p:sp>
      <p:sp>
        <p:nvSpPr>
          <p:cNvPr id="3" name="コンテンツ プレースホルダー 2">
            <a:extLst>
              <a:ext uri="{FF2B5EF4-FFF2-40B4-BE49-F238E27FC236}">
                <a16:creationId xmlns:a16="http://schemas.microsoft.com/office/drawing/2014/main" id="{9B6956F9-2C94-CCE4-39DB-24D22B7B8349}"/>
              </a:ext>
            </a:extLst>
          </p:cNvPr>
          <p:cNvSpPr>
            <a:spLocks noGrp="1"/>
          </p:cNvSpPr>
          <p:nvPr>
            <p:ph idx="1"/>
          </p:nvPr>
        </p:nvSpPr>
        <p:spPr/>
        <p:txBody>
          <a:bodyPr/>
          <a:lstStyle/>
          <a:p>
            <a:r>
              <a:rPr kumimoji="1" lang="en-US" altLang="ja-JP" dirty="0"/>
              <a:t>1</a:t>
            </a:r>
            <a:r>
              <a:rPr kumimoji="1" lang="ja-JP" altLang="en-US"/>
              <a:t>つの監視用</a:t>
            </a:r>
            <a:r>
              <a:rPr kumimoji="1" lang="en-US" altLang="ja-JP" dirty="0"/>
              <a:t> TVM </a:t>
            </a:r>
            <a:r>
              <a:rPr kumimoji="1" lang="ja-JP" altLang="en-US"/>
              <a:t>が複数の</a:t>
            </a:r>
            <a:r>
              <a:rPr lang="en-US" altLang="ja-JP" dirty="0"/>
              <a:t> </a:t>
            </a:r>
            <a:r>
              <a:rPr kumimoji="1" lang="en-US" altLang="ja-JP" dirty="0"/>
              <a:t>TVM </a:t>
            </a:r>
            <a:r>
              <a:rPr kumimoji="1" lang="ja-JP" altLang="en-US"/>
              <a:t>を監視</a:t>
            </a:r>
            <a:r>
              <a:rPr kumimoji="1" lang="en-US" altLang="ja-JP" dirty="0"/>
              <a:t> (</a:t>
            </a:r>
            <a:r>
              <a:rPr kumimoji="1" lang="ja-JP" altLang="en-US"/>
              <a:t>効率化</a:t>
            </a:r>
            <a:r>
              <a:rPr kumimoji="1" lang="en-US" altLang="ja-JP" dirty="0"/>
              <a:t>)</a:t>
            </a:r>
          </a:p>
          <a:p>
            <a:pPr lvl="1"/>
            <a:r>
              <a:rPr kumimoji="1" lang="ja-JP" altLang="en-US"/>
              <a:t>複数の監視システムを動作させ、個別に共有メモリデバイスをマップ</a:t>
            </a:r>
            <a:endParaRPr lang="en-US" altLang="ja-JP" dirty="0"/>
          </a:p>
          <a:p>
            <a:pPr lvl="1"/>
            <a:r>
              <a:rPr kumimoji="1" lang="ja-JP" altLang="en-US"/>
              <a:t>もしくは、</a:t>
            </a:r>
            <a:r>
              <a:rPr kumimoji="1" lang="en-US" altLang="ja-JP" dirty="0"/>
              <a:t>1 </a:t>
            </a:r>
            <a:r>
              <a:rPr kumimoji="1" lang="ja-JP" altLang="en-US"/>
              <a:t>つの監視システムが共有メモリデバイスを複数回マップ</a:t>
            </a:r>
            <a:endParaRPr kumimoji="1" lang="en-US" altLang="ja-JP" dirty="0"/>
          </a:p>
          <a:p>
            <a:r>
              <a:rPr lang="ja-JP" altLang="en-US"/>
              <a:t>共有メモリデバイスは毎回、異なる共有</a:t>
            </a:r>
            <a:r>
              <a:rPr lang="en-US" altLang="ja-JP" dirty="0"/>
              <a:t> ID </a:t>
            </a:r>
            <a:r>
              <a:rPr lang="ja-JP" altLang="en-US"/>
              <a:t>でメモリを登録</a:t>
            </a:r>
            <a:endParaRPr lang="en-US" altLang="ja-JP" dirty="0"/>
          </a:p>
          <a:p>
            <a:pPr lvl="1"/>
            <a:r>
              <a:rPr lang="ja-JP" altLang="en-US"/>
              <a:t>監視対象</a:t>
            </a:r>
            <a:r>
              <a:rPr lang="en-US" altLang="ja-JP" dirty="0"/>
              <a:t> TVM </a:t>
            </a:r>
            <a:r>
              <a:rPr lang="ja-JP" altLang="en-US"/>
              <a:t>は割り当てられた共有</a:t>
            </a:r>
            <a:r>
              <a:rPr lang="en-US" altLang="ja-JP" dirty="0"/>
              <a:t> ID </a:t>
            </a:r>
            <a:r>
              <a:rPr lang="ja-JP" altLang="en-US"/>
              <a:t>を用いてメモリを共有</a:t>
            </a:r>
            <a:endParaRPr lang="en-US" altLang="ja-JP" dirty="0"/>
          </a:p>
          <a:p>
            <a:pPr lvl="1"/>
            <a:r>
              <a:rPr kumimoji="1" lang="ja-JP" altLang="en-US"/>
              <a:t>認証キーにより、他の</a:t>
            </a:r>
            <a:r>
              <a:rPr kumimoji="1" lang="en-US" altLang="ja-JP" dirty="0"/>
              <a:t> TVM </a:t>
            </a:r>
            <a:r>
              <a:rPr lang="ja-JP" altLang="en-US"/>
              <a:t>用に登録されたメモリの共有は不可</a:t>
            </a:r>
            <a:endParaRPr kumimoji="1" lang="en-US" altLang="ja-JP" dirty="0"/>
          </a:p>
          <a:p>
            <a:endParaRPr kumimoji="1" lang="en-US" altLang="ja-JP" dirty="0"/>
          </a:p>
          <a:p>
            <a:endParaRPr kumimoji="1" lang="en-US" altLang="ja-JP" dirty="0"/>
          </a:p>
          <a:p>
            <a:endParaRPr kumimoji="1" lang="ja-JP" altLang="en-US"/>
          </a:p>
        </p:txBody>
      </p:sp>
      <p:sp>
        <p:nvSpPr>
          <p:cNvPr id="27" name="スライド番号プレースホルダー 3">
            <a:extLst>
              <a:ext uri="{FF2B5EF4-FFF2-40B4-BE49-F238E27FC236}">
                <a16:creationId xmlns:a16="http://schemas.microsoft.com/office/drawing/2014/main" id="{EBA52A10-3486-47A3-028E-664D75DCB21C}"/>
              </a:ext>
            </a:extLst>
          </p:cNvPr>
          <p:cNvSpPr>
            <a:spLocks noGrp="1"/>
          </p:cNvSpPr>
          <p:nvPr>
            <p:ph type="sldNum" sz="quarter" idx="12"/>
          </p:nvPr>
        </p:nvSpPr>
        <p:spPr>
          <a:xfrm>
            <a:off x="8288917" y="6356350"/>
            <a:ext cx="2743200" cy="365125"/>
          </a:xfrm>
        </p:spPr>
        <p:txBody>
          <a:bodyPr/>
          <a:lstStyle/>
          <a:p>
            <a:fld id="{A2D0B6E4-DB95-4D36-8524-B9153B2D6E62}" type="slidenum">
              <a:rPr kumimoji="1" lang="ja-JP" altLang="en-US" smtClean="0"/>
              <a:t>14</a:t>
            </a:fld>
            <a:endParaRPr kumimoji="1" lang="ja-JP" altLang="en-US"/>
          </a:p>
        </p:txBody>
      </p:sp>
      <p:sp>
        <p:nvSpPr>
          <p:cNvPr id="28" name="正方形/長方形 51">
            <a:extLst>
              <a:ext uri="{FF2B5EF4-FFF2-40B4-BE49-F238E27FC236}">
                <a16:creationId xmlns:a16="http://schemas.microsoft.com/office/drawing/2014/main" id="{63BC9A1B-5295-49DC-AB91-C7113A6D821B}"/>
              </a:ext>
            </a:extLst>
          </p:cNvPr>
          <p:cNvSpPr/>
          <p:nvPr/>
        </p:nvSpPr>
        <p:spPr>
          <a:xfrm>
            <a:off x="2062280" y="6227087"/>
            <a:ext cx="3543390" cy="443845"/>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共有メモリ</a:t>
            </a:r>
            <a:r>
              <a:rPr kumimoji="1" lang="en-US" altLang="ja-JP" dirty="0">
                <a:solidFill>
                  <a:schemeClr val="tx1"/>
                </a:solidFill>
              </a:rPr>
              <a:t>A (</a:t>
            </a:r>
            <a:r>
              <a:rPr lang="en-US" altLang="ja-JP" dirty="0" err="1">
                <a:solidFill>
                  <a:schemeClr val="tx1"/>
                </a:solidFill>
              </a:rPr>
              <a:t>ID:xxx</a:t>
            </a:r>
            <a:r>
              <a:rPr lang="en-US" altLang="ja-JP" dirty="0">
                <a:solidFill>
                  <a:schemeClr val="tx1"/>
                </a:solidFill>
              </a:rPr>
              <a:t>)</a:t>
            </a:r>
            <a:endParaRPr kumimoji="1" lang="ja-JP" altLang="en-US">
              <a:solidFill>
                <a:schemeClr val="tx1"/>
              </a:solidFill>
            </a:endParaRPr>
          </a:p>
        </p:txBody>
      </p:sp>
      <p:sp>
        <p:nvSpPr>
          <p:cNvPr id="29" name="正方形/長方形 51">
            <a:extLst>
              <a:ext uri="{FF2B5EF4-FFF2-40B4-BE49-F238E27FC236}">
                <a16:creationId xmlns:a16="http://schemas.microsoft.com/office/drawing/2014/main" id="{FBA52856-FD8C-04F3-91CD-D47E81821326}"/>
              </a:ext>
            </a:extLst>
          </p:cNvPr>
          <p:cNvSpPr/>
          <p:nvPr/>
        </p:nvSpPr>
        <p:spPr>
          <a:xfrm>
            <a:off x="6033665" y="6169230"/>
            <a:ext cx="3543389" cy="500867"/>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共有メモリ</a:t>
            </a:r>
            <a:r>
              <a:rPr lang="en-US" altLang="ja-JP" dirty="0">
                <a:solidFill>
                  <a:schemeClr val="tx1"/>
                </a:solidFill>
              </a:rPr>
              <a:t>B </a:t>
            </a:r>
            <a:r>
              <a:rPr kumimoji="1" lang="en-US" altLang="ja-JP" dirty="0">
                <a:solidFill>
                  <a:schemeClr val="tx1"/>
                </a:solidFill>
              </a:rPr>
              <a:t>(</a:t>
            </a:r>
            <a:r>
              <a:rPr kumimoji="1" lang="en-US" altLang="ja-JP" dirty="0" err="1">
                <a:solidFill>
                  <a:schemeClr val="tx1"/>
                </a:solidFill>
              </a:rPr>
              <a:t>ID:yyy</a:t>
            </a:r>
            <a:r>
              <a:rPr kumimoji="1" lang="en-US" altLang="ja-JP" dirty="0">
                <a:solidFill>
                  <a:schemeClr val="tx1"/>
                </a:solidFill>
              </a:rPr>
              <a:t>)</a:t>
            </a:r>
            <a:endParaRPr kumimoji="1" lang="ja-JP" altLang="en-US">
              <a:solidFill>
                <a:schemeClr val="tx1"/>
              </a:solidFill>
            </a:endParaRPr>
          </a:p>
        </p:txBody>
      </p:sp>
      <p:sp>
        <p:nvSpPr>
          <p:cNvPr id="30" name="四角形: 角を丸くする 5">
            <a:extLst>
              <a:ext uri="{FF2B5EF4-FFF2-40B4-BE49-F238E27FC236}">
                <a16:creationId xmlns:a16="http://schemas.microsoft.com/office/drawing/2014/main" id="{42F18D9A-CDBA-3A80-020C-40E118CE70D6}"/>
              </a:ext>
            </a:extLst>
          </p:cNvPr>
          <p:cNvSpPr/>
          <p:nvPr/>
        </p:nvSpPr>
        <p:spPr>
          <a:xfrm>
            <a:off x="2062280" y="4343297"/>
            <a:ext cx="1317477" cy="1535053"/>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rgbClr val="FF0000"/>
                </a:solidFill>
              </a:rPr>
              <a:t> </a:t>
            </a:r>
            <a:r>
              <a:rPr kumimoji="1" lang="ja-JP" altLang="en-US">
                <a:solidFill>
                  <a:schemeClr val="tx1"/>
                </a:solidFill>
              </a:rPr>
              <a:t>監視対象</a:t>
            </a:r>
            <a:r>
              <a:rPr kumimoji="1" lang="en-US" altLang="ja-JP" dirty="0">
                <a:solidFill>
                  <a:schemeClr val="tx1"/>
                </a:solidFill>
              </a:rPr>
              <a:t>TVM1</a:t>
            </a:r>
            <a:endParaRPr kumimoji="1" lang="ja-JP" altLang="en-US">
              <a:solidFill>
                <a:schemeClr val="tx1"/>
              </a:solidFill>
            </a:endParaRPr>
          </a:p>
        </p:txBody>
      </p:sp>
      <p:cxnSp>
        <p:nvCxnSpPr>
          <p:cNvPr id="33" name="直線コネクタ 7">
            <a:extLst>
              <a:ext uri="{FF2B5EF4-FFF2-40B4-BE49-F238E27FC236}">
                <a16:creationId xmlns:a16="http://schemas.microsoft.com/office/drawing/2014/main" id="{530B7B5C-622B-2006-F999-3F4F212B72AC}"/>
              </a:ext>
            </a:extLst>
          </p:cNvPr>
          <p:cNvCxnSpPr>
            <a:cxnSpLocks/>
            <a:endCxn id="30" idx="2"/>
          </p:cNvCxnSpPr>
          <p:nvPr/>
        </p:nvCxnSpPr>
        <p:spPr>
          <a:xfrm flipH="1" flipV="1">
            <a:off x="2721019" y="5878350"/>
            <a:ext cx="223355" cy="311532"/>
          </a:xfrm>
          <a:prstGeom prst="line">
            <a:avLst/>
          </a:prstGeom>
          <a:ln w="50800">
            <a:headEnd type="triangle"/>
            <a:tailEnd type="triangle"/>
          </a:ln>
        </p:spPr>
        <p:style>
          <a:lnRef idx="3">
            <a:schemeClr val="dk1"/>
          </a:lnRef>
          <a:fillRef idx="0">
            <a:schemeClr val="dk1"/>
          </a:fillRef>
          <a:effectRef idx="2">
            <a:schemeClr val="dk1"/>
          </a:effectRef>
          <a:fontRef idx="minor">
            <a:schemeClr val="tx1"/>
          </a:fontRef>
        </p:style>
      </p:cxnSp>
      <p:cxnSp>
        <p:nvCxnSpPr>
          <p:cNvPr id="39" name="直線コネクタ 38">
            <a:extLst>
              <a:ext uri="{FF2B5EF4-FFF2-40B4-BE49-F238E27FC236}">
                <a16:creationId xmlns:a16="http://schemas.microsoft.com/office/drawing/2014/main" id="{7EEBD270-FBC3-58D9-53D1-6E91D5F2ABF4}"/>
              </a:ext>
            </a:extLst>
          </p:cNvPr>
          <p:cNvCxnSpPr>
            <a:cxnSpLocks/>
            <a:endCxn id="13" idx="2"/>
          </p:cNvCxnSpPr>
          <p:nvPr/>
        </p:nvCxnSpPr>
        <p:spPr>
          <a:xfrm flipV="1">
            <a:off x="8636622" y="5841874"/>
            <a:ext cx="284053" cy="330621"/>
          </a:xfrm>
          <a:prstGeom prst="line">
            <a:avLst/>
          </a:prstGeom>
          <a:ln w="50800">
            <a:headEnd type="triangle"/>
            <a:tailEnd type="triangle"/>
          </a:ln>
        </p:spPr>
        <p:style>
          <a:lnRef idx="3">
            <a:schemeClr val="dk1"/>
          </a:lnRef>
          <a:fillRef idx="0">
            <a:schemeClr val="dk1"/>
          </a:fillRef>
          <a:effectRef idx="2">
            <a:schemeClr val="dk1"/>
          </a:effectRef>
          <a:fontRef idx="minor">
            <a:schemeClr val="tx1"/>
          </a:fontRef>
        </p:style>
      </p:cxnSp>
      <p:sp>
        <p:nvSpPr>
          <p:cNvPr id="5" name="四角形: 角を丸くする 32">
            <a:extLst>
              <a:ext uri="{FF2B5EF4-FFF2-40B4-BE49-F238E27FC236}">
                <a16:creationId xmlns:a16="http://schemas.microsoft.com/office/drawing/2014/main" id="{FAB4D5F7-B223-3243-FEE8-756AEAB76B00}"/>
              </a:ext>
            </a:extLst>
          </p:cNvPr>
          <p:cNvSpPr/>
          <p:nvPr/>
        </p:nvSpPr>
        <p:spPr>
          <a:xfrm>
            <a:off x="3538330" y="4291349"/>
            <a:ext cx="4532244" cy="1535053"/>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6" name="四角形: 角を丸くする 39">
            <a:extLst>
              <a:ext uri="{FF2B5EF4-FFF2-40B4-BE49-F238E27FC236}">
                <a16:creationId xmlns:a16="http://schemas.microsoft.com/office/drawing/2014/main" id="{132A6248-82B4-62FA-2D6E-D23954944952}"/>
              </a:ext>
            </a:extLst>
          </p:cNvPr>
          <p:cNvSpPr/>
          <p:nvPr/>
        </p:nvSpPr>
        <p:spPr>
          <a:xfrm>
            <a:off x="3941563" y="4705743"/>
            <a:ext cx="1803449" cy="446549"/>
          </a:xfrm>
          <a:prstGeom prst="round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chemeClr val="tx1"/>
                </a:solidFill>
              </a:rPr>
              <a:t>監視システム</a:t>
            </a:r>
            <a:endParaRPr kumimoji="1" lang="ja-JP" altLang="en-US">
              <a:solidFill>
                <a:schemeClr val="tx1"/>
              </a:solidFill>
            </a:endParaRPr>
          </a:p>
        </p:txBody>
      </p:sp>
      <p:sp>
        <p:nvSpPr>
          <p:cNvPr id="7" name="四角形: 角を丸くする 39">
            <a:extLst>
              <a:ext uri="{FF2B5EF4-FFF2-40B4-BE49-F238E27FC236}">
                <a16:creationId xmlns:a16="http://schemas.microsoft.com/office/drawing/2014/main" id="{EB496AA2-CD55-03C1-0100-27481DFDD39D}"/>
              </a:ext>
            </a:extLst>
          </p:cNvPr>
          <p:cNvSpPr/>
          <p:nvPr/>
        </p:nvSpPr>
        <p:spPr>
          <a:xfrm>
            <a:off x="4571209" y="5263663"/>
            <a:ext cx="2347606" cy="434955"/>
          </a:xfrm>
          <a:prstGeom prst="round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tLang="ja-JP" dirty="0">
              <a:solidFill>
                <a:schemeClr val="tx1"/>
              </a:solidFill>
            </a:endParaRPr>
          </a:p>
          <a:p>
            <a:pPr algn="ctr"/>
            <a:endParaRPr lang="en-US" altLang="ja-JP" dirty="0">
              <a:solidFill>
                <a:schemeClr val="tx1"/>
              </a:solidFill>
            </a:endParaRPr>
          </a:p>
          <a:p>
            <a:pPr algn="ctr"/>
            <a:r>
              <a:rPr kumimoji="1" lang="ja-JP" altLang="en-US">
                <a:solidFill>
                  <a:schemeClr val="tx1"/>
                </a:solidFill>
              </a:rPr>
              <a:t>共有メモリデバイス</a:t>
            </a:r>
            <a:endParaRPr kumimoji="1" lang="en-US" altLang="ja-JP" dirty="0">
              <a:solidFill>
                <a:schemeClr val="tx1"/>
              </a:solidFill>
            </a:endParaRPr>
          </a:p>
          <a:p>
            <a:pPr algn="ctr"/>
            <a:endParaRPr lang="en-US" altLang="ja-JP" dirty="0">
              <a:solidFill>
                <a:schemeClr val="tx1"/>
              </a:solidFill>
            </a:endParaRPr>
          </a:p>
          <a:p>
            <a:pPr algn="ctr"/>
            <a:endParaRPr kumimoji="1" lang="ja-JP" altLang="en-US">
              <a:solidFill>
                <a:schemeClr val="tx1"/>
              </a:solidFill>
            </a:endParaRPr>
          </a:p>
        </p:txBody>
      </p:sp>
      <p:sp>
        <p:nvSpPr>
          <p:cNvPr id="13" name="四角形: 角を丸くする 5">
            <a:extLst>
              <a:ext uri="{FF2B5EF4-FFF2-40B4-BE49-F238E27FC236}">
                <a16:creationId xmlns:a16="http://schemas.microsoft.com/office/drawing/2014/main" id="{6B0365FD-0730-E32F-D69C-AEB958ACDD2B}"/>
              </a:ext>
            </a:extLst>
          </p:cNvPr>
          <p:cNvSpPr/>
          <p:nvPr/>
        </p:nvSpPr>
        <p:spPr>
          <a:xfrm>
            <a:off x="8261936" y="4306821"/>
            <a:ext cx="1317477" cy="1535053"/>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rgbClr val="FF0000"/>
                </a:solidFill>
              </a:rPr>
              <a:t> </a:t>
            </a:r>
            <a:r>
              <a:rPr kumimoji="1" lang="ja-JP" altLang="en-US">
                <a:solidFill>
                  <a:schemeClr val="tx1"/>
                </a:solidFill>
              </a:rPr>
              <a:t>監視対象</a:t>
            </a:r>
            <a:r>
              <a:rPr kumimoji="1" lang="en-US" altLang="ja-JP" dirty="0">
                <a:solidFill>
                  <a:schemeClr val="tx1"/>
                </a:solidFill>
              </a:rPr>
              <a:t>TVM2</a:t>
            </a:r>
            <a:endParaRPr kumimoji="1" lang="ja-JP" altLang="en-US">
              <a:solidFill>
                <a:schemeClr val="tx1"/>
              </a:solidFill>
            </a:endParaRPr>
          </a:p>
        </p:txBody>
      </p:sp>
      <p:sp>
        <p:nvSpPr>
          <p:cNvPr id="20" name="四角形: 角を丸くする 39">
            <a:extLst>
              <a:ext uri="{FF2B5EF4-FFF2-40B4-BE49-F238E27FC236}">
                <a16:creationId xmlns:a16="http://schemas.microsoft.com/office/drawing/2014/main" id="{49E4C880-1972-D93B-FD22-9B195E38C5EA}"/>
              </a:ext>
            </a:extLst>
          </p:cNvPr>
          <p:cNvSpPr/>
          <p:nvPr/>
        </p:nvSpPr>
        <p:spPr>
          <a:xfrm>
            <a:off x="5938412" y="4705742"/>
            <a:ext cx="1803449" cy="446549"/>
          </a:xfrm>
          <a:prstGeom prst="round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chemeClr val="tx1"/>
                </a:solidFill>
              </a:rPr>
              <a:t>監視システム</a:t>
            </a:r>
            <a:endParaRPr kumimoji="1" lang="ja-JP" altLang="en-US">
              <a:solidFill>
                <a:schemeClr val="tx1"/>
              </a:solidFill>
            </a:endParaRPr>
          </a:p>
        </p:txBody>
      </p:sp>
      <p:cxnSp>
        <p:nvCxnSpPr>
          <p:cNvPr id="35" name="直線コネクタ 34">
            <a:extLst>
              <a:ext uri="{FF2B5EF4-FFF2-40B4-BE49-F238E27FC236}">
                <a16:creationId xmlns:a16="http://schemas.microsoft.com/office/drawing/2014/main" id="{9FEC78AB-11BD-1ED5-8CEE-EB66E04770C6}"/>
              </a:ext>
            </a:extLst>
          </p:cNvPr>
          <p:cNvCxnSpPr>
            <a:cxnSpLocks/>
          </p:cNvCxnSpPr>
          <p:nvPr/>
        </p:nvCxnSpPr>
        <p:spPr>
          <a:xfrm flipV="1">
            <a:off x="3672107" y="5152291"/>
            <a:ext cx="534621" cy="1046495"/>
          </a:xfrm>
          <a:prstGeom prst="line">
            <a:avLst/>
          </a:prstGeom>
          <a:ln w="50800">
            <a:headEnd type="triangle"/>
            <a:tailEnd type="triangle"/>
          </a:ln>
        </p:spPr>
        <p:style>
          <a:lnRef idx="3">
            <a:schemeClr val="dk1"/>
          </a:lnRef>
          <a:fillRef idx="0">
            <a:schemeClr val="dk1"/>
          </a:fillRef>
          <a:effectRef idx="2">
            <a:schemeClr val="dk1"/>
          </a:effectRef>
          <a:fontRef idx="minor">
            <a:schemeClr val="tx1"/>
          </a:fontRef>
        </p:style>
      </p:cxnSp>
      <p:cxnSp>
        <p:nvCxnSpPr>
          <p:cNvPr id="38" name="直線コネクタ 37">
            <a:extLst>
              <a:ext uri="{FF2B5EF4-FFF2-40B4-BE49-F238E27FC236}">
                <a16:creationId xmlns:a16="http://schemas.microsoft.com/office/drawing/2014/main" id="{6C2E7861-9A0D-FE35-FD57-032C18FEBA18}"/>
              </a:ext>
            </a:extLst>
          </p:cNvPr>
          <p:cNvCxnSpPr>
            <a:cxnSpLocks/>
          </p:cNvCxnSpPr>
          <p:nvPr/>
        </p:nvCxnSpPr>
        <p:spPr>
          <a:xfrm flipH="1" flipV="1">
            <a:off x="7238765" y="5152291"/>
            <a:ext cx="566595" cy="968602"/>
          </a:xfrm>
          <a:prstGeom prst="line">
            <a:avLst/>
          </a:prstGeom>
          <a:ln w="50800">
            <a:headEnd type="triangle"/>
            <a:tailEnd type="triangle"/>
          </a:ln>
        </p:spPr>
        <p:style>
          <a:lnRef idx="3">
            <a:schemeClr val="dk1"/>
          </a:lnRef>
          <a:fillRef idx="0">
            <a:schemeClr val="dk1"/>
          </a:fillRef>
          <a:effectRef idx="2">
            <a:schemeClr val="dk1"/>
          </a:effectRef>
          <a:fontRef idx="minor">
            <a:schemeClr val="tx1"/>
          </a:fontRef>
        </p:style>
      </p:cxnSp>
      <p:sp>
        <p:nvSpPr>
          <p:cNvPr id="4" name="テキスト ボックス 3">
            <a:extLst>
              <a:ext uri="{FF2B5EF4-FFF2-40B4-BE49-F238E27FC236}">
                <a16:creationId xmlns:a16="http://schemas.microsoft.com/office/drawing/2014/main" id="{6309C990-4BC0-72A9-EE72-7F047F1D6ABC}"/>
              </a:ext>
            </a:extLst>
          </p:cNvPr>
          <p:cNvSpPr txBox="1"/>
          <p:nvPr/>
        </p:nvSpPr>
        <p:spPr>
          <a:xfrm>
            <a:off x="5053068" y="4297307"/>
            <a:ext cx="1383888" cy="338554"/>
          </a:xfrm>
          <a:prstGeom prst="rect">
            <a:avLst/>
          </a:prstGeom>
          <a:noFill/>
        </p:spPr>
        <p:txBody>
          <a:bodyPr wrap="square" rtlCol="0">
            <a:spAutoFit/>
          </a:bodyPr>
          <a:lstStyle/>
          <a:p>
            <a:pPr algn="ctr"/>
            <a:r>
              <a:rPr lang="ja-JP" altLang="en-US" sz="1600" b="1"/>
              <a:t>監視用</a:t>
            </a:r>
            <a:r>
              <a:rPr lang="en-US" altLang="ja-JP" sz="1600" b="1" dirty="0"/>
              <a:t> </a:t>
            </a:r>
            <a:r>
              <a:rPr kumimoji="1" lang="en-US" altLang="ja-JP" sz="1600" b="1" dirty="0">
                <a:solidFill>
                  <a:schemeClr val="tx1"/>
                </a:solidFill>
              </a:rPr>
              <a:t>TVM</a:t>
            </a:r>
            <a:endParaRPr kumimoji="1" lang="ja-JP" altLang="en-US" sz="1600" b="1">
              <a:solidFill>
                <a:schemeClr val="tx1"/>
              </a:solidFill>
            </a:endParaRPr>
          </a:p>
        </p:txBody>
      </p:sp>
    </p:spTree>
    <p:extLst>
      <p:ext uri="{BB962C8B-B14F-4D97-AF65-F5344CB8AC3E}">
        <p14:creationId xmlns:p14="http://schemas.microsoft.com/office/powerpoint/2010/main" val="3991088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9A3D3-4196-93A8-6665-A0959C0C7101}"/>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46D0A2A2-FA21-F56F-0787-D62DD0C616BC}"/>
              </a:ext>
            </a:extLst>
          </p:cNvPr>
          <p:cNvSpPr>
            <a:spLocks noGrp="1"/>
          </p:cNvSpPr>
          <p:nvPr>
            <p:ph type="title"/>
          </p:nvPr>
        </p:nvSpPr>
        <p:spPr/>
        <p:txBody>
          <a:bodyPr>
            <a:normAutofit/>
          </a:bodyPr>
          <a:lstStyle/>
          <a:p>
            <a:r>
              <a:rPr kumimoji="1" lang="ja-JP" altLang="en-US"/>
              <a:t>多対一の</a:t>
            </a:r>
            <a:r>
              <a:rPr kumimoji="1" lang="en-US" altLang="ja-JP" dirty="0"/>
              <a:t> TVM </a:t>
            </a:r>
            <a:r>
              <a:rPr kumimoji="1" lang="ja-JP" altLang="en-US"/>
              <a:t>監視</a:t>
            </a:r>
          </a:p>
        </p:txBody>
      </p:sp>
      <p:sp>
        <p:nvSpPr>
          <p:cNvPr id="3" name="コンテンツ プレースホルダー 2">
            <a:extLst>
              <a:ext uri="{FF2B5EF4-FFF2-40B4-BE49-F238E27FC236}">
                <a16:creationId xmlns:a16="http://schemas.microsoft.com/office/drawing/2014/main" id="{52D328E5-E82D-B0F2-1548-289F7C578DD2}"/>
              </a:ext>
            </a:extLst>
          </p:cNvPr>
          <p:cNvSpPr>
            <a:spLocks noGrp="1"/>
          </p:cNvSpPr>
          <p:nvPr>
            <p:ph idx="1"/>
          </p:nvPr>
        </p:nvSpPr>
        <p:spPr/>
        <p:txBody>
          <a:bodyPr/>
          <a:lstStyle/>
          <a:p>
            <a:r>
              <a:rPr lang="ja-JP" altLang="en-US"/>
              <a:t>複数の監視用</a:t>
            </a:r>
            <a:r>
              <a:rPr lang="en-US" altLang="ja-JP" dirty="0"/>
              <a:t> TVM </a:t>
            </a:r>
            <a:r>
              <a:rPr lang="ja-JP" altLang="en-US"/>
              <a:t>が</a:t>
            </a:r>
            <a:r>
              <a:rPr lang="en-US" altLang="ja-JP" dirty="0"/>
              <a:t> 1 </a:t>
            </a:r>
            <a:r>
              <a:rPr lang="ja-JP" altLang="en-US"/>
              <a:t>つの</a:t>
            </a:r>
            <a:r>
              <a:rPr lang="en-US" altLang="ja-JP" dirty="0"/>
              <a:t> TVM </a:t>
            </a:r>
            <a:r>
              <a:rPr lang="ja-JP" altLang="en-US"/>
              <a:t>を監視</a:t>
            </a:r>
            <a:r>
              <a:rPr lang="en-US" altLang="ja-JP" dirty="0"/>
              <a:t> (</a:t>
            </a:r>
            <a:r>
              <a:rPr lang="ja-JP" altLang="en-US"/>
              <a:t>分担・多重化</a:t>
            </a:r>
            <a:r>
              <a:rPr lang="en-US" altLang="ja-JP" dirty="0"/>
              <a:t>)</a:t>
            </a:r>
          </a:p>
          <a:p>
            <a:pPr lvl="1"/>
            <a:r>
              <a:rPr lang="ja-JP" altLang="en-US"/>
              <a:t>それぞれの監視用</a:t>
            </a:r>
            <a:r>
              <a:rPr lang="en-US" altLang="ja-JP" dirty="0"/>
              <a:t>TVM </a:t>
            </a:r>
            <a:r>
              <a:rPr lang="ja-JP" altLang="en-US"/>
              <a:t>は異なる共有</a:t>
            </a:r>
            <a:r>
              <a:rPr lang="en-US" altLang="ja-JP" dirty="0"/>
              <a:t> ID </a:t>
            </a:r>
            <a:r>
              <a:rPr lang="ja-JP" altLang="en-US"/>
              <a:t>を指定してメモリを登録</a:t>
            </a:r>
            <a:endParaRPr lang="en-US" altLang="ja-JP" dirty="0"/>
          </a:p>
          <a:p>
            <a:pPr lvl="1"/>
            <a:r>
              <a:rPr lang="ja-JP" altLang="en-US"/>
              <a:t>監視対象</a:t>
            </a:r>
            <a:r>
              <a:rPr lang="en-US" altLang="ja-JP" dirty="0"/>
              <a:t>TVM </a:t>
            </a:r>
            <a:r>
              <a:rPr lang="ja-JP" altLang="en-US"/>
              <a:t>はそれらの共有</a:t>
            </a:r>
            <a:r>
              <a:rPr lang="en-US" altLang="ja-JP" dirty="0"/>
              <a:t> ID </a:t>
            </a:r>
            <a:r>
              <a:rPr lang="ja-JP" altLang="en-US"/>
              <a:t>を指定してメモリを共有</a:t>
            </a:r>
            <a:endParaRPr lang="en-US" altLang="ja-JP" dirty="0"/>
          </a:p>
          <a:p>
            <a:r>
              <a:rPr lang="en-US" altLang="ja-JP" dirty="0"/>
              <a:t>1</a:t>
            </a:r>
            <a:r>
              <a:rPr lang="ja-JP" altLang="en-US"/>
              <a:t>つの共有メモリを用いることで情報をブロードキャスト可能</a:t>
            </a:r>
            <a:endParaRPr lang="en-US" altLang="ja-JP" dirty="0"/>
          </a:p>
          <a:p>
            <a:pPr lvl="1"/>
            <a:r>
              <a:rPr lang="ja-JP" altLang="en-US"/>
              <a:t>監視対象</a:t>
            </a:r>
            <a:r>
              <a:rPr lang="en-US" altLang="ja-JP" dirty="0"/>
              <a:t> TVM </a:t>
            </a:r>
            <a:r>
              <a:rPr lang="ja-JP" altLang="en-US"/>
              <a:t>が登録したメモリをすべての監視用</a:t>
            </a:r>
            <a:r>
              <a:rPr lang="en-US" altLang="ja-JP" dirty="0"/>
              <a:t> TVM </a:t>
            </a:r>
            <a:r>
              <a:rPr lang="ja-JP" altLang="en-US"/>
              <a:t>が共有</a:t>
            </a:r>
            <a:endParaRPr lang="en-US" altLang="ja-JP" dirty="0"/>
          </a:p>
          <a:p>
            <a:pPr lvl="1"/>
            <a:r>
              <a:rPr lang="ja-JP" altLang="en-US"/>
              <a:t>監視用</a:t>
            </a:r>
            <a:r>
              <a:rPr lang="en-US" altLang="ja-JP" dirty="0"/>
              <a:t> TVM </a:t>
            </a:r>
            <a:r>
              <a:rPr lang="ja-JP" altLang="en-US"/>
              <a:t>が定期的に共有メモリに書き込んだ情報を取得</a:t>
            </a:r>
            <a:endParaRPr lang="en-US" altLang="ja-JP" dirty="0"/>
          </a:p>
          <a:p>
            <a:endParaRPr kumimoji="1" lang="ja-JP" altLang="en-US"/>
          </a:p>
        </p:txBody>
      </p:sp>
      <p:sp>
        <p:nvSpPr>
          <p:cNvPr id="4" name="スライド番号プレースホルダー 3">
            <a:extLst>
              <a:ext uri="{FF2B5EF4-FFF2-40B4-BE49-F238E27FC236}">
                <a16:creationId xmlns:a16="http://schemas.microsoft.com/office/drawing/2014/main" id="{0456FFB8-5E44-C5DB-B2E8-C790B5EDFEBA}"/>
              </a:ext>
            </a:extLst>
          </p:cNvPr>
          <p:cNvSpPr>
            <a:spLocks noGrp="1"/>
          </p:cNvSpPr>
          <p:nvPr>
            <p:ph type="sldNum" sz="quarter" idx="12"/>
          </p:nvPr>
        </p:nvSpPr>
        <p:spPr>
          <a:xfrm>
            <a:off x="8288917" y="6356350"/>
            <a:ext cx="2743200" cy="365125"/>
          </a:xfrm>
        </p:spPr>
        <p:txBody>
          <a:bodyPr/>
          <a:lstStyle/>
          <a:p>
            <a:fld id="{A2D0B6E4-DB95-4D36-8524-B9153B2D6E62}" type="slidenum">
              <a:rPr kumimoji="1" lang="ja-JP" altLang="en-US" smtClean="0"/>
              <a:t>15</a:t>
            </a:fld>
            <a:endParaRPr kumimoji="1" lang="ja-JP" altLang="en-US"/>
          </a:p>
        </p:txBody>
      </p:sp>
      <p:sp>
        <p:nvSpPr>
          <p:cNvPr id="8" name="正方形/長方形 51">
            <a:extLst>
              <a:ext uri="{FF2B5EF4-FFF2-40B4-BE49-F238E27FC236}">
                <a16:creationId xmlns:a16="http://schemas.microsoft.com/office/drawing/2014/main" id="{313AED37-CC44-AAF4-15B8-D5D6E1D6B4A0}"/>
              </a:ext>
            </a:extLst>
          </p:cNvPr>
          <p:cNvSpPr/>
          <p:nvPr/>
        </p:nvSpPr>
        <p:spPr>
          <a:xfrm>
            <a:off x="1199436" y="5574614"/>
            <a:ext cx="1912481" cy="763917"/>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共有メモリ</a:t>
            </a:r>
            <a:r>
              <a:rPr kumimoji="1" lang="en-US" altLang="ja-JP" dirty="0">
                <a:solidFill>
                  <a:schemeClr val="tx1"/>
                </a:solidFill>
              </a:rPr>
              <a:t>A</a:t>
            </a:r>
            <a:br>
              <a:rPr kumimoji="1" lang="en-US" altLang="ja-JP" dirty="0">
                <a:solidFill>
                  <a:schemeClr val="tx1"/>
                </a:solidFill>
              </a:rPr>
            </a:br>
            <a:r>
              <a:rPr kumimoji="1" lang="en-US" altLang="ja-JP" dirty="0" err="1">
                <a:solidFill>
                  <a:schemeClr val="tx1"/>
                </a:solidFill>
              </a:rPr>
              <a:t>ID:xxx</a:t>
            </a:r>
            <a:endParaRPr kumimoji="1" lang="ja-JP" altLang="en-US">
              <a:solidFill>
                <a:schemeClr val="tx1"/>
              </a:solidFill>
            </a:endParaRPr>
          </a:p>
        </p:txBody>
      </p:sp>
      <p:sp>
        <p:nvSpPr>
          <p:cNvPr id="12" name="四角形: 角を丸くする 5">
            <a:extLst>
              <a:ext uri="{FF2B5EF4-FFF2-40B4-BE49-F238E27FC236}">
                <a16:creationId xmlns:a16="http://schemas.microsoft.com/office/drawing/2014/main" id="{3A6F5650-5463-89A6-8976-6FED15749BF0}"/>
              </a:ext>
            </a:extLst>
          </p:cNvPr>
          <p:cNvSpPr/>
          <p:nvPr/>
        </p:nvSpPr>
        <p:spPr>
          <a:xfrm>
            <a:off x="2570144" y="4020741"/>
            <a:ext cx="1317477" cy="753737"/>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rgbClr val="FF0000"/>
                </a:solidFill>
              </a:rPr>
              <a:t> </a:t>
            </a:r>
            <a:r>
              <a:rPr kumimoji="1" lang="ja-JP" altLang="en-US">
                <a:solidFill>
                  <a:schemeClr val="tx1"/>
                </a:solidFill>
              </a:rPr>
              <a:t>監視対象</a:t>
            </a:r>
            <a:r>
              <a:rPr kumimoji="1" lang="en-US" altLang="ja-JP" dirty="0">
                <a:solidFill>
                  <a:schemeClr val="tx1"/>
                </a:solidFill>
              </a:rPr>
              <a:t>TVM</a:t>
            </a:r>
            <a:endParaRPr kumimoji="1" lang="ja-JP" altLang="en-US">
              <a:solidFill>
                <a:schemeClr val="tx1"/>
              </a:solidFill>
            </a:endParaRPr>
          </a:p>
        </p:txBody>
      </p:sp>
      <p:sp>
        <p:nvSpPr>
          <p:cNvPr id="13" name="四角形: 角を丸くする 5">
            <a:extLst>
              <a:ext uri="{FF2B5EF4-FFF2-40B4-BE49-F238E27FC236}">
                <a16:creationId xmlns:a16="http://schemas.microsoft.com/office/drawing/2014/main" id="{8C2959FD-9CAE-B72F-C2C1-65A9E4C0DDE8}"/>
              </a:ext>
            </a:extLst>
          </p:cNvPr>
          <p:cNvSpPr/>
          <p:nvPr/>
        </p:nvSpPr>
        <p:spPr>
          <a:xfrm>
            <a:off x="838200" y="4020741"/>
            <a:ext cx="1317477" cy="756094"/>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rgbClr val="FF0000"/>
                </a:solidFill>
              </a:rPr>
              <a:t> </a:t>
            </a:r>
            <a:r>
              <a:rPr kumimoji="1" lang="ja-JP" altLang="en-US">
                <a:solidFill>
                  <a:schemeClr val="tx1"/>
                </a:solidFill>
              </a:rPr>
              <a:t>監視用</a:t>
            </a:r>
            <a:r>
              <a:rPr kumimoji="1" lang="en-US" altLang="ja-JP" dirty="0">
                <a:solidFill>
                  <a:schemeClr val="tx1"/>
                </a:solidFill>
              </a:rPr>
              <a:t>TVM1</a:t>
            </a:r>
            <a:endParaRPr kumimoji="1" lang="ja-JP" altLang="en-US">
              <a:solidFill>
                <a:schemeClr val="tx1"/>
              </a:solidFill>
            </a:endParaRPr>
          </a:p>
        </p:txBody>
      </p:sp>
      <p:cxnSp>
        <p:nvCxnSpPr>
          <p:cNvPr id="14" name="直線コネクタ 7">
            <a:extLst>
              <a:ext uri="{FF2B5EF4-FFF2-40B4-BE49-F238E27FC236}">
                <a16:creationId xmlns:a16="http://schemas.microsoft.com/office/drawing/2014/main" id="{EC9813B8-8BC9-FF2C-81E9-423BB5BE8E0D}"/>
              </a:ext>
            </a:extLst>
          </p:cNvPr>
          <p:cNvCxnSpPr>
            <a:cxnSpLocks/>
          </p:cNvCxnSpPr>
          <p:nvPr/>
        </p:nvCxnSpPr>
        <p:spPr>
          <a:xfrm flipH="1" flipV="1">
            <a:off x="1496938" y="4776836"/>
            <a:ext cx="315222" cy="797778"/>
          </a:xfrm>
          <a:prstGeom prst="line">
            <a:avLst/>
          </a:prstGeom>
          <a:ln w="50800">
            <a:headEnd type="triangle"/>
            <a:tailEnd type="triangle"/>
          </a:ln>
        </p:spPr>
        <p:style>
          <a:lnRef idx="3">
            <a:schemeClr val="dk1"/>
          </a:lnRef>
          <a:fillRef idx="0">
            <a:schemeClr val="dk1"/>
          </a:fillRef>
          <a:effectRef idx="2">
            <a:schemeClr val="dk1"/>
          </a:effectRef>
          <a:fontRef idx="minor">
            <a:schemeClr val="tx1"/>
          </a:fontRef>
        </p:style>
      </p:cxnSp>
      <p:cxnSp>
        <p:nvCxnSpPr>
          <p:cNvPr id="15" name="直線コネクタ 14">
            <a:extLst>
              <a:ext uri="{FF2B5EF4-FFF2-40B4-BE49-F238E27FC236}">
                <a16:creationId xmlns:a16="http://schemas.microsoft.com/office/drawing/2014/main" id="{66DDE3A9-BB33-6DEF-7967-D42033E6809D}"/>
              </a:ext>
            </a:extLst>
          </p:cNvPr>
          <p:cNvCxnSpPr>
            <a:cxnSpLocks/>
          </p:cNvCxnSpPr>
          <p:nvPr/>
        </p:nvCxnSpPr>
        <p:spPr>
          <a:xfrm flipV="1">
            <a:off x="2516913" y="4772122"/>
            <a:ext cx="367939" cy="800134"/>
          </a:xfrm>
          <a:prstGeom prst="line">
            <a:avLst/>
          </a:prstGeom>
          <a:ln w="50800">
            <a:headEnd type="triangle"/>
            <a:tailEnd type="triangle"/>
          </a:ln>
        </p:spPr>
        <p:style>
          <a:lnRef idx="3">
            <a:schemeClr val="dk1"/>
          </a:lnRef>
          <a:fillRef idx="0">
            <a:schemeClr val="dk1"/>
          </a:fillRef>
          <a:effectRef idx="2">
            <a:schemeClr val="dk1"/>
          </a:effectRef>
          <a:fontRef idx="minor">
            <a:schemeClr val="tx1"/>
          </a:fontRef>
        </p:style>
      </p:cxnSp>
      <p:cxnSp>
        <p:nvCxnSpPr>
          <p:cNvPr id="16" name="直線コネクタ 15">
            <a:extLst>
              <a:ext uri="{FF2B5EF4-FFF2-40B4-BE49-F238E27FC236}">
                <a16:creationId xmlns:a16="http://schemas.microsoft.com/office/drawing/2014/main" id="{56B739D2-DC91-623A-2FFD-C21F9781181A}"/>
              </a:ext>
            </a:extLst>
          </p:cNvPr>
          <p:cNvCxnSpPr>
            <a:cxnSpLocks/>
          </p:cNvCxnSpPr>
          <p:nvPr/>
        </p:nvCxnSpPr>
        <p:spPr>
          <a:xfrm flipH="1" flipV="1">
            <a:off x="3589605" y="4769764"/>
            <a:ext cx="394213" cy="828135"/>
          </a:xfrm>
          <a:prstGeom prst="line">
            <a:avLst/>
          </a:prstGeom>
          <a:ln w="50800">
            <a:headEnd type="triangle"/>
            <a:tailEnd type="triangle"/>
          </a:ln>
        </p:spPr>
        <p:style>
          <a:lnRef idx="3">
            <a:schemeClr val="dk1"/>
          </a:lnRef>
          <a:fillRef idx="0">
            <a:schemeClr val="dk1"/>
          </a:fillRef>
          <a:effectRef idx="2">
            <a:schemeClr val="dk1"/>
          </a:effectRef>
          <a:fontRef idx="minor">
            <a:schemeClr val="tx1"/>
          </a:fontRef>
        </p:style>
      </p:cxnSp>
      <p:cxnSp>
        <p:nvCxnSpPr>
          <p:cNvPr id="17" name="直線コネクタ 16">
            <a:extLst>
              <a:ext uri="{FF2B5EF4-FFF2-40B4-BE49-F238E27FC236}">
                <a16:creationId xmlns:a16="http://schemas.microsoft.com/office/drawing/2014/main" id="{01C5A131-43B9-1909-6E2C-50E17DF02AFC}"/>
              </a:ext>
            </a:extLst>
          </p:cNvPr>
          <p:cNvCxnSpPr>
            <a:cxnSpLocks/>
            <a:endCxn id="19" idx="2"/>
          </p:cNvCxnSpPr>
          <p:nvPr/>
        </p:nvCxnSpPr>
        <p:spPr>
          <a:xfrm flipV="1">
            <a:off x="4688571" y="4776835"/>
            <a:ext cx="320349" cy="821064"/>
          </a:xfrm>
          <a:prstGeom prst="line">
            <a:avLst/>
          </a:prstGeom>
          <a:ln w="50800">
            <a:headEnd type="triangle"/>
            <a:tailEnd type="triangle"/>
          </a:ln>
        </p:spPr>
        <p:style>
          <a:lnRef idx="3">
            <a:schemeClr val="dk1"/>
          </a:lnRef>
          <a:fillRef idx="0">
            <a:schemeClr val="dk1"/>
          </a:fillRef>
          <a:effectRef idx="2">
            <a:schemeClr val="dk1"/>
          </a:effectRef>
          <a:fontRef idx="minor">
            <a:schemeClr val="tx1"/>
          </a:fontRef>
        </p:style>
      </p:cxnSp>
      <p:sp>
        <p:nvSpPr>
          <p:cNvPr id="18" name="正方形/長方形 51">
            <a:extLst>
              <a:ext uri="{FF2B5EF4-FFF2-40B4-BE49-F238E27FC236}">
                <a16:creationId xmlns:a16="http://schemas.microsoft.com/office/drawing/2014/main" id="{CA4E6D07-CE11-584B-8BCD-9C0C57044668}"/>
              </a:ext>
            </a:extLst>
          </p:cNvPr>
          <p:cNvSpPr/>
          <p:nvPr/>
        </p:nvSpPr>
        <p:spPr>
          <a:xfrm>
            <a:off x="3393940" y="5600256"/>
            <a:ext cx="1912481" cy="756094"/>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共有メモリ</a:t>
            </a:r>
            <a:r>
              <a:rPr lang="en-US" altLang="ja-JP" dirty="0">
                <a:solidFill>
                  <a:schemeClr val="tx1"/>
                </a:solidFill>
              </a:rPr>
              <a:t>B</a:t>
            </a:r>
          </a:p>
          <a:p>
            <a:pPr algn="ctr"/>
            <a:r>
              <a:rPr kumimoji="1" lang="en-US" altLang="ja-JP" dirty="0" err="1">
                <a:solidFill>
                  <a:schemeClr val="tx1"/>
                </a:solidFill>
              </a:rPr>
              <a:t>ID:yyy</a:t>
            </a:r>
            <a:endParaRPr kumimoji="1" lang="ja-JP" altLang="en-US">
              <a:solidFill>
                <a:schemeClr val="tx1"/>
              </a:solidFill>
            </a:endParaRPr>
          </a:p>
        </p:txBody>
      </p:sp>
      <p:sp>
        <p:nvSpPr>
          <p:cNvPr id="19" name="四角形: 角を丸くする 5">
            <a:extLst>
              <a:ext uri="{FF2B5EF4-FFF2-40B4-BE49-F238E27FC236}">
                <a16:creationId xmlns:a16="http://schemas.microsoft.com/office/drawing/2014/main" id="{C9053B2C-1A8F-BD04-FA42-371226FB9725}"/>
              </a:ext>
            </a:extLst>
          </p:cNvPr>
          <p:cNvSpPr/>
          <p:nvPr/>
        </p:nvSpPr>
        <p:spPr>
          <a:xfrm>
            <a:off x="4350181" y="4020741"/>
            <a:ext cx="1317477" cy="756094"/>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rgbClr val="FF0000"/>
                </a:solidFill>
              </a:rPr>
              <a:t> </a:t>
            </a:r>
            <a:r>
              <a:rPr kumimoji="1" lang="ja-JP" altLang="en-US">
                <a:solidFill>
                  <a:schemeClr val="tx1"/>
                </a:solidFill>
              </a:rPr>
              <a:t>監視用</a:t>
            </a:r>
            <a:r>
              <a:rPr kumimoji="1" lang="en-US" altLang="ja-JP" dirty="0">
                <a:solidFill>
                  <a:schemeClr val="tx1"/>
                </a:solidFill>
              </a:rPr>
              <a:t>TVM2</a:t>
            </a:r>
            <a:endParaRPr kumimoji="1" lang="ja-JP" altLang="en-US">
              <a:solidFill>
                <a:schemeClr val="tx1"/>
              </a:solidFill>
            </a:endParaRPr>
          </a:p>
        </p:txBody>
      </p:sp>
      <p:sp>
        <p:nvSpPr>
          <p:cNvPr id="21" name="正方形/長方形 51">
            <a:extLst>
              <a:ext uri="{FF2B5EF4-FFF2-40B4-BE49-F238E27FC236}">
                <a16:creationId xmlns:a16="http://schemas.microsoft.com/office/drawing/2014/main" id="{31A57146-356F-5AB7-2DB5-6B849DB0CEAE}"/>
              </a:ext>
            </a:extLst>
          </p:cNvPr>
          <p:cNvSpPr/>
          <p:nvPr/>
        </p:nvSpPr>
        <p:spPr>
          <a:xfrm>
            <a:off x="6587956" y="5602614"/>
            <a:ext cx="3886594" cy="753736"/>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a:solidFill>
                  <a:schemeClr val="tx1"/>
                </a:solidFill>
              </a:rPr>
              <a:t>共有メモリ</a:t>
            </a:r>
            <a:endParaRPr kumimoji="1" lang="en-US" altLang="ja-JP" dirty="0">
              <a:solidFill>
                <a:schemeClr val="tx1"/>
              </a:solidFill>
            </a:endParaRPr>
          </a:p>
          <a:p>
            <a:pPr algn="ctr"/>
            <a:r>
              <a:rPr lang="en-US" altLang="ja-JP" dirty="0" err="1">
                <a:solidFill>
                  <a:schemeClr val="tx1"/>
                </a:solidFill>
              </a:rPr>
              <a:t>ID:xxx</a:t>
            </a:r>
            <a:endParaRPr kumimoji="1" lang="ja-JP" altLang="en-US">
              <a:solidFill>
                <a:schemeClr val="tx1"/>
              </a:solidFill>
            </a:endParaRPr>
          </a:p>
        </p:txBody>
      </p:sp>
      <p:cxnSp>
        <p:nvCxnSpPr>
          <p:cNvPr id="26" name="直線コネクタ 7">
            <a:extLst>
              <a:ext uri="{FF2B5EF4-FFF2-40B4-BE49-F238E27FC236}">
                <a16:creationId xmlns:a16="http://schemas.microsoft.com/office/drawing/2014/main" id="{F77DE14C-E9AB-800E-9087-D9C1B32733AF}"/>
              </a:ext>
            </a:extLst>
          </p:cNvPr>
          <p:cNvCxnSpPr>
            <a:cxnSpLocks/>
            <a:endCxn id="10" idx="2"/>
          </p:cNvCxnSpPr>
          <p:nvPr/>
        </p:nvCxnSpPr>
        <p:spPr>
          <a:xfrm flipH="1" flipV="1">
            <a:off x="6892485" y="4782586"/>
            <a:ext cx="500061" cy="825779"/>
          </a:xfrm>
          <a:prstGeom prst="line">
            <a:avLst/>
          </a:prstGeom>
          <a:ln w="50800">
            <a:headEnd type="none"/>
            <a:tailEnd type="triangle"/>
          </a:ln>
        </p:spPr>
        <p:style>
          <a:lnRef idx="3">
            <a:schemeClr val="dk1"/>
          </a:lnRef>
          <a:fillRef idx="0">
            <a:schemeClr val="dk1"/>
          </a:fillRef>
          <a:effectRef idx="2">
            <a:schemeClr val="dk1"/>
          </a:effectRef>
          <a:fontRef idx="minor">
            <a:schemeClr val="tx1"/>
          </a:fontRef>
        </p:style>
      </p:cxnSp>
      <p:cxnSp>
        <p:nvCxnSpPr>
          <p:cNvPr id="28" name="直線コネクタ 27">
            <a:extLst>
              <a:ext uri="{FF2B5EF4-FFF2-40B4-BE49-F238E27FC236}">
                <a16:creationId xmlns:a16="http://schemas.microsoft.com/office/drawing/2014/main" id="{D430E79F-8971-1DB4-A74C-58C5B2A38345}"/>
              </a:ext>
            </a:extLst>
          </p:cNvPr>
          <p:cNvCxnSpPr>
            <a:cxnSpLocks/>
            <a:stCxn id="21" idx="0"/>
            <a:endCxn id="9" idx="2"/>
          </p:cNvCxnSpPr>
          <p:nvPr/>
        </p:nvCxnSpPr>
        <p:spPr>
          <a:xfrm flipV="1">
            <a:off x="8531253" y="4774478"/>
            <a:ext cx="0" cy="828136"/>
          </a:xfrm>
          <a:prstGeom prst="line">
            <a:avLst/>
          </a:prstGeom>
          <a:ln w="50800">
            <a:headEnd type="triangle"/>
            <a:tailEnd type="none"/>
          </a:ln>
        </p:spPr>
        <p:style>
          <a:lnRef idx="3">
            <a:schemeClr val="dk1"/>
          </a:lnRef>
          <a:fillRef idx="0">
            <a:schemeClr val="dk1"/>
          </a:fillRef>
          <a:effectRef idx="2">
            <a:schemeClr val="dk1"/>
          </a:effectRef>
          <a:fontRef idx="minor">
            <a:schemeClr val="tx1"/>
          </a:fontRef>
        </p:style>
      </p:cxnSp>
      <p:cxnSp>
        <p:nvCxnSpPr>
          <p:cNvPr id="29" name="直線コネクタ 28">
            <a:extLst>
              <a:ext uri="{FF2B5EF4-FFF2-40B4-BE49-F238E27FC236}">
                <a16:creationId xmlns:a16="http://schemas.microsoft.com/office/drawing/2014/main" id="{599FC911-E9A6-3F87-AD50-841B2C35A6E8}"/>
              </a:ext>
            </a:extLst>
          </p:cNvPr>
          <p:cNvCxnSpPr>
            <a:cxnSpLocks/>
            <a:endCxn id="11" idx="2"/>
          </p:cNvCxnSpPr>
          <p:nvPr/>
        </p:nvCxnSpPr>
        <p:spPr>
          <a:xfrm flipV="1">
            <a:off x="9739050" y="4776835"/>
            <a:ext cx="476043" cy="795421"/>
          </a:xfrm>
          <a:prstGeom prst="line">
            <a:avLst/>
          </a:prstGeom>
          <a:ln w="50800">
            <a:headEnd type="none"/>
            <a:tailEnd type="triangle"/>
          </a:ln>
        </p:spPr>
        <p:style>
          <a:lnRef idx="3">
            <a:schemeClr val="dk1"/>
          </a:lnRef>
          <a:fillRef idx="0">
            <a:schemeClr val="dk1"/>
          </a:fillRef>
          <a:effectRef idx="2">
            <a:schemeClr val="dk1"/>
          </a:effectRef>
          <a:fontRef idx="minor">
            <a:schemeClr val="tx1"/>
          </a:fontRef>
        </p:style>
      </p:cxnSp>
      <p:sp>
        <p:nvSpPr>
          <p:cNvPr id="9" name="四角形: 角を丸くする 5">
            <a:extLst>
              <a:ext uri="{FF2B5EF4-FFF2-40B4-BE49-F238E27FC236}">
                <a16:creationId xmlns:a16="http://schemas.microsoft.com/office/drawing/2014/main" id="{E1F8FBE5-DD9E-5568-E5C6-E2D36D483FC9}"/>
              </a:ext>
            </a:extLst>
          </p:cNvPr>
          <p:cNvSpPr/>
          <p:nvPr/>
        </p:nvSpPr>
        <p:spPr>
          <a:xfrm>
            <a:off x="7872514" y="4020741"/>
            <a:ext cx="1317477" cy="753737"/>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rgbClr val="FF0000"/>
                </a:solidFill>
              </a:rPr>
              <a:t> </a:t>
            </a:r>
            <a:r>
              <a:rPr kumimoji="1" lang="ja-JP" altLang="en-US">
                <a:solidFill>
                  <a:schemeClr val="tx1"/>
                </a:solidFill>
              </a:rPr>
              <a:t>監視対象</a:t>
            </a:r>
            <a:r>
              <a:rPr kumimoji="1" lang="en-US" altLang="ja-JP" dirty="0">
                <a:solidFill>
                  <a:schemeClr val="tx1"/>
                </a:solidFill>
              </a:rPr>
              <a:t>TVM</a:t>
            </a:r>
            <a:endParaRPr kumimoji="1" lang="ja-JP" altLang="en-US">
              <a:solidFill>
                <a:schemeClr val="tx1"/>
              </a:solidFill>
            </a:endParaRPr>
          </a:p>
        </p:txBody>
      </p:sp>
      <p:sp>
        <p:nvSpPr>
          <p:cNvPr id="10" name="四角形: 角を丸くする 5">
            <a:extLst>
              <a:ext uri="{FF2B5EF4-FFF2-40B4-BE49-F238E27FC236}">
                <a16:creationId xmlns:a16="http://schemas.microsoft.com/office/drawing/2014/main" id="{13C1B415-44C1-C4FF-AF24-B0091AB10B87}"/>
              </a:ext>
            </a:extLst>
          </p:cNvPr>
          <p:cNvSpPr/>
          <p:nvPr/>
        </p:nvSpPr>
        <p:spPr>
          <a:xfrm>
            <a:off x="6233746" y="4026492"/>
            <a:ext cx="1317477" cy="756094"/>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rgbClr val="FF0000"/>
                </a:solidFill>
              </a:rPr>
              <a:t> </a:t>
            </a:r>
            <a:r>
              <a:rPr kumimoji="1" lang="ja-JP" altLang="en-US">
                <a:solidFill>
                  <a:schemeClr val="tx1"/>
                </a:solidFill>
              </a:rPr>
              <a:t>監視用</a:t>
            </a:r>
            <a:r>
              <a:rPr kumimoji="1" lang="en-US" altLang="ja-JP" dirty="0">
                <a:solidFill>
                  <a:schemeClr val="tx1"/>
                </a:solidFill>
              </a:rPr>
              <a:t>TVM1</a:t>
            </a:r>
            <a:endParaRPr kumimoji="1" lang="ja-JP" altLang="en-US">
              <a:solidFill>
                <a:schemeClr val="tx1"/>
              </a:solidFill>
            </a:endParaRPr>
          </a:p>
        </p:txBody>
      </p:sp>
      <p:sp>
        <p:nvSpPr>
          <p:cNvPr id="11" name="四角形: 角を丸くする 5">
            <a:extLst>
              <a:ext uri="{FF2B5EF4-FFF2-40B4-BE49-F238E27FC236}">
                <a16:creationId xmlns:a16="http://schemas.microsoft.com/office/drawing/2014/main" id="{123A4E48-A81C-A05F-A65F-AB670772B710}"/>
              </a:ext>
            </a:extLst>
          </p:cNvPr>
          <p:cNvSpPr/>
          <p:nvPr/>
        </p:nvSpPr>
        <p:spPr>
          <a:xfrm>
            <a:off x="9556354" y="4020741"/>
            <a:ext cx="1317477" cy="756094"/>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rgbClr val="FF0000"/>
                </a:solidFill>
              </a:rPr>
              <a:t> </a:t>
            </a:r>
            <a:r>
              <a:rPr kumimoji="1" lang="ja-JP" altLang="en-US">
                <a:solidFill>
                  <a:schemeClr val="tx1"/>
                </a:solidFill>
              </a:rPr>
              <a:t>監視用</a:t>
            </a:r>
            <a:r>
              <a:rPr kumimoji="1" lang="en-US" altLang="ja-JP" dirty="0">
                <a:solidFill>
                  <a:schemeClr val="tx1"/>
                </a:solidFill>
              </a:rPr>
              <a:t>TVM2</a:t>
            </a:r>
            <a:endParaRPr kumimoji="1" lang="ja-JP" altLang="en-US">
              <a:solidFill>
                <a:schemeClr val="tx1"/>
              </a:solidFill>
            </a:endParaRPr>
          </a:p>
        </p:txBody>
      </p:sp>
    </p:spTree>
    <p:extLst>
      <p:ext uri="{BB962C8B-B14F-4D97-AF65-F5344CB8AC3E}">
        <p14:creationId xmlns:p14="http://schemas.microsoft.com/office/powerpoint/2010/main" val="7092660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7CDC4-4074-2A1D-8A97-F1076ACF5408}"/>
              </a:ext>
            </a:extLst>
          </p:cNvPr>
          <p:cNvSpPr>
            <a:spLocks noGrp="1"/>
          </p:cNvSpPr>
          <p:nvPr>
            <p:ph type="title"/>
          </p:nvPr>
        </p:nvSpPr>
        <p:spPr/>
        <p:txBody>
          <a:bodyPr/>
          <a:lstStyle/>
          <a:p>
            <a:r>
              <a:rPr lang="en-JP" dirty="0"/>
              <a:t>TVM間メモリコピーを用いた監視</a:t>
            </a:r>
          </a:p>
        </p:txBody>
      </p:sp>
      <p:sp>
        <p:nvSpPr>
          <p:cNvPr id="3" name="Content Placeholder 2">
            <a:extLst>
              <a:ext uri="{FF2B5EF4-FFF2-40B4-BE49-F238E27FC236}">
                <a16:creationId xmlns:a16="http://schemas.microsoft.com/office/drawing/2014/main" id="{B0E18362-6CD1-6BAD-92F7-A231CFAFB25F}"/>
              </a:ext>
            </a:extLst>
          </p:cNvPr>
          <p:cNvSpPr>
            <a:spLocks noGrp="1"/>
          </p:cNvSpPr>
          <p:nvPr>
            <p:ph idx="1"/>
          </p:nvPr>
        </p:nvSpPr>
        <p:spPr/>
        <p:txBody>
          <a:bodyPr/>
          <a:lstStyle/>
          <a:p>
            <a:r>
              <a:rPr lang="en-JP" dirty="0"/>
              <a:t>監視対象 </a:t>
            </a:r>
            <a:r>
              <a:rPr lang="en-JP"/>
              <a:t>TVM の</a:t>
            </a:r>
            <a:r>
              <a:rPr lang="ja-JP" altLang="en-US"/>
              <a:t>機密</a:t>
            </a:r>
            <a:r>
              <a:rPr lang="en-JP"/>
              <a:t>メモリ</a:t>
            </a:r>
            <a:r>
              <a:rPr lang="ja-JP" altLang="en-US"/>
              <a:t>の</a:t>
            </a:r>
            <a:r>
              <a:rPr lang="en-JP"/>
              <a:t>コピー</a:t>
            </a:r>
            <a:r>
              <a:rPr lang="ja-JP" altLang="en-US"/>
              <a:t>により</a:t>
            </a:r>
            <a:r>
              <a:rPr lang="en-JP"/>
              <a:t>直接監視</a:t>
            </a:r>
            <a:r>
              <a:rPr lang="ja-JP" altLang="en-US"/>
              <a:t>も</a:t>
            </a:r>
            <a:r>
              <a:rPr lang="en-JP"/>
              <a:t>可能</a:t>
            </a:r>
            <a:endParaRPr lang="en-JP" dirty="0"/>
          </a:p>
          <a:p>
            <a:pPr lvl="1"/>
            <a:r>
              <a:rPr lang="en-JP" dirty="0"/>
              <a:t>監視対象 TVM 内のエ</a:t>
            </a:r>
            <a:r>
              <a:rPr lang="en-JP"/>
              <a:t>ージェントとの協調が不要</a:t>
            </a:r>
          </a:p>
          <a:p>
            <a:r>
              <a:rPr lang="en-JP"/>
              <a:t>監視用 TVM が TSM を呼び出して指定したメモリをコピー</a:t>
            </a:r>
          </a:p>
          <a:p>
            <a:pPr lvl="1"/>
            <a:r>
              <a:rPr lang="en-JP"/>
              <a:t>監視用 </a:t>
            </a:r>
            <a:r>
              <a:rPr lang="en-JP" dirty="0"/>
              <a:t>TVM と監視対象 TVM のゲスト物理アドレスを指定</a:t>
            </a:r>
          </a:p>
          <a:p>
            <a:pPr lvl="1"/>
            <a:r>
              <a:rPr lang="en-JP" dirty="0"/>
              <a:t>TSM </a:t>
            </a:r>
            <a:r>
              <a:rPr lang="en-JP"/>
              <a:t>はそれらをホスト物理アドレスに変換してコピー</a:t>
            </a:r>
            <a:endParaRPr lang="en-US" dirty="0"/>
          </a:p>
          <a:p>
            <a:pPr lvl="1"/>
            <a:r>
              <a:rPr lang="ja-JP" altLang="en-US"/>
              <a:t>共有メモリと比べて、</a:t>
            </a:r>
            <a:r>
              <a:rPr lang="en-US" altLang="ja-JP" dirty="0"/>
              <a:t>TSM </a:t>
            </a:r>
            <a:r>
              <a:rPr lang="ja-JP" altLang="en-US"/>
              <a:t>の呼び出しやコピーのオーバヘッドがあり</a:t>
            </a:r>
            <a:endParaRPr lang="en-JP" dirty="0"/>
          </a:p>
        </p:txBody>
      </p:sp>
      <p:sp>
        <p:nvSpPr>
          <p:cNvPr id="4" name="Slide Number Placeholder 3">
            <a:extLst>
              <a:ext uri="{FF2B5EF4-FFF2-40B4-BE49-F238E27FC236}">
                <a16:creationId xmlns:a16="http://schemas.microsoft.com/office/drawing/2014/main" id="{F6E4CAA2-7692-CF85-9822-5B7B40A33466}"/>
              </a:ext>
            </a:extLst>
          </p:cNvPr>
          <p:cNvSpPr>
            <a:spLocks noGrp="1"/>
          </p:cNvSpPr>
          <p:nvPr>
            <p:ph type="sldNum" sz="quarter" idx="12"/>
          </p:nvPr>
        </p:nvSpPr>
        <p:spPr/>
        <p:txBody>
          <a:bodyPr/>
          <a:lstStyle/>
          <a:p>
            <a:fld id="{A2D0B6E4-DB95-4D36-8524-B9153B2D6E62}" type="slidenum">
              <a:rPr kumimoji="1" lang="ja-JP" altLang="en-US" smtClean="0">
                <a:solidFill>
                  <a:schemeClr val="tx1"/>
                </a:solidFill>
              </a:rPr>
              <a:t>16</a:t>
            </a:fld>
            <a:endParaRPr kumimoji="1" lang="ja-JP" altLang="en-US">
              <a:solidFill>
                <a:schemeClr val="tx1"/>
              </a:solidFill>
            </a:endParaRPr>
          </a:p>
        </p:txBody>
      </p:sp>
      <p:sp>
        <p:nvSpPr>
          <p:cNvPr id="22" name="四角形: 角を丸くする 11">
            <a:extLst>
              <a:ext uri="{FF2B5EF4-FFF2-40B4-BE49-F238E27FC236}">
                <a16:creationId xmlns:a16="http://schemas.microsoft.com/office/drawing/2014/main" id="{D3C881C1-98A1-9FEB-1056-C05D17FA9DE3}"/>
              </a:ext>
            </a:extLst>
          </p:cNvPr>
          <p:cNvSpPr/>
          <p:nvPr/>
        </p:nvSpPr>
        <p:spPr>
          <a:xfrm>
            <a:off x="3581401" y="5307239"/>
            <a:ext cx="4456013" cy="483953"/>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dirty="0">
                <a:solidFill>
                  <a:schemeClr val="tx1"/>
                </a:solidFill>
              </a:rPr>
              <a:t>TEE</a:t>
            </a:r>
            <a:r>
              <a:rPr lang="ja-JP" altLang="en-US">
                <a:solidFill>
                  <a:schemeClr val="tx1"/>
                </a:solidFill>
              </a:rPr>
              <a:t>セキュリティマネージャ</a:t>
            </a:r>
            <a:r>
              <a:rPr lang="en-US" altLang="ja-JP" dirty="0">
                <a:solidFill>
                  <a:schemeClr val="tx1"/>
                </a:solidFill>
              </a:rPr>
              <a:t> (TSM)</a:t>
            </a:r>
            <a:endParaRPr kumimoji="1" lang="ja-JP" altLang="en-US">
              <a:solidFill>
                <a:schemeClr val="tx1"/>
              </a:solidFill>
            </a:endParaRPr>
          </a:p>
        </p:txBody>
      </p:sp>
      <p:sp>
        <p:nvSpPr>
          <p:cNvPr id="30" name="正方形/長方形 51">
            <a:extLst>
              <a:ext uri="{FF2B5EF4-FFF2-40B4-BE49-F238E27FC236}">
                <a16:creationId xmlns:a16="http://schemas.microsoft.com/office/drawing/2014/main" id="{1D339F81-1667-B0A6-7306-13AE99021F9D}"/>
              </a:ext>
            </a:extLst>
          </p:cNvPr>
          <p:cNvSpPr/>
          <p:nvPr/>
        </p:nvSpPr>
        <p:spPr>
          <a:xfrm>
            <a:off x="4315245" y="5972685"/>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2" name="正方形/長方形 51">
            <a:extLst>
              <a:ext uri="{FF2B5EF4-FFF2-40B4-BE49-F238E27FC236}">
                <a16:creationId xmlns:a16="http://schemas.microsoft.com/office/drawing/2014/main" id="{C4EEC6CE-EF0E-0B40-927D-5F310858DE02}"/>
              </a:ext>
            </a:extLst>
          </p:cNvPr>
          <p:cNvSpPr/>
          <p:nvPr/>
        </p:nvSpPr>
        <p:spPr>
          <a:xfrm>
            <a:off x="4313107" y="5968856"/>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3" name="正方形/長方形 51">
            <a:extLst>
              <a:ext uri="{FF2B5EF4-FFF2-40B4-BE49-F238E27FC236}">
                <a16:creationId xmlns:a16="http://schemas.microsoft.com/office/drawing/2014/main" id="{5174D75E-A6F5-0900-A177-0032B59673F5}"/>
              </a:ext>
            </a:extLst>
          </p:cNvPr>
          <p:cNvSpPr/>
          <p:nvPr/>
        </p:nvSpPr>
        <p:spPr>
          <a:xfrm>
            <a:off x="4706283" y="5968860"/>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4" name="正方形/長方形 51">
            <a:extLst>
              <a:ext uri="{FF2B5EF4-FFF2-40B4-BE49-F238E27FC236}">
                <a16:creationId xmlns:a16="http://schemas.microsoft.com/office/drawing/2014/main" id="{849A1687-1B62-53CE-D21E-BEB226064AC9}"/>
              </a:ext>
            </a:extLst>
          </p:cNvPr>
          <p:cNvSpPr/>
          <p:nvPr/>
        </p:nvSpPr>
        <p:spPr>
          <a:xfrm>
            <a:off x="4311235" y="5968860"/>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ysClr val="windowText" lastClr="000000"/>
                </a:solidFill>
              </a:rPr>
              <a:t>非</a:t>
            </a:r>
            <a:endParaRPr kumimoji="1" lang="ja-JP" altLang="en-US">
              <a:solidFill>
                <a:sysClr val="windowText" lastClr="000000"/>
              </a:solidFill>
            </a:endParaRPr>
          </a:p>
        </p:txBody>
      </p:sp>
      <p:sp>
        <p:nvSpPr>
          <p:cNvPr id="35" name="正方形/長方形 51">
            <a:extLst>
              <a:ext uri="{FF2B5EF4-FFF2-40B4-BE49-F238E27FC236}">
                <a16:creationId xmlns:a16="http://schemas.microsoft.com/office/drawing/2014/main" id="{873AB7DC-7A3C-7549-ECD0-B609C4670A71}"/>
              </a:ext>
            </a:extLst>
          </p:cNvPr>
          <p:cNvSpPr/>
          <p:nvPr/>
        </p:nvSpPr>
        <p:spPr>
          <a:xfrm>
            <a:off x="5094404" y="5968859"/>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6" name="正方形/長方形 51">
            <a:extLst>
              <a:ext uri="{FF2B5EF4-FFF2-40B4-BE49-F238E27FC236}">
                <a16:creationId xmlns:a16="http://schemas.microsoft.com/office/drawing/2014/main" id="{606C288A-1925-7A8B-EC23-BEEDC592F5DA}"/>
              </a:ext>
            </a:extLst>
          </p:cNvPr>
          <p:cNvSpPr/>
          <p:nvPr/>
        </p:nvSpPr>
        <p:spPr>
          <a:xfrm>
            <a:off x="3918059" y="5968858"/>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7" name="正方形/長方形 51">
            <a:extLst>
              <a:ext uri="{FF2B5EF4-FFF2-40B4-BE49-F238E27FC236}">
                <a16:creationId xmlns:a16="http://schemas.microsoft.com/office/drawing/2014/main" id="{39C6D476-4A7B-1DF3-9276-4D0EC535F34C}"/>
              </a:ext>
            </a:extLst>
          </p:cNvPr>
          <p:cNvSpPr/>
          <p:nvPr/>
        </p:nvSpPr>
        <p:spPr>
          <a:xfrm>
            <a:off x="6648942" y="5965792"/>
            <a:ext cx="393140" cy="396831"/>
          </a:xfrm>
          <a:prstGeom prst="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ysClr val="windowText" lastClr="000000"/>
              </a:solidFill>
            </a:endParaRPr>
          </a:p>
        </p:txBody>
      </p:sp>
      <p:sp>
        <p:nvSpPr>
          <p:cNvPr id="39" name="正方形/長方形 38">
            <a:extLst>
              <a:ext uri="{FF2B5EF4-FFF2-40B4-BE49-F238E27FC236}">
                <a16:creationId xmlns:a16="http://schemas.microsoft.com/office/drawing/2014/main" id="{78CDC658-3ACA-720F-6E4C-BDCFC8DD8A92}"/>
              </a:ext>
            </a:extLst>
          </p:cNvPr>
          <p:cNvSpPr/>
          <p:nvPr/>
        </p:nvSpPr>
        <p:spPr>
          <a:xfrm>
            <a:off x="6255766" y="5965790"/>
            <a:ext cx="393140" cy="396831"/>
          </a:xfrm>
          <a:prstGeom prst="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0" name="正方形/長方形 51">
            <a:extLst>
              <a:ext uri="{FF2B5EF4-FFF2-40B4-BE49-F238E27FC236}">
                <a16:creationId xmlns:a16="http://schemas.microsoft.com/office/drawing/2014/main" id="{56388315-DB9A-1E3D-D7E6-440509217346}"/>
              </a:ext>
            </a:extLst>
          </p:cNvPr>
          <p:cNvSpPr/>
          <p:nvPr/>
        </p:nvSpPr>
        <p:spPr>
          <a:xfrm>
            <a:off x="4312860" y="5972522"/>
            <a:ext cx="393140" cy="39683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ysClr val="windowText" lastClr="000000"/>
              </a:solidFill>
            </a:endParaRPr>
          </a:p>
        </p:txBody>
      </p:sp>
      <p:sp>
        <p:nvSpPr>
          <p:cNvPr id="41" name="正方形/長方形 51">
            <a:extLst>
              <a:ext uri="{FF2B5EF4-FFF2-40B4-BE49-F238E27FC236}">
                <a16:creationId xmlns:a16="http://schemas.microsoft.com/office/drawing/2014/main" id="{36B13DFD-BA5E-727C-236C-708F6FE023C6}"/>
              </a:ext>
            </a:extLst>
          </p:cNvPr>
          <p:cNvSpPr/>
          <p:nvPr/>
        </p:nvSpPr>
        <p:spPr>
          <a:xfrm>
            <a:off x="4317697" y="5974788"/>
            <a:ext cx="393140" cy="396831"/>
          </a:xfrm>
          <a:prstGeom prst="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ysClr val="windowText" lastClr="000000"/>
                </a:solidFill>
              </a:rPr>
              <a:t>x</a:t>
            </a:r>
            <a:endParaRPr kumimoji="1" lang="ja-JP" altLang="en-US">
              <a:solidFill>
                <a:sysClr val="windowText" lastClr="000000"/>
              </a:solidFill>
            </a:endParaRPr>
          </a:p>
        </p:txBody>
      </p:sp>
      <p:sp>
        <p:nvSpPr>
          <p:cNvPr id="43" name="四角形: 角を丸くする 32">
            <a:extLst>
              <a:ext uri="{FF2B5EF4-FFF2-40B4-BE49-F238E27FC236}">
                <a16:creationId xmlns:a16="http://schemas.microsoft.com/office/drawing/2014/main" id="{595E5B0B-1335-42A3-0624-217D1896B210}"/>
              </a:ext>
            </a:extLst>
          </p:cNvPr>
          <p:cNvSpPr/>
          <p:nvPr/>
        </p:nvSpPr>
        <p:spPr>
          <a:xfrm>
            <a:off x="3581402" y="4005962"/>
            <a:ext cx="2209596" cy="1044962"/>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44" name="四角形: 角を丸くする 39">
            <a:extLst>
              <a:ext uri="{FF2B5EF4-FFF2-40B4-BE49-F238E27FC236}">
                <a16:creationId xmlns:a16="http://schemas.microsoft.com/office/drawing/2014/main" id="{2E91ED7E-F8E9-3BAB-EC0D-D121957E69AD}"/>
              </a:ext>
            </a:extLst>
          </p:cNvPr>
          <p:cNvSpPr/>
          <p:nvPr/>
        </p:nvSpPr>
        <p:spPr>
          <a:xfrm>
            <a:off x="3784475" y="4459539"/>
            <a:ext cx="1803449" cy="505338"/>
          </a:xfrm>
          <a:prstGeom prst="round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a:solidFill>
                  <a:schemeClr val="tx1"/>
                </a:solidFill>
              </a:rPr>
              <a:t>監視システム</a:t>
            </a:r>
            <a:endParaRPr kumimoji="1" lang="ja-JP" altLang="en-US">
              <a:solidFill>
                <a:schemeClr val="tx1"/>
              </a:solidFill>
            </a:endParaRPr>
          </a:p>
        </p:txBody>
      </p:sp>
      <p:cxnSp>
        <p:nvCxnSpPr>
          <p:cNvPr id="20" name="直線コネクタ 19">
            <a:extLst>
              <a:ext uri="{FF2B5EF4-FFF2-40B4-BE49-F238E27FC236}">
                <a16:creationId xmlns:a16="http://schemas.microsoft.com/office/drawing/2014/main" id="{AD35AEEA-9451-7291-5852-76578C531808}"/>
              </a:ext>
            </a:extLst>
          </p:cNvPr>
          <p:cNvCxnSpPr>
            <a:cxnSpLocks/>
            <a:stCxn id="44" idx="2"/>
          </p:cNvCxnSpPr>
          <p:nvPr/>
        </p:nvCxnSpPr>
        <p:spPr>
          <a:xfrm flipH="1">
            <a:off x="4667353" y="4964877"/>
            <a:ext cx="18847" cy="339639"/>
          </a:xfrm>
          <a:prstGeom prst="line">
            <a:avLst/>
          </a:prstGeom>
          <a:ln w="50800">
            <a:tailEnd type="triangle"/>
          </a:ln>
        </p:spPr>
        <p:style>
          <a:lnRef idx="3">
            <a:schemeClr val="dk1"/>
          </a:lnRef>
          <a:fillRef idx="0">
            <a:schemeClr val="dk1"/>
          </a:fillRef>
          <a:effectRef idx="2">
            <a:schemeClr val="dk1"/>
          </a:effectRef>
          <a:fontRef idx="minor">
            <a:schemeClr val="tx1"/>
          </a:fontRef>
        </p:style>
      </p:cxnSp>
      <p:sp>
        <p:nvSpPr>
          <p:cNvPr id="51" name="四角形: 角を丸くする 32">
            <a:extLst>
              <a:ext uri="{FF2B5EF4-FFF2-40B4-BE49-F238E27FC236}">
                <a16:creationId xmlns:a16="http://schemas.microsoft.com/office/drawing/2014/main" id="{A1A2865C-A191-6131-741D-366B1D349F6D}"/>
              </a:ext>
            </a:extLst>
          </p:cNvPr>
          <p:cNvSpPr/>
          <p:nvPr/>
        </p:nvSpPr>
        <p:spPr>
          <a:xfrm>
            <a:off x="5994071" y="4005963"/>
            <a:ext cx="2043346" cy="1042778"/>
          </a:xfrm>
          <a:prstGeom prst="roundRect">
            <a:avLst/>
          </a:prstGeom>
          <a:solidFill>
            <a:schemeClr val="accent4">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52" name="四角形: 角を丸くする 3">
            <a:extLst>
              <a:ext uri="{FF2B5EF4-FFF2-40B4-BE49-F238E27FC236}">
                <a16:creationId xmlns:a16="http://schemas.microsoft.com/office/drawing/2014/main" id="{A64DDA2F-AAD4-3074-9EAF-720C0CD1E014}"/>
              </a:ext>
            </a:extLst>
          </p:cNvPr>
          <p:cNvSpPr/>
          <p:nvPr/>
        </p:nvSpPr>
        <p:spPr>
          <a:xfrm>
            <a:off x="6100802" y="4096106"/>
            <a:ext cx="1829883" cy="868772"/>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en-US" altLang="ja-JP" dirty="0">
                <a:solidFill>
                  <a:schemeClr val="tx1"/>
                </a:solidFill>
              </a:rPr>
              <a:t>OS</a:t>
            </a:r>
          </a:p>
          <a:p>
            <a:endParaRPr lang="en-US" altLang="ja-JP" dirty="0">
              <a:solidFill>
                <a:schemeClr val="tx1"/>
              </a:solidFill>
            </a:endParaRPr>
          </a:p>
          <a:p>
            <a:endParaRPr kumimoji="1" lang="ja-JP" altLang="en-US">
              <a:solidFill>
                <a:schemeClr val="tx1"/>
              </a:solidFill>
            </a:endParaRPr>
          </a:p>
        </p:txBody>
      </p:sp>
      <p:sp>
        <p:nvSpPr>
          <p:cNvPr id="53" name="四角形: 角を丸くする 32">
            <a:extLst>
              <a:ext uri="{FF2B5EF4-FFF2-40B4-BE49-F238E27FC236}">
                <a16:creationId xmlns:a16="http://schemas.microsoft.com/office/drawing/2014/main" id="{2FA47487-78E7-2133-FE38-086DDAE31A28}"/>
              </a:ext>
            </a:extLst>
          </p:cNvPr>
          <p:cNvSpPr/>
          <p:nvPr/>
        </p:nvSpPr>
        <p:spPr>
          <a:xfrm>
            <a:off x="6270385" y="4362178"/>
            <a:ext cx="1499802" cy="476318"/>
          </a:xfrm>
          <a:prstGeom prst="roundRect">
            <a:avLst/>
          </a:prstGeom>
          <a:solidFill>
            <a:schemeClr val="accent4">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a:solidFill>
                  <a:schemeClr val="tx1"/>
                </a:solidFill>
              </a:rPr>
              <a:t>エージェント</a:t>
            </a:r>
          </a:p>
        </p:txBody>
      </p:sp>
      <p:sp>
        <p:nvSpPr>
          <p:cNvPr id="50" name="乗算記号 49">
            <a:extLst>
              <a:ext uri="{FF2B5EF4-FFF2-40B4-BE49-F238E27FC236}">
                <a16:creationId xmlns:a16="http://schemas.microsoft.com/office/drawing/2014/main" id="{48B3513F-737C-3337-6245-F671D9083F9F}"/>
              </a:ext>
            </a:extLst>
          </p:cNvPr>
          <p:cNvSpPr/>
          <p:nvPr/>
        </p:nvSpPr>
        <p:spPr>
          <a:xfrm>
            <a:off x="6218282" y="3905184"/>
            <a:ext cx="1410399" cy="1312362"/>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rgbClr val="FF0000"/>
              </a:solidFill>
            </a:endParaRPr>
          </a:p>
        </p:txBody>
      </p:sp>
      <p:sp>
        <p:nvSpPr>
          <p:cNvPr id="56" name="U ターン矢印 55">
            <a:extLst>
              <a:ext uri="{FF2B5EF4-FFF2-40B4-BE49-F238E27FC236}">
                <a16:creationId xmlns:a16="http://schemas.microsoft.com/office/drawing/2014/main" id="{DBB64311-84D9-5AE1-8127-E299F8B8BA6E}"/>
              </a:ext>
            </a:extLst>
          </p:cNvPr>
          <p:cNvSpPr/>
          <p:nvPr/>
        </p:nvSpPr>
        <p:spPr>
          <a:xfrm flipH="1" flipV="1">
            <a:off x="4437443" y="6356350"/>
            <a:ext cx="2843867" cy="365125"/>
          </a:xfrm>
          <a:prstGeom prst="uturnArrow">
            <a:avLst>
              <a:gd name="adj1" fmla="val 10252"/>
              <a:gd name="adj2" fmla="val 25000"/>
              <a:gd name="adj3" fmla="val 26860"/>
              <a:gd name="adj4" fmla="val 0"/>
              <a:gd name="adj5" fmla="val 88939"/>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rgbClr val="FF0000"/>
              </a:solidFill>
            </a:endParaRPr>
          </a:p>
        </p:txBody>
      </p:sp>
      <p:sp>
        <p:nvSpPr>
          <p:cNvPr id="58" name="正方形/長方形 51">
            <a:extLst>
              <a:ext uri="{FF2B5EF4-FFF2-40B4-BE49-F238E27FC236}">
                <a16:creationId xmlns:a16="http://schemas.microsoft.com/office/drawing/2014/main" id="{168FAD00-EB16-869B-6354-3DFA306AF2A0}"/>
              </a:ext>
            </a:extLst>
          </p:cNvPr>
          <p:cNvSpPr/>
          <p:nvPr/>
        </p:nvSpPr>
        <p:spPr>
          <a:xfrm>
            <a:off x="7445363" y="5959519"/>
            <a:ext cx="393140" cy="396831"/>
          </a:xfrm>
          <a:prstGeom prst="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ysClr val="windowText" lastClr="000000"/>
              </a:solidFill>
            </a:endParaRPr>
          </a:p>
        </p:txBody>
      </p:sp>
      <p:sp>
        <p:nvSpPr>
          <p:cNvPr id="59" name="正方形/長方形 58">
            <a:extLst>
              <a:ext uri="{FF2B5EF4-FFF2-40B4-BE49-F238E27FC236}">
                <a16:creationId xmlns:a16="http://schemas.microsoft.com/office/drawing/2014/main" id="{6DC8F71C-2F35-E202-FBEC-517F6BAAB50A}"/>
              </a:ext>
            </a:extLst>
          </p:cNvPr>
          <p:cNvSpPr/>
          <p:nvPr/>
        </p:nvSpPr>
        <p:spPr>
          <a:xfrm>
            <a:off x="7052187" y="5959517"/>
            <a:ext cx="393140" cy="396831"/>
          </a:xfrm>
          <a:prstGeom prst="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x</a:t>
            </a:r>
            <a:endParaRPr kumimoji="1" lang="ja-JP" altLang="en-US">
              <a:solidFill>
                <a:schemeClr val="tx1"/>
              </a:solidFill>
            </a:endParaRPr>
          </a:p>
        </p:txBody>
      </p:sp>
      <p:sp>
        <p:nvSpPr>
          <p:cNvPr id="5" name="テキスト ボックス 4">
            <a:extLst>
              <a:ext uri="{FF2B5EF4-FFF2-40B4-BE49-F238E27FC236}">
                <a16:creationId xmlns:a16="http://schemas.microsoft.com/office/drawing/2014/main" id="{68BB13C5-C25B-3B38-F61D-7C9A8A77E4BF}"/>
              </a:ext>
            </a:extLst>
          </p:cNvPr>
          <p:cNvSpPr txBox="1"/>
          <p:nvPr/>
        </p:nvSpPr>
        <p:spPr>
          <a:xfrm>
            <a:off x="2103538" y="4373654"/>
            <a:ext cx="1383888" cy="338554"/>
          </a:xfrm>
          <a:prstGeom prst="rect">
            <a:avLst/>
          </a:prstGeom>
          <a:noFill/>
        </p:spPr>
        <p:txBody>
          <a:bodyPr wrap="square" rtlCol="0">
            <a:spAutoFit/>
          </a:bodyPr>
          <a:lstStyle/>
          <a:p>
            <a:pPr algn="ctr"/>
            <a:r>
              <a:rPr lang="ja-JP" altLang="en-US" sz="1600" b="1"/>
              <a:t>監視用</a:t>
            </a:r>
            <a:r>
              <a:rPr lang="en-US" altLang="ja-JP" sz="1600" b="1" dirty="0"/>
              <a:t> </a:t>
            </a:r>
            <a:r>
              <a:rPr kumimoji="1" lang="en-US" altLang="ja-JP" sz="1600" b="1" dirty="0">
                <a:solidFill>
                  <a:schemeClr val="tx1"/>
                </a:solidFill>
              </a:rPr>
              <a:t>TVM</a:t>
            </a:r>
            <a:endParaRPr kumimoji="1" lang="ja-JP" altLang="en-US" sz="1600" b="1">
              <a:solidFill>
                <a:schemeClr val="tx1"/>
              </a:solidFill>
            </a:endParaRPr>
          </a:p>
        </p:txBody>
      </p:sp>
      <p:sp>
        <p:nvSpPr>
          <p:cNvPr id="6" name="テキスト ボックス 5">
            <a:extLst>
              <a:ext uri="{FF2B5EF4-FFF2-40B4-BE49-F238E27FC236}">
                <a16:creationId xmlns:a16="http://schemas.microsoft.com/office/drawing/2014/main" id="{9CD9A72F-E6D8-8E82-9577-F7C6627EE028}"/>
              </a:ext>
            </a:extLst>
          </p:cNvPr>
          <p:cNvSpPr txBox="1"/>
          <p:nvPr/>
        </p:nvSpPr>
        <p:spPr>
          <a:xfrm>
            <a:off x="7930685" y="4373654"/>
            <a:ext cx="1896933" cy="338554"/>
          </a:xfrm>
          <a:prstGeom prst="rect">
            <a:avLst/>
          </a:prstGeom>
          <a:noFill/>
        </p:spPr>
        <p:txBody>
          <a:bodyPr wrap="square" rtlCol="0">
            <a:spAutoFit/>
          </a:bodyPr>
          <a:lstStyle/>
          <a:p>
            <a:pPr algn="ctr"/>
            <a:r>
              <a:rPr lang="ja-JP" altLang="en-US" sz="1600" b="1"/>
              <a:t>監視対象</a:t>
            </a:r>
            <a:r>
              <a:rPr lang="en-US" altLang="ja-JP" sz="1600" b="1" dirty="0"/>
              <a:t> </a:t>
            </a:r>
            <a:r>
              <a:rPr kumimoji="1" lang="en-US" altLang="ja-JP" sz="1600" b="1" dirty="0">
                <a:solidFill>
                  <a:schemeClr val="tx1"/>
                </a:solidFill>
              </a:rPr>
              <a:t>TVM</a:t>
            </a:r>
            <a:endParaRPr kumimoji="1" lang="ja-JP" altLang="en-US" sz="1600" b="1">
              <a:solidFill>
                <a:schemeClr val="tx1"/>
              </a:solidFill>
            </a:endParaRPr>
          </a:p>
        </p:txBody>
      </p:sp>
    </p:spTree>
    <p:extLst>
      <p:ext uri="{BB962C8B-B14F-4D97-AF65-F5344CB8AC3E}">
        <p14:creationId xmlns:p14="http://schemas.microsoft.com/office/powerpoint/2010/main" val="5741821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ACC5AA1-AA6C-7D1A-995E-C6D3146ADDAE}"/>
              </a:ext>
            </a:extLst>
          </p:cNvPr>
          <p:cNvSpPr>
            <a:spLocks noGrp="1"/>
          </p:cNvSpPr>
          <p:nvPr>
            <p:ph type="title"/>
          </p:nvPr>
        </p:nvSpPr>
        <p:spPr/>
        <p:txBody>
          <a:bodyPr/>
          <a:lstStyle/>
          <a:p>
            <a:r>
              <a:rPr lang="ja-JP" altLang="en-US"/>
              <a:t>実装</a:t>
            </a:r>
            <a:endParaRPr kumimoji="1" lang="ja-JP" altLang="en-US"/>
          </a:p>
        </p:txBody>
      </p:sp>
      <p:sp>
        <p:nvSpPr>
          <p:cNvPr id="3" name="コンテンツ プレースホルダー 2">
            <a:extLst>
              <a:ext uri="{FF2B5EF4-FFF2-40B4-BE49-F238E27FC236}">
                <a16:creationId xmlns:a16="http://schemas.microsoft.com/office/drawing/2014/main" id="{412FAA7A-C285-05D1-2191-6F03E00686A7}"/>
              </a:ext>
            </a:extLst>
          </p:cNvPr>
          <p:cNvSpPr>
            <a:spLocks noGrp="1"/>
          </p:cNvSpPr>
          <p:nvPr>
            <p:ph idx="1"/>
          </p:nvPr>
        </p:nvSpPr>
        <p:spPr/>
        <p:txBody>
          <a:bodyPr/>
          <a:lstStyle/>
          <a:p>
            <a:r>
              <a:rPr kumimoji="1" lang="en" altLang="ja-JP" dirty="0"/>
              <a:t>QEMU </a:t>
            </a:r>
            <a:r>
              <a:rPr kumimoji="1" lang="ja-JP" altLang="en-US"/>
              <a:t>上で動作する</a:t>
            </a:r>
            <a:r>
              <a:rPr kumimoji="1" lang="en-US" altLang="ja-JP" dirty="0"/>
              <a:t> </a:t>
            </a:r>
            <a:r>
              <a:rPr kumimoji="1" lang="en" altLang="ja-JP" dirty="0" err="1"/>
              <a:t>CoVE</a:t>
            </a:r>
            <a:r>
              <a:rPr kumimoji="1" lang="en" altLang="ja-JP" dirty="0"/>
              <a:t> </a:t>
            </a:r>
            <a:r>
              <a:rPr kumimoji="1" lang="ja-JP" altLang="en-US"/>
              <a:t>のエミュレーション環境に実装</a:t>
            </a:r>
            <a:endParaRPr kumimoji="1" lang="en-US" altLang="ja-JP" dirty="0"/>
          </a:p>
          <a:p>
            <a:pPr lvl="1"/>
            <a:r>
              <a:rPr kumimoji="1" lang="ja-JP" altLang="en-US"/>
              <a:t>ホスト</a:t>
            </a:r>
            <a:r>
              <a:rPr kumimoji="1" lang="en-US" altLang="ja-JP" dirty="0"/>
              <a:t> VM </a:t>
            </a:r>
            <a:r>
              <a:rPr kumimoji="1" lang="ja-JP" altLang="en-US"/>
              <a:t>は</a:t>
            </a:r>
            <a:r>
              <a:rPr lang="ja-JP" altLang="en-US"/>
              <a:t>ハイパーバイザ上ではなく</a:t>
            </a:r>
            <a:r>
              <a:rPr lang="en-US" altLang="ja-JP" dirty="0"/>
              <a:t> TSM (Salus) </a:t>
            </a:r>
            <a:r>
              <a:rPr lang="ja-JP" altLang="en-US"/>
              <a:t>上で動作</a:t>
            </a:r>
            <a:endParaRPr lang="en-US" altLang="ja-JP" dirty="0"/>
          </a:p>
          <a:p>
            <a:pPr lvl="1"/>
            <a:r>
              <a:rPr kumimoji="1" lang="ja-JP" altLang="en-US"/>
              <a:t>ハイパーバイザ</a:t>
            </a:r>
            <a:r>
              <a:rPr kumimoji="1" lang="en-US" altLang="ja-JP" dirty="0"/>
              <a:t> (KVM) </a:t>
            </a:r>
            <a:r>
              <a:rPr kumimoji="1" lang="ja-JP" altLang="en-US"/>
              <a:t>はホスト</a:t>
            </a:r>
            <a:r>
              <a:rPr kumimoji="1" lang="en-US" altLang="ja-JP" dirty="0"/>
              <a:t> VM </a:t>
            </a:r>
            <a:r>
              <a:rPr kumimoji="1" lang="ja-JP" altLang="en-US"/>
              <a:t>内で動作</a:t>
            </a:r>
            <a:endParaRPr kumimoji="1" lang="en-US" altLang="ja-JP" dirty="0"/>
          </a:p>
          <a:p>
            <a:pPr lvl="2"/>
            <a:r>
              <a:rPr lang="en-US" altLang="ja-JP" dirty="0"/>
              <a:t>TSM </a:t>
            </a:r>
            <a:r>
              <a:rPr lang="ja-JP" altLang="en-US"/>
              <a:t>がネストした仮想化の処理を行う</a:t>
            </a:r>
            <a:endParaRPr lang="en-US" altLang="ja-JP" dirty="0"/>
          </a:p>
          <a:p>
            <a:pPr lvl="1"/>
            <a:r>
              <a:rPr lang="ja-JP" altLang="en-US"/>
              <a:t>ファームウェア</a:t>
            </a:r>
            <a:r>
              <a:rPr lang="en-US" altLang="ja-JP" dirty="0"/>
              <a:t> (</a:t>
            </a:r>
            <a:r>
              <a:rPr lang="en-US" altLang="ja-JP" dirty="0" err="1"/>
              <a:t>OpenSBI</a:t>
            </a:r>
            <a:r>
              <a:rPr lang="en-US" altLang="ja-JP" dirty="0"/>
              <a:t>) </a:t>
            </a:r>
            <a:r>
              <a:rPr lang="ja-JP" altLang="en-US"/>
              <a:t>に</a:t>
            </a:r>
            <a:r>
              <a:rPr lang="en-US" altLang="ja-JP" dirty="0"/>
              <a:t> TSM </a:t>
            </a:r>
            <a:r>
              <a:rPr lang="ja-JP" altLang="en-US"/>
              <a:t>ドライバは組み込まない</a:t>
            </a:r>
            <a:endParaRPr lang="en-US" altLang="ja-JP" dirty="0"/>
          </a:p>
          <a:p>
            <a:pPr marL="457200" lvl="1" indent="0">
              <a:buNone/>
            </a:pPr>
            <a:endParaRPr kumimoji="1" lang="en-US" altLang="ja-JP" dirty="0"/>
          </a:p>
        </p:txBody>
      </p:sp>
      <p:sp>
        <p:nvSpPr>
          <p:cNvPr id="4" name="スライド番号プレースホルダー 3">
            <a:extLst>
              <a:ext uri="{FF2B5EF4-FFF2-40B4-BE49-F238E27FC236}">
                <a16:creationId xmlns:a16="http://schemas.microsoft.com/office/drawing/2014/main" id="{6A3DB9D4-3645-C1A6-81AA-B0C989CBD659}"/>
              </a:ext>
            </a:extLst>
          </p:cNvPr>
          <p:cNvSpPr>
            <a:spLocks noGrp="1"/>
          </p:cNvSpPr>
          <p:nvPr>
            <p:ph type="sldNum" sz="quarter" idx="12"/>
          </p:nvPr>
        </p:nvSpPr>
        <p:spPr/>
        <p:txBody>
          <a:bodyPr/>
          <a:lstStyle/>
          <a:p>
            <a:fld id="{A2D0B6E4-DB95-4D36-8524-B9153B2D6E62}" type="slidenum">
              <a:rPr kumimoji="1" lang="ja-JP" altLang="en-US" smtClean="0"/>
              <a:t>17</a:t>
            </a:fld>
            <a:endParaRPr kumimoji="1" lang="ja-JP" altLang="en-US"/>
          </a:p>
        </p:txBody>
      </p:sp>
      <p:sp>
        <p:nvSpPr>
          <p:cNvPr id="18" name="四角形: 角を丸くする 28">
            <a:extLst>
              <a:ext uri="{FF2B5EF4-FFF2-40B4-BE49-F238E27FC236}">
                <a16:creationId xmlns:a16="http://schemas.microsoft.com/office/drawing/2014/main" id="{DDE74E3F-A60E-2865-996A-315650CBC5C7}"/>
              </a:ext>
            </a:extLst>
          </p:cNvPr>
          <p:cNvSpPr/>
          <p:nvPr/>
        </p:nvSpPr>
        <p:spPr>
          <a:xfrm>
            <a:off x="2672653" y="6059624"/>
            <a:ext cx="6959621" cy="376503"/>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1600" dirty="0" err="1">
                <a:solidFill>
                  <a:schemeClr val="tx1"/>
                </a:solidFill>
              </a:rPr>
              <a:t>OpenSBI</a:t>
            </a:r>
            <a:endParaRPr kumimoji="1" lang="ja-JP" altLang="en-US" sz="1600">
              <a:solidFill>
                <a:schemeClr val="tx1"/>
              </a:solidFill>
            </a:endParaRPr>
          </a:p>
        </p:txBody>
      </p:sp>
      <p:sp>
        <p:nvSpPr>
          <p:cNvPr id="21" name="四角形: 角を丸くする 3">
            <a:extLst>
              <a:ext uri="{FF2B5EF4-FFF2-40B4-BE49-F238E27FC236}">
                <a16:creationId xmlns:a16="http://schemas.microsoft.com/office/drawing/2014/main" id="{4FBF3E3D-92E9-2499-D208-2D0C3AC95F87}"/>
              </a:ext>
            </a:extLst>
          </p:cNvPr>
          <p:cNvSpPr/>
          <p:nvPr/>
        </p:nvSpPr>
        <p:spPr>
          <a:xfrm>
            <a:off x="2672653" y="4158698"/>
            <a:ext cx="2043346" cy="1325563"/>
          </a:xfrm>
          <a:prstGeom prst="round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22" name="テキスト ボックス 21">
            <a:extLst>
              <a:ext uri="{FF2B5EF4-FFF2-40B4-BE49-F238E27FC236}">
                <a16:creationId xmlns:a16="http://schemas.microsoft.com/office/drawing/2014/main" id="{FEE7A5A6-E8C9-E2DA-D83A-FE000A2A5A1A}"/>
              </a:ext>
            </a:extLst>
          </p:cNvPr>
          <p:cNvSpPr txBox="1"/>
          <p:nvPr/>
        </p:nvSpPr>
        <p:spPr>
          <a:xfrm>
            <a:off x="2749670" y="3769338"/>
            <a:ext cx="1918247" cy="338554"/>
          </a:xfrm>
          <a:prstGeom prst="rect">
            <a:avLst/>
          </a:prstGeom>
          <a:noFill/>
        </p:spPr>
        <p:txBody>
          <a:bodyPr wrap="square" rtlCol="0">
            <a:spAutoFit/>
          </a:bodyPr>
          <a:lstStyle/>
          <a:p>
            <a:pPr algn="ctr"/>
            <a:r>
              <a:rPr kumimoji="1" lang="ja-JP" altLang="en-US" sz="1600" b="1"/>
              <a:t>ホスト</a:t>
            </a:r>
            <a:r>
              <a:rPr kumimoji="1" lang="en-US" altLang="ja-JP" sz="1600" b="1" dirty="0"/>
              <a:t>VM</a:t>
            </a:r>
            <a:endParaRPr kumimoji="1" lang="ja-JP" altLang="en-US" sz="1600" b="1"/>
          </a:p>
        </p:txBody>
      </p:sp>
      <p:sp>
        <p:nvSpPr>
          <p:cNvPr id="27" name="四角形: 角を丸くする 36">
            <a:extLst>
              <a:ext uri="{FF2B5EF4-FFF2-40B4-BE49-F238E27FC236}">
                <a16:creationId xmlns:a16="http://schemas.microsoft.com/office/drawing/2014/main" id="{AA11F1D0-A077-5E6C-AD7D-CCFC552807DC}"/>
              </a:ext>
            </a:extLst>
          </p:cNvPr>
          <p:cNvSpPr/>
          <p:nvPr/>
        </p:nvSpPr>
        <p:spPr>
          <a:xfrm>
            <a:off x="2814969" y="4973529"/>
            <a:ext cx="1787650" cy="376503"/>
          </a:xfrm>
          <a:prstGeom prst="roundRect">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1600" dirty="0">
                <a:solidFill>
                  <a:schemeClr val="tx1"/>
                </a:solidFill>
              </a:rPr>
              <a:t>KVM</a:t>
            </a:r>
            <a:endParaRPr kumimoji="1" lang="ja-JP" altLang="en-US" sz="1600">
              <a:solidFill>
                <a:schemeClr val="tx1"/>
              </a:solidFill>
            </a:endParaRPr>
          </a:p>
        </p:txBody>
      </p:sp>
      <p:sp>
        <p:nvSpPr>
          <p:cNvPr id="28" name="四角形: 角を丸くする 36">
            <a:extLst>
              <a:ext uri="{FF2B5EF4-FFF2-40B4-BE49-F238E27FC236}">
                <a16:creationId xmlns:a16="http://schemas.microsoft.com/office/drawing/2014/main" id="{C53AF5D4-3C18-94C9-CA66-D6DB5E1D0B1F}"/>
              </a:ext>
            </a:extLst>
          </p:cNvPr>
          <p:cNvSpPr/>
          <p:nvPr/>
        </p:nvSpPr>
        <p:spPr>
          <a:xfrm>
            <a:off x="2672654" y="5581508"/>
            <a:ext cx="6959620" cy="376503"/>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sz="1600" dirty="0">
                <a:solidFill>
                  <a:schemeClr val="tx1"/>
                </a:solidFill>
              </a:rPr>
              <a:t>Salus</a:t>
            </a:r>
            <a:endParaRPr kumimoji="1" lang="ja-JP" altLang="en-US" sz="1600">
              <a:solidFill>
                <a:schemeClr val="tx1"/>
              </a:solidFill>
            </a:endParaRPr>
          </a:p>
        </p:txBody>
      </p:sp>
      <p:sp>
        <p:nvSpPr>
          <p:cNvPr id="30" name="四角形: 角を丸くする 36">
            <a:extLst>
              <a:ext uri="{FF2B5EF4-FFF2-40B4-BE49-F238E27FC236}">
                <a16:creationId xmlns:a16="http://schemas.microsoft.com/office/drawing/2014/main" id="{6AB73CAF-5278-6921-3F63-05F2D8881028}"/>
              </a:ext>
            </a:extLst>
          </p:cNvPr>
          <p:cNvSpPr/>
          <p:nvPr/>
        </p:nvSpPr>
        <p:spPr>
          <a:xfrm>
            <a:off x="2800501" y="4451480"/>
            <a:ext cx="1787650" cy="376503"/>
          </a:xfrm>
          <a:prstGeom prst="roundRect">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1600" dirty="0">
                <a:solidFill>
                  <a:schemeClr val="tx1"/>
                </a:solidFill>
              </a:rPr>
              <a:t>KVMTOOL</a:t>
            </a:r>
            <a:endParaRPr kumimoji="1" lang="ja-JP" altLang="en-US" sz="1600">
              <a:solidFill>
                <a:schemeClr val="tx1"/>
              </a:solidFill>
            </a:endParaRPr>
          </a:p>
        </p:txBody>
      </p:sp>
      <p:sp>
        <p:nvSpPr>
          <p:cNvPr id="5" name="テキスト ボックス 4">
            <a:extLst>
              <a:ext uri="{FF2B5EF4-FFF2-40B4-BE49-F238E27FC236}">
                <a16:creationId xmlns:a16="http://schemas.microsoft.com/office/drawing/2014/main" id="{BDD05E8E-16CD-78C2-EA04-EAF9A1BB9B4A}"/>
              </a:ext>
            </a:extLst>
          </p:cNvPr>
          <p:cNvSpPr txBox="1"/>
          <p:nvPr/>
        </p:nvSpPr>
        <p:spPr>
          <a:xfrm>
            <a:off x="5508504" y="3758552"/>
            <a:ext cx="1383888" cy="338554"/>
          </a:xfrm>
          <a:prstGeom prst="rect">
            <a:avLst/>
          </a:prstGeom>
          <a:noFill/>
        </p:spPr>
        <p:txBody>
          <a:bodyPr wrap="square" rtlCol="0">
            <a:spAutoFit/>
          </a:bodyPr>
          <a:lstStyle/>
          <a:p>
            <a:pPr algn="ctr"/>
            <a:r>
              <a:rPr lang="ja-JP" altLang="en-US" sz="1600" b="1"/>
              <a:t>監視用</a:t>
            </a:r>
            <a:r>
              <a:rPr lang="en-US" altLang="ja-JP" sz="1600" b="1" dirty="0"/>
              <a:t> </a:t>
            </a:r>
            <a:r>
              <a:rPr kumimoji="1" lang="en-US" altLang="ja-JP" sz="1600" b="1" dirty="0">
                <a:solidFill>
                  <a:schemeClr val="tx1"/>
                </a:solidFill>
              </a:rPr>
              <a:t>TVM</a:t>
            </a:r>
            <a:endParaRPr kumimoji="1" lang="ja-JP" altLang="en-US" sz="1600" b="1">
              <a:solidFill>
                <a:schemeClr val="tx1"/>
              </a:solidFill>
            </a:endParaRPr>
          </a:p>
        </p:txBody>
      </p:sp>
      <p:sp>
        <p:nvSpPr>
          <p:cNvPr id="6" name="四角形: 角を丸くする 32">
            <a:extLst>
              <a:ext uri="{FF2B5EF4-FFF2-40B4-BE49-F238E27FC236}">
                <a16:creationId xmlns:a16="http://schemas.microsoft.com/office/drawing/2014/main" id="{028387DC-7995-7736-B186-DF7CD169B773}"/>
              </a:ext>
            </a:extLst>
          </p:cNvPr>
          <p:cNvSpPr/>
          <p:nvPr/>
        </p:nvSpPr>
        <p:spPr>
          <a:xfrm>
            <a:off x="5039159" y="4167777"/>
            <a:ext cx="2209596" cy="1321197"/>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8" name="テキスト ボックス 7">
            <a:extLst>
              <a:ext uri="{FF2B5EF4-FFF2-40B4-BE49-F238E27FC236}">
                <a16:creationId xmlns:a16="http://schemas.microsoft.com/office/drawing/2014/main" id="{D4CF2CFA-DEB4-6737-74B3-292432C3B4F9}"/>
              </a:ext>
            </a:extLst>
          </p:cNvPr>
          <p:cNvSpPr txBox="1"/>
          <p:nvPr/>
        </p:nvSpPr>
        <p:spPr>
          <a:xfrm>
            <a:off x="7662132" y="3763236"/>
            <a:ext cx="1896933" cy="338554"/>
          </a:xfrm>
          <a:prstGeom prst="rect">
            <a:avLst/>
          </a:prstGeom>
          <a:noFill/>
        </p:spPr>
        <p:txBody>
          <a:bodyPr wrap="square" rtlCol="0">
            <a:spAutoFit/>
          </a:bodyPr>
          <a:lstStyle/>
          <a:p>
            <a:pPr algn="ctr"/>
            <a:r>
              <a:rPr lang="ja-JP" altLang="en-US" sz="1600" b="1"/>
              <a:t>監視対象</a:t>
            </a:r>
            <a:r>
              <a:rPr lang="en-US" altLang="ja-JP" sz="1600" b="1" dirty="0"/>
              <a:t> </a:t>
            </a:r>
            <a:r>
              <a:rPr kumimoji="1" lang="en-US" altLang="ja-JP" sz="1600" b="1" dirty="0">
                <a:solidFill>
                  <a:schemeClr val="tx1"/>
                </a:solidFill>
              </a:rPr>
              <a:t>TVM</a:t>
            </a:r>
            <a:endParaRPr kumimoji="1" lang="ja-JP" altLang="en-US" sz="1600" b="1">
              <a:solidFill>
                <a:schemeClr val="tx1"/>
              </a:solidFill>
            </a:endParaRPr>
          </a:p>
        </p:txBody>
      </p:sp>
      <p:sp>
        <p:nvSpPr>
          <p:cNvPr id="9" name="四角形: 角を丸くする 32">
            <a:extLst>
              <a:ext uri="{FF2B5EF4-FFF2-40B4-BE49-F238E27FC236}">
                <a16:creationId xmlns:a16="http://schemas.microsoft.com/office/drawing/2014/main" id="{6FAE1593-4884-770F-7A44-A9683D2A1E91}"/>
              </a:ext>
            </a:extLst>
          </p:cNvPr>
          <p:cNvSpPr/>
          <p:nvPr/>
        </p:nvSpPr>
        <p:spPr>
          <a:xfrm>
            <a:off x="7588928" y="4165593"/>
            <a:ext cx="2043346" cy="1321197"/>
          </a:xfrm>
          <a:prstGeom prst="roundRect">
            <a:avLst/>
          </a:prstGeom>
          <a:solidFill>
            <a:schemeClr val="accent4">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solidFill>
                <a:schemeClr val="tx1"/>
              </a:solidFill>
            </a:endParaRPr>
          </a:p>
        </p:txBody>
      </p:sp>
      <p:sp>
        <p:nvSpPr>
          <p:cNvPr id="11" name="四角形: 角を丸くする 3">
            <a:extLst>
              <a:ext uri="{FF2B5EF4-FFF2-40B4-BE49-F238E27FC236}">
                <a16:creationId xmlns:a16="http://schemas.microsoft.com/office/drawing/2014/main" id="{15B446E8-6A1D-F822-0D8C-03EDE447BBD4}"/>
              </a:ext>
            </a:extLst>
          </p:cNvPr>
          <p:cNvSpPr/>
          <p:nvPr/>
        </p:nvSpPr>
        <p:spPr>
          <a:xfrm>
            <a:off x="7695658" y="4276493"/>
            <a:ext cx="1829883" cy="1088883"/>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kumimoji="1" lang="en-US" altLang="ja-JP" dirty="0">
              <a:solidFill>
                <a:schemeClr val="tx1"/>
              </a:solidFill>
            </a:endParaRPr>
          </a:p>
          <a:p>
            <a:endParaRPr lang="en-US" altLang="ja-JP" dirty="0">
              <a:solidFill>
                <a:schemeClr val="tx1"/>
              </a:solidFill>
            </a:endParaRPr>
          </a:p>
          <a:p>
            <a:endParaRPr kumimoji="1" lang="en-US" altLang="ja-JP" dirty="0">
              <a:solidFill>
                <a:schemeClr val="tx1"/>
              </a:solidFill>
            </a:endParaRPr>
          </a:p>
          <a:p>
            <a:endParaRPr lang="en-US" altLang="ja-JP" dirty="0">
              <a:solidFill>
                <a:schemeClr val="tx1"/>
              </a:solidFill>
            </a:endParaRPr>
          </a:p>
          <a:p>
            <a:pPr algn="ctr"/>
            <a:r>
              <a:rPr lang="en-US" altLang="ja-JP" dirty="0">
                <a:solidFill>
                  <a:schemeClr val="tx1"/>
                </a:solidFill>
              </a:rPr>
              <a:t>Linux</a:t>
            </a:r>
            <a:endParaRPr kumimoji="1" lang="en-US" altLang="ja-JP" dirty="0">
              <a:solidFill>
                <a:schemeClr val="tx1"/>
              </a:solidFill>
            </a:endParaRPr>
          </a:p>
          <a:p>
            <a:endParaRPr lang="en-US" altLang="ja-JP" dirty="0">
              <a:solidFill>
                <a:schemeClr val="tx1"/>
              </a:solidFill>
            </a:endParaRPr>
          </a:p>
          <a:p>
            <a:endParaRPr kumimoji="1" lang="ja-JP" altLang="en-US">
              <a:solidFill>
                <a:schemeClr val="tx1"/>
              </a:solidFill>
            </a:endParaRPr>
          </a:p>
        </p:txBody>
      </p:sp>
      <p:sp>
        <p:nvSpPr>
          <p:cNvPr id="12" name="四角形: 角を丸くする 32">
            <a:extLst>
              <a:ext uri="{FF2B5EF4-FFF2-40B4-BE49-F238E27FC236}">
                <a16:creationId xmlns:a16="http://schemas.microsoft.com/office/drawing/2014/main" id="{F0387619-3337-CBFA-0BCA-DB271E605E85}"/>
              </a:ext>
            </a:extLst>
          </p:cNvPr>
          <p:cNvSpPr/>
          <p:nvPr/>
        </p:nvSpPr>
        <p:spPr>
          <a:xfrm>
            <a:off x="7860698" y="4344616"/>
            <a:ext cx="1499802" cy="476318"/>
          </a:xfrm>
          <a:prstGeom prst="roundRect">
            <a:avLst/>
          </a:prstGeom>
          <a:solidFill>
            <a:schemeClr val="accent4">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a:solidFill>
                  <a:schemeClr val="tx1"/>
                </a:solidFill>
              </a:rPr>
              <a:t>エージェント</a:t>
            </a:r>
          </a:p>
        </p:txBody>
      </p:sp>
      <p:sp>
        <p:nvSpPr>
          <p:cNvPr id="14" name="四角形: 角を丸くする 3">
            <a:extLst>
              <a:ext uri="{FF2B5EF4-FFF2-40B4-BE49-F238E27FC236}">
                <a16:creationId xmlns:a16="http://schemas.microsoft.com/office/drawing/2014/main" id="{0CF55B7D-42AD-2AD8-3D99-67B27DCE0873}"/>
              </a:ext>
            </a:extLst>
          </p:cNvPr>
          <p:cNvSpPr/>
          <p:nvPr/>
        </p:nvSpPr>
        <p:spPr>
          <a:xfrm>
            <a:off x="5392590" y="4973529"/>
            <a:ext cx="1499802" cy="377377"/>
          </a:xfrm>
          <a:prstGeom prst="roundRec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tLang="ja-JP" dirty="0">
              <a:solidFill>
                <a:schemeClr val="tx1"/>
              </a:solidFill>
            </a:endParaRPr>
          </a:p>
          <a:p>
            <a:pPr algn="ctr"/>
            <a:endParaRPr lang="en-US" altLang="ja-JP" dirty="0">
              <a:solidFill>
                <a:schemeClr val="tx1"/>
              </a:solidFill>
            </a:endParaRPr>
          </a:p>
          <a:p>
            <a:pPr algn="ctr"/>
            <a:r>
              <a:rPr lang="en-US" altLang="ja-JP" dirty="0" err="1">
                <a:solidFill>
                  <a:schemeClr val="tx1"/>
                </a:solidFill>
              </a:rPr>
              <a:t>LInux</a:t>
            </a:r>
            <a:endParaRPr kumimoji="1" lang="en-US" altLang="ja-JP" dirty="0">
              <a:solidFill>
                <a:schemeClr val="tx1"/>
              </a:solidFill>
            </a:endParaRPr>
          </a:p>
          <a:p>
            <a:endParaRPr lang="en-US" altLang="ja-JP" dirty="0">
              <a:solidFill>
                <a:schemeClr val="tx1"/>
              </a:solidFill>
            </a:endParaRPr>
          </a:p>
          <a:p>
            <a:endParaRPr kumimoji="1" lang="ja-JP" altLang="en-US">
              <a:solidFill>
                <a:schemeClr val="tx1"/>
              </a:solidFill>
            </a:endParaRPr>
          </a:p>
        </p:txBody>
      </p:sp>
      <p:sp>
        <p:nvSpPr>
          <p:cNvPr id="15" name="四角形: 角を丸くする 32">
            <a:extLst>
              <a:ext uri="{FF2B5EF4-FFF2-40B4-BE49-F238E27FC236}">
                <a16:creationId xmlns:a16="http://schemas.microsoft.com/office/drawing/2014/main" id="{08AAC7D0-2B47-09CC-FCBC-5DBC5686224A}"/>
              </a:ext>
            </a:extLst>
          </p:cNvPr>
          <p:cNvSpPr/>
          <p:nvPr/>
        </p:nvSpPr>
        <p:spPr>
          <a:xfrm>
            <a:off x="5392590" y="4443557"/>
            <a:ext cx="1499802" cy="377377"/>
          </a:xfrm>
          <a:prstGeom prst="roundRect">
            <a:avLst/>
          </a:prstGeom>
          <a:solidFill>
            <a:schemeClr val="accent6">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a:solidFill>
                  <a:schemeClr val="tx1"/>
                </a:solidFill>
              </a:rPr>
              <a:t>監視システム</a:t>
            </a:r>
            <a:endParaRPr kumimoji="1" lang="ja-JP" altLang="en-US" sz="1600">
              <a:solidFill>
                <a:schemeClr val="tx1"/>
              </a:solidFill>
            </a:endParaRPr>
          </a:p>
        </p:txBody>
      </p:sp>
    </p:spTree>
    <p:extLst>
      <p:ext uri="{BB962C8B-B14F-4D97-AF65-F5344CB8AC3E}">
        <p14:creationId xmlns:p14="http://schemas.microsoft.com/office/powerpoint/2010/main" val="560231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9392FFA-6F3F-F8D7-2CE8-A4E4E8902C84}"/>
              </a:ext>
            </a:extLst>
          </p:cNvPr>
          <p:cNvSpPr>
            <a:spLocks noGrp="1"/>
          </p:cNvSpPr>
          <p:nvPr>
            <p:ph type="title"/>
          </p:nvPr>
        </p:nvSpPr>
        <p:spPr/>
        <p:txBody>
          <a:bodyPr/>
          <a:lstStyle/>
          <a:p>
            <a:r>
              <a:rPr kumimoji="1" lang="ja-JP" altLang="en-US"/>
              <a:t>実験</a:t>
            </a:r>
          </a:p>
        </p:txBody>
      </p:sp>
      <p:sp>
        <p:nvSpPr>
          <p:cNvPr id="4" name="スライド番号プレースホルダー 3">
            <a:extLst>
              <a:ext uri="{FF2B5EF4-FFF2-40B4-BE49-F238E27FC236}">
                <a16:creationId xmlns:a16="http://schemas.microsoft.com/office/drawing/2014/main" id="{D6103406-43B1-430A-8E42-4B271BF79C32}"/>
              </a:ext>
            </a:extLst>
          </p:cNvPr>
          <p:cNvSpPr>
            <a:spLocks noGrp="1"/>
          </p:cNvSpPr>
          <p:nvPr>
            <p:ph type="sldNum" sz="quarter" idx="12"/>
          </p:nvPr>
        </p:nvSpPr>
        <p:spPr/>
        <p:txBody>
          <a:bodyPr/>
          <a:lstStyle/>
          <a:p>
            <a:fld id="{A2D0B6E4-DB95-4D36-8524-B9153B2D6E62}" type="slidenum">
              <a:rPr kumimoji="1" lang="ja-JP" altLang="en-US" smtClean="0"/>
              <a:t>18</a:t>
            </a:fld>
            <a:endParaRPr kumimoji="1" lang="ja-JP" altLang="en-US"/>
          </a:p>
        </p:txBody>
      </p:sp>
      <p:graphicFrame>
        <p:nvGraphicFramePr>
          <p:cNvPr id="8" name="表 7">
            <a:extLst>
              <a:ext uri="{FF2B5EF4-FFF2-40B4-BE49-F238E27FC236}">
                <a16:creationId xmlns:a16="http://schemas.microsoft.com/office/drawing/2014/main" id="{73735D43-C0BE-4753-5247-064BE6F81C2C}"/>
              </a:ext>
            </a:extLst>
          </p:cNvPr>
          <p:cNvGraphicFramePr>
            <a:graphicFrameLocks noGrp="1"/>
          </p:cNvGraphicFramePr>
          <p:nvPr>
            <p:extLst>
              <p:ext uri="{D42A27DB-BD31-4B8C-83A1-F6EECF244321}">
                <p14:modId xmlns:p14="http://schemas.microsoft.com/office/powerpoint/2010/main" val="456166342"/>
              </p:ext>
            </p:extLst>
          </p:nvPr>
        </p:nvGraphicFramePr>
        <p:xfrm>
          <a:off x="405018" y="3083117"/>
          <a:ext cx="5690982" cy="3183540"/>
        </p:xfrm>
        <a:graphic>
          <a:graphicData uri="http://schemas.openxmlformats.org/drawingml/2006/table">
            <a:tbl>
              <a:tblPr firstRow="1" bandRow="1">
                <a:tableStyleId>{5C22544A-7EE6-4342-B048-85BDC9FD1C3A}</a:tableStyleId>
              </a:tblPr>
              <a:tblGrid>
                <a:gridCol w="1896994">
                  <a:extLst>
                    <a:ext uri="{9D8B030D-6E8A-4147-A177-3AD203B41FA5}">
                      <a16:colId xmlns:a16="http://schemas.microsoft.com/office/drawing/2014/main" val="860260668"/>
                    </a:ext>
                  </a:extLst>
                </a:gridCol>
                <a:gridCol w="1896994">
                  <a:extLst>
                    <a:ext uri="{9D8B030D-6E8A-4147-A177-3AD203B41FA5}">
                      <a16:colId xmlns:a16="http://schemas.microsoft.com/office/drawing/2014/main" val="2828332769"/>
                    </a:ext>
                  </a:extLst>
                </a:gridCol>
                <a:gridCol w="1896994">
                  <a:extLst>
                    <a:ext uri="{9D8B030D-6E8A-4147-A177-3AD203B41FA5}">
                      <a16:colId xmlns:a16="http://schemas.microsoft.com/office/drawing/2014/main" val="3570409409"/>
                    </a:ext>
                  </a:extLst>
                </a:gridCol>
              </a:tblGrid>
              <a:tr h="655435">
                <a:tc>
                  <a:txBody>
                    <a:bodyPr/>
                    <a:lstStyle/>
                    <a:p>
                      <a:pPr algn="ctr"/>
                      <a:endParaRPr kumimoji="1" lang="ja-JP" altLang="en-US"/>
                    </a:p>
                  </a:txBody>
                  <a:tcPr anchor="ctr"/>
                </a:tc>
                <a:tc>
                  <a:txBody>
                    <a:bodyPr/>
                    <a:lstStyle/>
                    <a:p>
                      <a:pPr algn="ctr"/>
                      <a:r>
                        <a:rPr kumimoji="1" lang="ja-JP" altLang="en-US"/>
                        <a:t>マシン</a:t>
                      </a:r>
                    </a:p>
                  </a:txBody>
                  <a:tcPr anchor="ctr"/>
                </a:tc>
                <a:tc>
                  <a:txBody>
                    <a:bodyPr/>
                    <a:lstStyle/>
                    <a:p>
                      <a:pPr algn="ctr"/>
                      <a:r>
                        <a:rPr kumimoji="1" lang="ja-JP" altLang="en-US"/>
                        <a:t>エミュレーション環境</a:t>
                      </a:r>
                    </a:p>
                  </a:txBody>
                  <a:tcPr anchor="ctr"/>
                </a:tc>
                <a:extLst>
                  <a:ext uri="{0D108BD9-81ED-4DB2-BD59-A6C34878D82A}">
                    <a16:rowId xmlns:a16="http://schemas.microsoft.com/office/drawing/2014/main" val="2422060676"/>
                  </a:ext>
                </a:extLst>
              </a:tr>
              <a:tr h="655435">
                <a:tc>
                  <a:txBody>
                    <a:bodyPr/>
                    <a:lstStyle/>
                    <a:p>
                      <a:pPr algn="ctr"/>
                      <a:r>
                        <a:rPr kumimoji="1" lang="en-US" altLang="ja-JP" dirty="0"/>
                        <a:t>CPU</a:t>
                      </a:r>
                    </a:p>
                  </a:txBody>
                  <a:tcPr anchor="ctr"/>
                </a:tc>
                <a:tc>
                  <a:txBody>
                    <a:bodyPr/>
                    <a:lstStyle/>
                    <a:p>
                      <a:pPr algn="ctr"/>
                      <a:r>
                        <a:rPr kumimoji="1" lang="en-US" altLang="ja-JP" dirty="0"/>
                        <a:t>Intel Core i7-12700</a:t>
                      </a:r>
                      <a:endParaRPr kumimoji="1" lang="ja-JP" altLang="en-US"/>
                    </a:p>
                  </a:txBody>
                  <a:tcPr anchor="ctr"/>
                </a:tc>
                <a:tc>
                  <a:txBody>
                    <a:bodyPr/>
                    <a:lstStyle/>
                    <a:p>
                      <a:pPr algn="ctr"/>
                      <a:r>
                        <a:rPr kumimoji="1" lang="en-US" altLang="ja-JP" dirty="0"/>
                        <a:t>RISC-V(4</a:t>
                      </a:r>
                      <a:r>
                        <a:rPr kumimoji="1" lang="ja-JP" altLang="en-US"/>
                        <a:t>コア</a:t>
                      </a:r>
                      <a:r>
                        <a:rPr kumimoji="1" lang="en-US" altLang="ja-JP" dirty="0"/>
                        <a:t>)</a:t>
                      </a:r>
                      <a:endParaRPr kumimoji="1" lang="ja-JP" altLang="en-US"/>
                    </a:p>
                  </a:txBody>
                  <a:tcPr anchor="ctr"/>
                </a:tc>
                <a:extLst>
                  <a:ext uri="{0D108BD9-81ED-4DB2-BD59-A6C34878D82A}">
                    <a16:rowId xmlns:a16="http://schemas.microsoft.com/office/drawing/2014/main" val="2944768988"/>
                  </a:ext>
                </a:extLst>
              </a:tr>
              <a:tr h="374534">
                <a:tc>
                  <a:txBody>
                    <a:bodyPr/>
                    <a:lstStyle/>
                    <a:p>
                      <a:pPr algn="ctr"/>
                      <a:r>
                        <a:rPr kumimoji="1" lang="ja-JP" altLang="en-US"/>
                        <a:t>メモリ</a:t>
                      </a:r>
                    </a:p>
                  </a:txBody>
                  <a:tcPr anchor="ctr"/>
                </a:tc>
                <a:tc>
                  <a:txBody>
                    <a:bodyPr/>
                    <a:lstStyle/>
                    <a:p>
                      <a:pPr algn="ctr"/>
                      <a:r>
                        <a:rPr kumimoji="1" lang="en-US" altLang="ja-JP" dirty="0"/>
                        <a:t>64GB</a:t>
                      </a:r>
                      <a:endParaRPr kumimoji="1" lang="ja-JP" altLang="en-US"/>
                    </a:p>
                  </a:txBody>
                  <a:tcPr anchor="ctr"/>
                </a:tc>
                <a:tc>
                  <a:txBody>
                    <a:bodyPr/>
                    <a:lstStyle/>
                    <a:p>
                      <a:pPr algn="ctr"/>
                      <a:r>
                        <a:rPr kumimoji="1" lang="en-US" altLang="ja-JP" dirty="0"/>
                        <a:t>2GB</a:t>
                      </a:r>
                      <a:endParaRPr kumimoji="1" lang="ja-JP" altLang="en-US"/>
                    </a:p>
                  </a:txBody>
                  <a:tcPr anchor="ctr"/>
                </a:tc>
                <a:extLst>
                  <a:ext uri="{0D108BD9-81ED-4DB2-BD59-A6C34878D82A}">
                    <a16:rowId xmlns:a16="http://schemas.microsoft.com/office/drawing/2014/main" val="737695933"/>
                  </a:ext>
                </a:extLst>
              </a:tr>
              <a:tr h="374534">
                <a:tc>
                  <a:txBody>
                    <a:bodyPr/>
                    <a:lstStyle/>
                    <a:p>
                      <a:pPr algn="ctr"/>
                      <a:r>
                        <a:rPr kumimoji="1" lang="en-US" altLang="ja-JP" dirty="0"/>
                        <a:t>OS</a:t>
                      </a:r>
                      <a:endParaRPr kumimoji="1" lang="ja-JP" altLang="en-US"/>
                    </a:p>
                  </a:txBody>
                  <a:tcPr anchor="ctr"/>
                </a:tc>
                <a:tc>
                  <a:txBody>
                    <a:bodyPr/>
                    <a:lstStyle/>
                    <a:p>
                      <a:pPr algn="ctr"/>
                      <a:r>
                        <a:rPr kumimoji="1" lang="en-US" altLang="ja-JP" dirty="0"/>
                        <a:t>Linux 6.5.0</a:t>
                      </a:r>
                      <a:endParaRPr kumimoji="1" lang="ja-JP" altLang="en-US"/>
                    </a:p>
                  </a:txBody>
                  <a:tcPr anchor="ctr"/>
                </a:tc>
                <a:tc>
                  <a:txBody>
                    <a:bodyPr/>
                    <a:lstStyle/>
                    <a:p>
                      <a:pPr algn="ctr"/>
                      <a:r>
                        <a:rPr kumimoji="1" lang="en-US" altLang="ja-JP" dirty="0"/>
                        <a:t>-</a:t>
                      </a:r>
                      <a:endParaRPr kumimoji="1" lang="ja-JP" altLang="en-US"/>
                    </a:p>
                  </a:txBody>
                  <a:tcPr anchor="ctr"/>
                </a:tc>
                <a:extLst>
                  <a:ext uri="{0D108BD9-81ED-4DB2-BD59-A6C34878D82A}">
                    <a16:rowId xmlns:a16="http://schemas.microsoft.com/office/drawing/2014/main" val="3428473313"/>
                  </a:ext>
                </a:extLst>
              </a:tr>
              <a:tr h="374534">
                <a:tc>
                  <a:txBody>
                    <a:bodyPr/>
                    <a:lstStyle/>
                    <a:p>
                      <a:pPr algn="ctr"/>
                      <a:r>
                        <a:rPr kumimoji="1" lang="en-US" altLang="ja-JP" dirty="0"/>
                        <a:t>QEMU</a:t>
                      </a:r>
                      <a:endParaRPr kumimoji="1" lang="ja-JP" altLang="en-US"/>
                    </a:p>
                  </a:txBody>
                  <a:tcPr anchor="ctr"/>
                </a:tc>
                <a:tc>
                  <a:txBody>
                    <a:bodyPr/>
                    <a:lstStyle/>
                    <a:p>
                      <a:pPr algn="ctr"/>
                      <a:r>
                        <a:rPr kumimoji="1" lang="en-US" altLang="ja-JP" dirty="0"/>
                        <a:t>7.2.50</a:t>
                      </a:r>
                      <a:endParaRPr kumimoji="1" lang="ja-JP" altLang="en-US"/>
                    </a:p>
                  </a:txBody>
                  <a:tcPr anchor="ctr"/>
                </a:tc>
                <a:tc>
                  <a:txBody>
                    <a:bodyPr/>
                    <a:lstStyle/>
                    <a:p>
                      <a:pPr algn="ctr"/>
                      <a:r>
                        <a:rPr kumimoji="1" lang="en-US" altLang="ja-JP" dirty="0"/>
                        <a:t>-</a:t>
                      </a:r>
                      <a:endParaRPr kumimoji="1" lang="ja-JP" altLang="en-US"/>
                    </a:p>
                  </a:txBody>
                  <a:tcPr anchor="ctr"/>
                </a:tc>
                <a:extLst>
                  <a:ext uri="{0D108BD9-81ED-4DB2-BD59-A6C34878D82A}">
                    <a16:rowId xmlns:a16="http://schemas.microsoft.com/office/drawing/2014/main" val="3125054408"/>
                  </a:ext>
                </a:extLst>
              </a:tr>
              <a:tr h="374534">
                <a:tc>
                  <a:txBody>
                    <a:bodyPr/>
                    <a:lstStyle/>
                    <a:p>
                      <a:pPr algn="ctr"/>
                      <a:r>
                        <a:rPr kumimoji="1" lang="ja-JP" altLang="en-US"/>
                        <a:t>ファームウェア</a:t>
                      </a:r>
                    </a:p>
                  </a:txBody>
                  <a:tcPr anchor="ctr"/>
                </a:tc>
                <a:tc>
                  <a:txBody>
                    <a:bodyPr/>
                    <a:lstStyle/>
                    <a:p>
                      <a:pPr algn="ctr"/>
                      <a:r>
                        <a:rPr kumimoji="1" lang="en-US" altLang="ja-JP" dirty="0"/>
                        <a:t>-</a:t>
                      </a:r>
                      <a:endParaRPr kumimoji="1" lang="ja-JP" altLang="en-US"/>
                    </a:p>
                  </a:txBody>
                  <a:tcPr anchor="ctr"/>
                </a:tc>
                <a:tc>
                  <a:txBody>
                    <a:bodyPr/>
                    <a:lstStyle/>
                    <a:p>
                      <a:pPr algn="ctr"/>
                      <a:r>
                        <a:rPr kumimoji="1" lang="en-US" altLang="ja-JP" dirty="0" err="1"/>
                        <a:t>OpenSBI</a:t>
                      </a:r>
                      <a:r>
                        <a:rPr kumimoji="1" lang="en-US" altLang="ja-JP" dirty="0"/>
                        <a:t> 1.1</a:t>
                      </a:r>
                      <a:endParaRPr kumimoji="1" lang="ja-JP" altLang="en-US"/>
                    </a:p>
                  </a:txBody>
                  <a:tcPr anchor="ctr"/>
                </a:tc>
                <a:extLst>
                  <a:ext uri="{0D108BD9-81ED-4DB2-BD59-A6C34878D82A}">
                    <a16:rowId xmlns:a16="http://schemas.microsoft.com/office/drawing/2014/main" val="477009869"/>
                  </a:ext>
                </a:extLst>
              </a:tr>
              <a:tr h="374534">
                <a:tc>
                  <a:txBody>
                    <a:bodyPr/>
                    <a:lstStyle/>
                    <a:p>
                      <a:pPr algn="ctr"/>
                      <a:r>
                        <a:rPr kumimoji="1" lang="en-US" altLang="ja-JP" dirty="0"/>
                        <a:t>TSM</a:t>
                      </a:r>
                      <a:endParaRPr kumimoji="1" lang="ja-JP" altLang="en-US"/>
                    </a:p>
                  </a:txBody>
                  <a:tcPr anchor="ctr"/>
                </a:tc>
                <a:tc>
                  <a:txBody>
                    <a:bodyPr/>
                    <a:lstStyle/>
                    <a:p>
                      <a:pPr algn="ctr"/>
                      <a:r>
                        <a:rPr kumimoji="1" lang="en-US" altLang="ja-JP" dirty="0"/>
                        <a:t>-</a:t>
                      </a:r>
                      <a:endParaRPr kumimoji="1" lang="ja-JP" altLang="en-US"/>
                    </a:p>
                  </a:txBody>
                  <a:tcPr anchor="ctr"/>
                </a:tc>
                <a:tc>
                  <a:txBody>
                    <a:bodyPr/>
                    <a:lstStyle/>
                    <a:p>
                      <a:pPr algn="ctr"/>
                      <a:r>
                        <a:rPr kumimoji="1" lang="en-US" altLang="ja-JP" dirty="0"/>
                        <a:t>Salus</a:t>
                      </a:r>
                      <a:endParaRPr kumimoji="1" lang="ja-JP" altLang="en-US"/>
                    </a:p>
                  </a:txBody>
                  <a:tcPr anchor="ctr"/>
                </a:tc>
                <a:extLst>
                  <a:ext uri="{0D108BD9-81ED-4DB2-BD59-A6C34878D82A}">
                    <a16:rowId xmlns:a16="http://schemas.microsoft.com/office/drawing/2014/main" val="1907309596"/>
                  </a:ext>
                </a:extLst>
              </a:tr>
            </a:tbl>
          </a:graphicData>
        </a:graphic>
      </p:graphicFrame>
      <p:sp>
        <p:nvSpPr>
          <p:cNvPr id="10" name="コンテンツ プレースホルダー 9">
            <a:extLst>
              <a:ext uri="{FF2B5EF4-FFF2-40B4-BE49-F238E27FC236}">
                <a16:creationId xmlns:a16="http://schemas.microsoft.com/office/drawing/2014/main" id="{14B01CDA-C79D-A6B0-414E-D9228A538A26}"/>
              </a:ext>
            </a:extLst>
          </p:cNvPr>
          <p:cNvSpPr>
            <a:spLocks noGrp="1"/>
          </p:cNvSpPr>
          <p:nvPr>
            <p:ph idx="1"/>
          </p:nvPr>
        </p:nvSpPr>
        <p:spPr/>
        <p:txBody>
          <a:bodyPr/>
          <a:lstStyle/>
          <a:p>
            <a:r>
              <a:rPr lang="en-US" altLang="ja-JP" dirty="0" err="1"/>
              <a:t>TVMmonior</a:t>
            </a:r>
            <a:r>
              <a:rPr lang="en-US" altLang="ja-JP" dirty="0"/>
              <a:t> </a:t>
            </a:r>
            <a:r>
              <a:rPr lang="ja-JP" altLang="en-US"/>
              <a:t>を用いて</a:t>
            </a:r>
            <a:r>
              <a:rPr lang="en-US" altLang="ja-JP" dirty="0"/>
              <a:t> TVM </a:t>
            </a:r>
            <a:r>
              <a:rPr lang="ja-JP" altLang="en-US"/>
              <a:t>を監視する実験を行った</a:t>
            </a:r>
            <a:endParaRPr lang="en-US" altLang="ja-JP" dirty="0"/>
          </a:p>
          <a:p>
            <a:pPr lvl="1"/>
            <a:r>
              <a:rPr lang="ja-JP" altLang="en-US"/>
              <a:t>監視用</a:t>
            </a:r>
            <a:r>
              <a:rPr lang="en-US" altLang="ja-JP" dirty="0"/>
              <a:t> TVM </a:t>
            </a:r>
            <a:r>
              <a:rPr lang="ja-JP" altLang="en-US"/>
              <a:t>が監視対象</a:t>
            </a:r>
            <a:r>
              <a:rPr lang="en-US" altLang="ja-JP" dirty="0"/>
              <a:t> TVM </a:t>
            </a:r>
            <a:r>
              <a:rPr lang="ja-JP" altLang="en-US"/>
              <a:t>の情報を取得できることを確認</a:t>
            </a:r>
            <a:endParaRPr lang="en-US" altLang="ja-JP" dirty="0"/>
          </a:p>
          <a:p>
            <a:pPr lvl="1"/>
            <a:r>
              <a:rPr lang="en-US" altLang="ja-JP" dirty="0"/>
              <a:t>TVM </a:t>
            </a:r>
            <a:r>
              <a:rPr lang="ja-JP" altLang="en-US"/>
              <a:t>間で情報を取得するのにかかる時間を測定</a:t>
            </a:r>
            <a:endParaRPr lang="en-US" altLang="ja-JP" dirty="0"/>
          </a:p>
        </p:txBody>
      </p:sp>
      <p:graphicFrame>
        <p:nvGraphicFramePr>
          <p:cNvPr id="11" name="表 10">
            <a:extLst>
              <a:ext uri="{FF2B5EF4-FFF2-40B4-BE49-F238E27FC236}">
                <a16:creationId xmlns:a16="http://schemas.microsoft.com/office/drawing/2014/main" id="{43CC9AE2-9A7C-32F7-9A7C-FEC152B1899A}"/>
              </a:ext>
            </a:extLst>
          </p:cNvPr>
          <p:cNvGraphicFramePr>
            <a:graphicFrameLocks noGrp="1"/>
          </p:cNvGraphicFramePr>
          <p:nvPr>
            <p:extLst>
              <p:ext uri="{D42A27DB-BD31-4B8C-83A1-F6EECF244321}">
                <p14:modId xmlns:p14="http://schemas.microsoft.com/office/powerpoint/2010/main" val="2465286643"/>
              </p:ext>
            </p:extLst>
          </p:nvPr>
        </p:nvGraphicFramePr>
        <p:xfrm>
          <a:off x="6167064" y="3486167"/>
          <a:ext cx="5660676" cy="2377440"/>
        </p:xfrm>
        <a:graphic>
          <a:graphicData uri="http://schemas.openxmlformats.org/drawingml/2006/table">
            <a:tbl>
              <a:tblPr firstRow="1" bandRow="1">
                <a:tableStyleId>{5C22544A-7EE6-4342-B048-85BDC9FD1C3A}</a:tableStyleId>
              </a:tblPr>
              <a:tblGrid>
                <a:gridCol w="1415169">
                  <a:extLst>
                    <a:ext uri="{9D8B030D-6E8A-4147-A177-3AD203B41FA5}">
                      <a16:colId xmlns:a16="http://schemas.microsoft.com/office/drawing/2014/main" val="3633516521"/>
                    </a:ext>
                  </a:extLst>
                </a:gridCol>
                <a:gridCol w="1415169">
                  <a:extLst>
                    <a:ext uri="{9D8B030D-6E8A-4147-A177-3AD203B41FA5}">
                      <a16:colId xmlns:a16="http://schemas.microsoft.com/office/drawing/2014/main" val="1857230809"/>
                    </a:ext>
                  </a:extLst>
                </a:gridCol>
                <a:gridCol w="1415169">
                  <a:extLst>
                    <a:ext uri="{9D8B030D-6E8A-4147-A177-3AD203B41FA5}">
                      <a16:colId xmlns:a16="http://schemas.microsoft.com/office/drawing/2014/main" val="3418942153"/>
                    </a:ext>
                  </a:extLst>
                </a:gridCol>
                <a:gridCol w="1415169">
                  <a:extLst>
                    <a:ext uri="{9D8B030D-6E8A-4147-A177-3AD203B41FA5}">
                      <a16:colId xmlns:a16="http://schemas.microsoft.com/office/drawing/2014/main" val="202910685"/>
                    </a:ext>
                  </a:extLst>
                </a:gridCol>
              </a:tblGrid>
              <a:tr h="341707">
                <a:tc>
                  <a:txBody>
                    <a:bodyPr/>
                    <a:lstStyle/>
                    <a:p>
                      <a:pPr algn="ctr"/>
                      <a:endParaRPr kumimoji="1" lang="ja-JP" altLang="en-US"/>
                    </a:p>
                  </a:txBody>
                  <a:tcPr anchor="ctr"/>
                </a:tc>
                <a:tc>
                  <a:txBody>
                    <a:bodyPr/>
                    <a:lstStyle/>
                    <a:p>
                      <a:pPr algn="ctr"/>
                      <a:r>
                        <a:rPr kumimoji="1" lang="ja-JP" altLang="en-US"/>
                        <a:t>ホスト</a:t>
                      </a:r>
                      <a:r>
                        <a:rPr kumimoji="1" lang="en-US" altLang="ja-JP" dirty="0"/>
                        <a:t> VM</a:t>
                      </a:r>
                      <a:endParaRPr kumimoji="1" lang="ja-JP" altLang="en-US"/>
                    </a:p>
                  </a:txBody>
                  <a:tcPr anchor="ctr"/>
                </a:tc>
                <a:tc>
                  <a:txBody>
                    <a:bodyPr/>
                    <a:lstStyle/>
                    <a:p>
                      <a:pPr algn="ctr"/>
                      <a:r>
                        <a:rPr kumimoji="1" lang="ja-JP" altLang="en-US"/>
                        <a:t>監視用</a:t>
                      </a:r>
                      <a:r>
                        <a:rPr kumimoji="1" lang="en-US" altLang="ja-JP" dirty="0"/>
                        <a:t> TVM</a:t>
                      </a:r>
                      <a:endParaRPr kumimoji="1" lang="ja-JP" altLang="en-US"/>
                    </a:p>
                  </a:txBody>
                  <a:tcPr anchor="ctr"/>
                </a:tc>
                <a:tc>
                  <a:txBody>
                    <a:bodyPr/>
                    <a:lstStyle/>
                    <a:p>
                      <a:pPr algn="ctr"/>
                      <a:r>
                        <a:rPr kumimoji="1" lang="ja-JP" altLang="en-US"/>
                        <a:t>監視対象</a:t>
                      </a:r>
                      <a:r>
                        <a:rPr kumimoji="1" lang="en-US" altLang="ja-JP" dirty="0"/>
                        <a:t> TVM</a:t>
                      </a:r>
                      <a:endParaRPr kumimoji="1" lang="ja-JP" altLang="en-US"/>
                    </a:p>
                  </a:txBody>
                  <a:tcPr anchor="ctr"/>
                </a:tc>
                <a:extLst>
                  <a:ext uri="{0D108BD9-81ED-4DB2-BD59-A6C34878D82A}">
                    <a16:rowId xmlns:a16="http://schemas.microsoft.com/office/drawing/2014/main" val="2569146740"/>
                  </a:ext>
                </a:extLst>
              </a:tr>
              <a:tr h="341707">
                <a:tc>
                  <a:txBody>
                    <a:bodyPr/>
                    <a:lstStyle/>
                    <a:p>
                      <a:pPr algn="ctr"/>
                      <a:r>
                        <a:rPr kumimoji="1" lang="ja-JP" altLang="en-US"/>
                        <a:t>仮想</a:t>
                      </a:r>
                      <a:r>
                        <a:rPr kumimoji="1" lang="en-US" altLang="ja-JP" dirty="0"/>
                        <a:t>CPU</a:t>
                      </a:r>
                      <a:endParaRPr kumimoji="1" lang="ja-JP" altLang="en-US"/>
                    </a:p>
                  </a:txBody>
                  <a:tcPr anchor="ctr"/>
                </a:tc>
                <a:tc>
                  <a:txBody>
                    <a:bodyPr/>
                    <a:lstStyle/>
                    <a:p>
                      <a:pPr algn="ctr"/>
                      <a:r>
                        <a:rPr kumimoji="1" lang="en-US" altLang="ja-JP" dirty="0"/>
                        <a:t>2</a:t>
                      </a:r>
                      <a:endParaRPr kumimoji="1" lang="ja-JP" altLang="en-US"/>
                    </a:p>
                  </a:txBody>
                  <a:tcPr anchor="ctr"/>
                </a:tc>
                <a:tc>
                  <a:txBody>
                    <a:bodyPr/>
                    <a:lstStyle/>
                    <a:p>
                      <a:pPr algn="ctr"/>
                      <a:r>
                        <a:rPr kumimoji="1" lang="en-US" altLang="ja-JP" dirty="0"/>
                        <a:t>2</a:t>
                      </a:r>
                      <a:endParaRPr kumimoji="1" lang="ja-JP" altLang="en-US"/>
                    </a:p>
                  </a:txBody>
                  <a:tcPr anchor="ctr"/>
                </a:tc>
                <a:tc>
                  <a:txBody>
                    <a:bodyPr/>
                    <a:lstStyle/>
                    <a:p>
                      <a:pPr algn="ctr"/>
                      <a:r>
                        <a:rPr kumimoji="1" lang="en-US" altLang="ja-JP" dirty="0"/>
                        <a:t>2</a:t>
                      </a:r>
                      <a:endParaRPr kumimoji="1" lang="ja-JP" altLang="en-US"/>
                    </a:p>
                  </a:txBody>
                  <a:tcPr anchor="ctr"/>
                </a:tc>
                <a:extLst>
                  <a:ext uri="{0D108BD9-81ED-4DB2-BD59-A6C34878D82A}">
                    <a16:rowId xmlns:a16="http://schemas.microsoft.com/office/drawing/2014/main" val="1069202880"/>
                  </a:ext>
                </a:extLst>
              </a:tr>
              <a:tr h="341707">
                <a:tc>
                  <a:txBody>
                    <a:bodyPr/>
                    <a:lstStyle/>
                    <a:p>
                      <a:pPr algn="ctr"/>
                      <a:r>
                        <a:rPr kumimoji="1" lang="ja-JP" altLang="en-US"/>
                        <a:t>メモリ</a:t>
                      </a:r>
                    </a:p>
                  </a:txBody>
                  <a:tcPr anchor="ctr"/>
                </a:tc>
                <a:tc>
                  <a:txBody>
                    <a:bodyPr/>
                    <a:lstStyle/>
                    <a:p>
                      <a:pPr algn="ctr"/>
                      <a:r>
                        <a:rPr kumimoji="1" lang="en-US" altLang="ja-JP" dirty="0"/>
                        <a:t>2GB</a:t>
                      </a:r>
                      <a:endParaRPr kumimoji="1" lang="ja-JP" altLang="en-US"/>
                    </a:p>
                  </a:txBody>
                  <a:tcPr anchor="ctr"/>
                </a:tc>
                <a:tc>
                  <a:txBody>
                    <a:bodyPr/>
                    <a:lstStyle/>
                    <a:p>
                      <a:pPr algn="ctr"/>
                      <a:r>
                        <a:rPr kumimoji="1" lang="en-US" altLang="ja-JP" dirty="0"/>
                        <a:t>320MB</a:t>
                      </a:r>
                      <a:endParaRPr kumimoji="1" lang="ja-JP" altLang="en-US"/>
                    </a:p>
                  </a:txBody>
                  <a:tcPr anchor="ctr"/>
                </a:tc>
                <a:tc>
                  <a:txBody>
                    <a:bodyPr/>
                    <a:lstStyle/>
                    <a:p>
                      <a:pPr algn="ctr"/>
                      <a:r>
                        <a:rPr kumimoji="1" lang="en-US" altLang="ja-JP" dirty="0"/>
                        <a:t>320MB</a:t>
                      </a:r>
                      <a:endParaRPr kumimoji="1" lang="ja-JP" altLang="en-US"/>
                    </a:p>
                  </a:txBody>
                  <a:tcPr anchor="ctr"/>
                </a:tc>
                <a:extLst>
                  <a:ext uri="{0D108BD9-81ED-4DB2-BD59-A6C34878D82A}">
                    <a16:rowId xmlns:a16="http://schemas.microsoft.com/office/drawing/2014/main" val="213413680"/>
                  </a:ext>
                </a:extLst>
              </a:tr>
              <a:tr h="341707">
                <a:tc>
                  <a:txBody>
                    <a:bodyPr/>
                    <a:lstStyle/>
                    <a:p>
                      <a:pPr algn="ctr"/>
                      <a:r>
                        <a:rPr kumimoji="1" lang="en-US" altLang="ja-JP" dirty="0"/>
                        <a:t>OS</a:t>
                      </a:r>
                      <a:endParaRPr kumimoji="1" lang="ja-JP" altLang="en-US"/>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dirty="0"/>
                        <a:t>Linux 6.3.0-rc4</a:t>
                      </a:r>
                      <a:endParaRPr kumimoji="1" lang="ja-JP" altLang="en-US"/>
                    </a:p>
                  </a:txBody>
                  <a:tcPr anchor="ctr"/>
                </a:tc>
                <a:tc>
                  <a:txBody>
                    <a:bodyPr/>
                    <a:lstStyle/>
                    <a:p>
                      <a:pPr algn="ctr"/>
                      <a:r>
                        <a:rPr kumimoji="1" lang="en-US" altLang="ja-JP" dirty="0"/>
                        <a:t>Linux 6.3.0-rc4</a:t>
                      </a:r>
                      <a:endParaRPr kumimoji="1" lang="ja-JP" altLang="en-US"/>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dirty="0"/>
                        <a:t>Linux 6.3.0-rc4</a:t>
                      </a:r>
                      <a:endParaRPr kumimoji="1" lang="ja-JP" altLang="en-US"/>
                    </a:p>
                  </a:txBody>
                  <a:tcPr anchor="ctr"/>
                </a:tc>
                <a:extLst>
                  <a:ext uri="{0D108BD9-81ED-4DB2-BD59-A6C34878D82A}">
                    <a16:rowId xmlns:a16="http://schemas.microsoft.com/office/drawing/2014/main" val="2023246886"/>
                  </a:ext>
                </a:extLst>
              </a:tr>
              <a:tr h="341707">
                <a:tc>
                  <a:txBody>
                    <a:bodyPr/>
                    <a:lstStyle/>
                    <a:p>
                      <a:pPr algn="ctr"/>
                      <a:r>
                        <a:rPr kumimoji="1" lang="en-US" altLang="ja-JP" dirty="0" err="1"/>
                        <a:t>kvmtool</a:t>
                      </a:r>
                      <a:endParaRPr kumimoji="1" lang="ja-JP" altLang="en-US"/>
                    </a:p>
                  </a:txBody>
                  <a:tcPr anchor="ctr"/>
                </a:tc>
                <a:tc>
                  <a:txBody>
                    <a:bodyPr/>
                    <a:lstStyle/>
                    <a:p>
                      <a:pPr algn="ctr"/>
                      <a:r>
                        <a:rPr kumimoji="1" lang="en-US" altLang="ja-JP" dirty="0"/>
                        <a:t>3.18.0</a:t>
                      </a:r>
                      <a:endParaRPr kumimoji="1" lang="ja-JP" altLang="en-US"/>
                    </a:p>
                  </a:txBody>
                  <a:tcPr anchor="ctr"/>
                </a:tc>
                <a:tc>
                  <a:txBody>
                    <a:bodyPr/>
                    <a:lstStyle/>
                    <a:p>
                      <a:pPr algn="ctr"/>
                      <a:r>
                        <a:rPr kumimoji="1" lang="en-US" altLang="ja-JP" dirty="0"/>
                        <a:t>-</a:t>
                      </a:r>
                      <a:endParaRPr kumimoji="1" lang="ja-JP" altLang="en-US"/>
                    </a:p>
                  </a:txBody>
                  <a:tcPr anchor="ctr"/>
                </a:tc>
                <a:tc>
                  <a:txBody>
                    <a:bodyPr/>
                    <a:lstStyle/>
                    <a:p>
                      <a:pPr algn="ctr"/>
                      <a:r>
                        <a:rPr kumimoji="1" lang="en-US" altLang="ja-JP" dirty="0"/>
                        <a:t>-</a:t>
                      </a:r>
                      <a:endParaRPr kumimoji="1" lang="ja-JP" altLang="en-US"/>
                    </a:p>
                  </a:txBody>
                  <a:tcPr anchor="ctr"/>
                </a:tc>
                <a:extLst>
                  <a:ext uri="{0D108BD9-81ED-4DB2-BD59-A6C34878D82A}">
                    <a16:rowId xmlns:a16="http://schemas.microsoft.com/office/drawing/2014/main" val="3471976196"/>
                  </a:ext>
                </a:extLst>
              </a:tr>
            </a:tbl>
          </a:graphicData>
        </a:graphic>
      </p:graphicFrame>
    </p:spTree>
    <p:extLst>
      <p:ext uri="{BB962C8B-B14F-4D97-AF65-F5344CB8AC3E}">
        <p14:creationId xmlns:p14="http://schemas.microsoft.com/office/powerpoint/2010/main" val="241979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087E1CB-3B70-B545-FC41-966C0878A8E4}"/>
              </a:ext>
            </a:extLst>
          </p:cNvPr>
          <p:cNvSpPr>
            <a:spLocks noGrp="1"/>
          </p:cNvSpPr>
          <p:nvPr>
            <p:ph type="title"/>
          </p:nvPr>
        </p:nvSpPr>
        <p:spPr>
          <a:xfrm>
            <a:off x="838200" y="510988"/>
            <a:ext cx="10515600" cy="802249"/>
          </a:xfrm>
        </p:spPr>
        <p:txBody>
          <a:bodyPr/>
          <a:lstStyle/>
          <a:p>
            <a:r>
              <a:rPr lang="ja-JP" altLang="en-US"/>
              <a:t>実験</a:t>
            </a:r>
            <a:r>
              <a:rPr lang="en-US" altLang="ja-JP" dirty="0"/>
              <a:t>1</a:t>
            </a:r>
            <a:r>
              <a:rPr lang="ja-JP" altLang="en-US"/>
              <a:t>：動作確認</a:t>
            </a:r>
          </a:p>
        </p:txBody>
      </p:sp>
      <p:sp>
        <p:nvSpPr>
          <p:cNvPr id="3" name="コンテンツ プレースホルダー 2">
            <a:extLst>
              <a:ext uri="{FF2B5EF4-FFF2-40B4-BE49-F238E27FC236}">
                <a16:creationId xmlns:a16="http://schemas.microsoft.com/office/drawing/2014/main" id="{687CB5B4-0D67-4DDB-BC66-BEFD875E697C}"/>
              </a:ext>
            </a:extLst>
          </p:cNvPr>
          <p:cNvSpPr>
            <a:spLocks noGrp="1"/>
          </p:cNvSpPr>
          <p:nvPr>
            <p:ph idx="1"/>
          </p:nvPr>
        </p:nvSpPr>
        <p:spPr>
          <a:xfrm>
            <a:off x="838200" y="1492624"/>
            <a:ext cx="10515600" cy="4684339"/>
          </a:xfrm>
        </p:spPr>
        <p:txBody>
          <a:bodyPr/>
          <a:lstStyle/>
          <a:p>
            <a:r>
              <a:rPr lang="en-US" altLang="ja-JP" dirty="0"/>
              <a:t>1 </a:t>
            </a:r>
            <a:r>
              <a:rPr lang="ja-JP" altLang="en-US"/>
              <a:t>つの監視用</a:t>
            </a:r>
            <a:r>
              <a:rPr lang="en-US" altLang="ja-JP" dirty="0"/>
              <a:t> TVM </a:t>
            </a:r>
            <a:r>
              <a:rPr lang="ja-JP" altLang="en-US"/>
              <a:t>を用いて</a:t>
            </a:r>
            <a:r>
              <a:rPr lang="en-US" altLang="ja-JP" dirty="0"/>
              <a:t> 1 </a:t>
            </a:r>
            <a:r>
              <a:rPr lang="ja-JP" altLang="en-US"/>
              <a:t>つの</a:t>
            </a:r>
            <a:r>
              <a:rPr lang="en-US" altLang="ja-JP" dirty="0"/>
              <a:t> TVM </a:t>
            </a:r>
            <a:r>
              <a:rPr lang="ja-JP" altLang="en-US"/>
              <a:t>を監視した</a:t>
            </a:r>
          </a:p>
          <a:p>
            <a:pPr lvl="1"/>
            <a:r>
              <a:rPr lang="en-US" altLang="ja-JP" dirty="0"/>
              <a:t>50 </a:t>
            </a:r>
            <a:r>
              <a:rPr lang="ja-JP" altLang="en-US"/>
              <a:t>個のプロセス情報と</a:t>
            </a:r>
            <a:r>
              <a:rPr lang="en-US" altLang="ja-JP" dirty="0"/>
              <a:t> 1 </a:t>
            </a:r>
            <a:r>
              <a:rPr lang="ja-JP" altLang="en-US"/>
              <a:t>個のカーネルモジュール情報を取得できた</a:t>
            </a:r>
            <a:endParaRPr lang="en-US" altLang="ja-JP" dirty="0"/>
          </a:p>
          <a:p>
            <a:pPr lvl="1"/>
            <a:r>
              <a:rPr lang="ja-JP" altLang="en-US"/>
              <a:t>ハイパーバイザは暗号化により共有メモリの情報を盗聴できなかった</a:t>
            </a:r>
            <a:endParaRPr lang="en-US" altLang="ja-JP" dirty="0"/>
          </a:p>
          <a:p>
            <a:pPr lvl="1"/>
            <a:r>
              <a:rPr lang="ja-JP" altLang="en-US"/>
              <a:t>悪意ある</a:t>
            </a:r>
            <a:r>
              <a:rPr lang="en-US" altLang="ja-JP" dirty="0"/>
              <a:t> TVM </a:t>
            </a:r>
            <a:r>
              <a:rPr lang="ja-JP" altLang="en-US"/>
              <a:t>は認証キーの不一致によりメモリ共有に失敗した</a:t>
            </a:r>
            <a:endParaRPr lang="en-US" altLang="ja-JP" dirty="0"/>
          </a:p>
          <a:p>
            <a:r>
              <a:rPr lang="en-US" altLang="ja-JP" dirty="0"/>
              <a:t>2 </a:t>
            </a:r>
            <a:r>
              <a:rPr lang="ja-JP" altLang="en-US"/>
              <a:t>つの監視用</a:t>
            </a:r>
            <a:r>
              <a:rPr lang="en-US" altLang="ja-JP" dirty="0"/>
              <a:t> TVM </a:t>
            </a:r>
            <a:r>
              <a:rPr lang="ja-JP" altLang="en-US"/>
              <a:t>を用いて</a:t>
            </a:r>
            <a:r>
              <a:rPr lang="en-US" altLang="ja-JP" dirty="0"/>
              <a:t> 1 </a:t>
            </a:r>
            <a:r>
              <a:rPr lang="ja-JP" altLang="en-US"/>
              <a:t>つの</a:t>
            </a:r>
            <a:r>
              <a:rPr lang="en-US" altLang="ja-JP" dirty="0"/>
              <a:t> TVM </a:t>
            </a:r>
            <a:r>
              <a:rPr lang="ja-JP" altLang="en-US"/>
              <a:t>を監視した</a:t>
            </a:r>
            <a:endParaRPr lang="en-US" altLang="ja-JP" dirty="0"/>
          </a:p>
          <a:p>
            <a:pPr lvl="1"/>
            <a:r>
              <a:rPr lang="ja-JP" altLang="en-US"/>
              <a:t>それぞれが監視対象</a:t>
            </a:r>
            <a:r>
              <a:rPr lang="en-US" altLang="ja-JP" dirty="0"/>
              <a:t> TVM </a:t>
            </a:r>
            <a:r>
              <a:rPr lang="ja-JP" altLang="en-US"/>
              <a:t>の情報を正しく取得できた</a:t>
            </a:r>
            <a:endParaRPr lang="en-US" altLang="ja-JP" dirty="0"/>
          </a:p>
          <a:p>
            <a:endParaRPr lang="en-US" altLang="ja-JP" dirty="0"/>
          </a:p>
        </p:txBody>
      </p:sp>
      <p:sp>
        <p:nvSpPr>
          <p:cNvPr id="5" name="TextBox 4">
            <a:extLst>
              <a:ext uri="{FF2B5EF4-FFF2-40B4-BE49-F238E27FC236}">
                <a16:creationId xmlns:a16="http://schemas.microsoft.com/office/drawing/2014/main" id="{7213BC14-CCF8-512C-C10A-47351703FFD0}"/>
              </a:ext>
            </a:extLst>
          </p:cNvPr>
          <p:cNvSpPr txBox="1"/>
          <p:nvPr/>
        </p:nvSpPr>
        <p:spPr>
          <a:xfrm>
            <a:off x="744978" y="6366782"/>
            <a:ext cx="2900153" cy="369332"/>
          </a:xfrm>
          <a:prstGeom prst="rect">
            <a:avLst/>
          </a:prstGeom>
          <a:noFill/>
        </p:spPr>
        <p:txBody>
          <a:bodyPr wrap="none" rtlCol="0">
            <a:spAutoFit/>
          </a:bodyPr>
          <a:lstStyle/>
          <a:p>
            <a:r>
              <a:rPr lang="en-JP"/>
              <a:t>監視対象</a:t>
            </a:r>
            <a:r>
              <a:rPr lang="en-US" dirty="0"/>
              <a:t> T</a:t>
            </a:r>
            <a:r>
              <a:rPr lang="en-JP"/>
              <a:t>VM</a:t>
            </a:r>
            <a:r>
              <a:rPr lang="en-US" dirty="0"/>
              <a:t> </a:t>
            </a:r>
            <a:r>
              <a:rPr lang="ja-JP" altLang="en-US"/>
              <a:t>の実行結果</a:t>
            </a:r>
            <a:endParaRPr lang="en-JP"/>
          </a:p>
        </p:txBody>
      </p:sp>
      <p:sp>
        <p:nvSpPr>
          <p:cNvPr id="6" name="TextBox 5">
            <a:extLst>
              <a:ext uri="{FF2B5EF4-FFF2-40B4-BE49-F238E27FC236}">
                <a16:creationId xmlns:a16="http://schemas.microsoft.com/office/drawing/2014/main" id="{99D072ED-E261-BB97-6461-19D3A5095040}"/>
              </a:ext>
            </a:extLst>
          </p:cNvPr>
          <p:cNvSpPr txBox="1"/>
          <p:nvPr/>
        </p:nvSpPr>
        <p:spPr>
          <a:xfrm>
            <a:off x="4729085" y="6366782"/>
            <a:ext cx="2797561" cy="369332"/>
          </a:xfrm>
          <a:prstGeom prst="rect">
            <a:avLst/>
          </a:prstGeom>
          <a:noFill/>
        </p:spPr>
        <p:txBody>
          <a:bodyPr wrap="none" rtlCol="0">
            <a:spAutoFit/>
          </a:bodyPr>
          <a:lstStyle/>
          <a:p>
            <a:r>
              <a:rPr lang="en-JP"/>
              <a:t>監視用</a:t>
            </a:r>
            <a:r>
              <a:rPr lang="en-US" dirty="0"/>
              <a:t> T</a:t>
            </a:r>
            <a:r>
              <a:rPr lang="en-JP"/>
              <a:t>VM</a:t>
            </a:r>
            <a:r>
              <a:rPr lang="en-US" dirty="0"/>
              <a:t>1 </a:t>
            </a:r>
            <a:r>
              <a:rPr lang="ja-JP" altLang="en-US"/>
              <a:t>の実行結果</a:t>
            </a:r>
            <a:endParaRPr lang="en-JP"/>
          </a:p>
        </p:txBody>
      </p:sp>
      <p:sp>
        <p:nvSpPr>
          <p:cNvPr id="4" name="スライド番号プレースホルダー 3">
            <a:extLst>
              <a:ext uri="{FF2B5EF4-FFF2-40B4-BE49-F238E27FC236}">
                <a16:creationId xmlns:a16="http://schemas.microsoft.com/office/drawing/2014/main" id="{9F578879-B0BE-796C-B495-14577D0795A4}"/>
              </a:ext>
            </a:extLst>
          </p:cNvPr>
          <p:cNvSpPr>
            <a:spLocks noGrp="1"/>
          </p:cNvSpPr>
          <p:nvPr>
            <p:ph type="sldNum" sz="quarter" idx="12"/>
          </p:nvPr>
        </p:nvSpPr>
        <p:spPr/>
        <p:txBody>
          <a:bodyPr/>
          <a:lstStyle/>
          <a:p>
            <a:fld id="{A2D0B6E4-DB95-4D36-8524-B9153B2D6E62}" type="slidenum">
              <a:rPr kumimoji="1" lang="ja-JP" altLang="en-US" smtClean="0"/>
              <a:t>19</a:t>
            </a:fld>
            <a:endParaRPr kumimoji="1" lang="ja-JP" altLang="en-US"/>
          </a:p>
        </p:txBody>
      </p:sp>
      <p:pic>
        <p:nvPicPr>
          <p:cNvPr id="12" name="図 11">
            <a:extLst>
              <a:ext uri="{FF2B5EF4-FFF2-40B4-BE49-F238E27FC236}">
                <a16:creationId xmlns:a16="http://schemas.microsoft.com/office/drawing/2014/main" id="{7D70867F-84AA-9E10-35C3-18C93924EDA4}"/>
              </a:ext>
            </a:extLst>
          </p:cNvPr>
          <p:cNvPicPr>
            <a:picLocks noChangeAspect="1"/>
          </p:cNvPicPr>
          <p:nvPr/>
        </p:nvPicPr>
        <p:blipFill>
          <a:blip r:embed="rId3"/>
          <a:srcRect t="53184" r="23217"/>
          <a:stretch>
            <a:fillRect/>
          </a:stretch>
        </p:blipFill>
        <p:spPr>
          <a:xfrm>
            <a:off x="420601" y="4195573"/>
            <a:ext cx="3735350" cy="2071084"/>
          </a:xfrm>
          <a:prstGeom prst="rect">
            <a:avLst/>
          </a:prstGeom>
        </p:spPr>
      </p:pic>
      <p:sp>
        <p:nvSpPr>
          <p:cNvPr id="13" name="TextBox 5">
            <a:extLst>
              <a:ext uri="{FF2B5EF4-FFF2-40B4-BE49-F238E27FC236}">
                <a16:creationId xmlns:a16="http://schemas.microsoft.com/office/drawing/2014/main" id="{F0C2214D-355E-C8BC-4908-EAF33581CA79}"/>
              </a:ext>
            </a:extLst>
          </p:cNvPr>
          <p:cNvSpPr txBox="1"/>
          <p:nvPr/>
        </p:nvSpPr>
        <p:spPr>
          <a:xfrm>
            <a:off x="8330828" y="6366782"/>
            <a:ext cx="2797561" cy="369332"/>
          </a:xfrm>
          <a:prstGeom prst="rect">
            <a:avLst/>
          </a:prstGeom>
          <a:noFill/>
        </p:spPr>
        <p:txBody>
          <a:bodyPr wrap="none" rtlCol="0">
            <a:spAutoFit/>
          </a:bodyPr>
          <a:lstStyle/>
          <a:p>
            <a:r>
              <a:rPr lang="en-JP"/>
              <a:t>監視用</a:t>
            </a:r>
            <a:r>
              <a:rPr lang="en-US" dirty="0"/>
              <a:t> T</a:t>
            </a:r>
            <a:r>
              <a:rPr lang="en-JP"/>
              <a:t>VM</a:t>
            </a:r>
            <a:r>
              <a:rPr lang="en-US" dirty="0"/>
              <a:t>2 </a:t>
            </a:r>
            <a:r>
              <a:rPr lang="ja-JP" altLang="en-US"/>
              <a:t>の実行結果</a:t>
            </a:r>
            <a:endParaRPr lang="en-JP"/>
          </a:p>
        </p:txBody>
      </p:sp>
      <p:pic>
        <p:nvPicPr>
          <p:cNvPr id="14" name="図 13" descr="テキスト&#10;&#10;AI 生成コンテンツは誤りを含む可能性があります。">
            <a:extLst>
              <a:ext uri="{FF2B5EF4-FFF2-40B4-BE49-F238E27FC236}">
                <a16:creationId xmlns:a16="http://schemas.microsoft.com/office/drawing/2014/main" id="{2E23CDD1-111B-68EE-9721-934A448F7A10}"/>
              </a:ext>
            </a:extLst>
          </p:cNvPr>
          <p:cNvPicPr>
            <a:picLocks noChangeAspect="1"/>
          </p:cNvPicPr>
          <p:nvPr/>
        </p:nvPicPr>
        <p:blipFill>
          <a:blip r:embed="rId4">
            <a:extLst>
              <a:ext uri="{28A0092B-C50C-407E-A947-70E740481C1C}">
                <a14:useLocalDpi xmlns:a14="http://schemas.microsoft.com/office/drawing/2010/main" val="0"/>
              </a:ext>
            </a:extLst>
          </a:blip>
          <a:srcRect r="25160" b="50000"/>
          <a:stretch>
            <a:fillRect/>
          </a:stretch>
        </p:blipFill>
        <p:spPr>
          <a:xfrm>
            <a:off x="7934810" y="4068083"/>
            <a:ext cx="3589599" cy="2209006"/>
          </a:xfrm>
          <a:prstGeom prst="rect">
            <a:avLst/>
          </a:prstGeom>
        </p:spPr>
      </p:pic>
      <p:pic>
        <p:nvPicPr>
          <p:cNvPr id="16" name="図 15" descr="テキスト&#10;&#10;AI 生成コンテンツは誤りを含む可能性があります。">
            <a:extLst>
              <a:ext uri="{FF2B5EF4-FFF2-40B4-BE49-F238E27FC236}">
                <a16:creationId xmlns:a16="http://schemas.microsoft.com/office/drawing/2014/main" id="{9D4B7A93-2752-40B2-D0AC-A76C58D73C23}"/>
              </a:ext>
            </a:extLst>
          </p:cNvPr>
          <p:cNvPicPr>
            <a:picLocks noChangeAspect="1"/>
          </p:cNvPicPr>
          <p:nvPr/>
        </p:nvPicPr>
        <p:blipFill>
          <a:blip r:embed="rId5">
            <a:extLst>
              <a:ext uri="{28A0092B-C50C-407E-A947-70E740481C1C}">
                <a14:useLocalDpi xmlns:a14="http://schemas.microsoft.com/office/drawing/2010/main" val="0"/>
              </a:ext>
            </a:extLst>
          </a:blip>
          <a:srcRect r="25160" b="50000"/>
          <a:stretch>
            <a:fillRect/>
          </a:stretch>
        </p:blipFill>
        <p:spPr>
          <a:xfrm>
            <a:off x="4250581" y="4068083"/>
            <a:ext cx="3589599" cy="2209006"/>
          </a:xfrm>
          <a:prstGeom prst="rect">
            <a:avLst/>
          </a:prstGeom>
        </p:spPr>
      </p:pic>
    </p:spTree>
    <p:extLst>
      <p:ext uri="{BB962C8B-B14F-4D97-AF65-F5344CB8AC3E}">
        <p14:creationId xmlns:p14="http://schemas.microsoft.com/office/powerpoint/2010/main" val="13211796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D4DF21E-D7FA-543A-58D8-F5925DAD01E6}"/>
              </a:ext>
            </a:extLst>
          </p:cNvPr>
          <p:cNvSpPr>
            <a:spLocks noGrp="1"/>
          </p:cNvSpPr>
          <p:nvPr>
            <p:ph type="title"/>
          </p:nvPr>
        </p:nvSpPr>
        <p:spPr>
          <a:xfrm>
            <a:off x="838200" y="510988"/>
            <a:ext cx="10515600" cy="802249"/>
          </a:xfrm>
        </p:spPr>
        <p:txBody>
          <a:bodyPr/>
          <a:lstStyle/>
          <a:p>
            <a:r>
              <a:rPr lang="ja-JP" altLang="en-US"/>
              <a:t>実験</a:t>
            </a:r>
            <a:r>
              <a:rPr lang="en-US" altLang="ja-JP" dirty="0"/>
              <a:t>2</a:t>
            </a:r>
            <a:r>
              <a:rPr lang="ja-JP" altLang="en-US"/>
              <a:t>：監視性能</a:t>
            </a:r>
          </a:p>
        </p:txBody>
      </p:sp>
      <p:sp>
        <p:nvSpPr>
          <p:cNvPr id="3" name="コンテンツ プレースホルダー 2">
            <a:extLst>
              <a:ext uri="{FF2B5EF4-FFF2-40B4-BE49-F238E27FC236}">
                <a16:creationId xmlns:a16="http://schemas.microsoft.com/office/drawing/2014/main" id="{CDA7C045-3DD1-6938-3138-AE89DAC5A3EB}"/>
              </a:ext>
            </a:extLst>
          </p:cNvPr>
          <p:cNvSpPr>
            <a:spLocks noGrp="1"/>
          </p:cNvSpPr>
          <p:nvPr>
            <p:ph idx="1"/>
          </p:nvPr>
        </p:nvSpPr>
        <p:spPr>
          <a:xfrm>
            <a:off x="838200" y="1492624"/>
            <a:ext cx="10515600" cy="4684339"/>
          </a:xfrm>
        </p:spPr>
        <p:txBody>
          <a:bodyPr/>
          <a:lstStyle/>
          <a:p>
            <a:r>
              <a:rPr lang="en-US" altLang="ja-JP" dirty="0"/>
              <a:t>TVM </a:t>
            </a:r>
            <a:r>
              <a:rPr lang="ja-JP" altLang="en-US"/>
              <a:t>間でメモリを共有するのにかかる時間を測定</a:t>
            </a:r>
            <a:endParaRPr lang="en-US" altLang="ja-JP" dirty="0"/>
          </a:p>
          <a:p>
            <a:pPr lvl="1"/>
            <a:r>
              <a:rPr lang="ja-JP" altLang="en-US"/>
              <a:t>監視用</a:t>
            </a:r>
            <a:r>
              <a:rPr lang="en-US" altLang="ja-JP" dirty="0"/>
              <a:t> TVM </a:t>
            </a:r>
            <a:r>
              <a:rPr lang="ja-JP" altLang="en-US"/>
              <a:t>の方が</a:t>
            </a:r>
            <a:r>
              <a:rPr lang="en-US" altLang="ja-JP" dirty="0"/>
              <a:t> 35% </a:t>
            </a:r>
            <a:r>
              <a:rPr lang="ja-JP" altLang="en-US"/>
              <a:t>長い時間がかかった</a:t>
            </a:r>
            <a:endParaRPr lang="en-US" altLang="ja-JP" dirty="0"/>
          </a:p>
          <a:p>
            <a:r>
              <a:rPr lang="en-US" altLang="ja-JP" dirty="0"/>
              <a:t>2 </a:t>
            </a:r>
            <a:r>
              <a:rPr lang="ja-JP" altLang="en-US"/>
              <a:t>つの監視用</a:t>
            </a:r>
            <a:r>
              <a:rPr lang="en-US" altLang="ja-JP" dirty="0"/>
              <a:t> TVM </a:t>
            </a:r>
            <a:r>
              <a:rPr lang="ja-JP" altLang="en-US"/>
              <a:t>を用いて情報を取得する時間を測定</a:t>
            </a:r>
            <a:endParaRPr lang="en-US" altLang="ja-JP" dirty="0"/>
          </a:p>
          <a:p>
            <a:pPr lvl="1"/>
            <a:r>
              <a:rPr lang="ja-JP" altLang="en-US"/>
              <a:t>監視対象</a:t>
            </a:r>
            <a:r>
              <a:rPr lang="en-US" altLang="ja-JP" dirty="0"/>
              <a:t> TVM </a:t>
            </a:r>
            <a:r>
              <a:rPr lang="ja-JP" altLang="en-US"/>
              <a:t>内での情報取得より</a:t>
            </a:r>
            <a:r>
              <a:rPr lang="en-US" altLang="ja-JP" dirty="0"/>
              <a:t> TVM </a:t>
            </a:r>
            <a:r>
              <a:rPr lang="ja-JP" altLang="en-US"/>
              <a:t>間のやり取りに時間がかかる</a:t>
            </a:r>
            <a:endParaRPr lang="en-US" altLang="ja-JP" dirty="0"/>
          </a:p>
          <a:p>
            <a:pPr lvl="1"/>
            <a:r>
              <a:rPr lang="ja-JP" altLang="en-US"/>
              <a:t>監視用</a:t>
            </a:r>
            <a:r>
              <a:rPr lang="en-US" altLang="ja-JP" dirty="0"/>
              <a:t> TVM </a:t>
            </a:r>
            <a:r>
              <a:rPr lang="ja-JP" altLang="en-US"/>
              <a:t>を</a:t>
            </a:r>
            <a:r>
              <a:rPr lang="en-US" altLang="ja-JP" dirty="0"/>
              <a:t> 2 </a:t>
            </a:r>
            <a:r>
              <a:rPr lang="ja-JP" altLang="en-US"/>
              <a:t>つ動作させると取得時間のばらつきが大きい</a:t>
            </a:r>
            <a:endParaRPr lang="en-US" altLang="ja-JP" dirty="0"/>
          </a:p>
        </p:txBody>
      </p:sp>
      <p:sp>
        <p:nvSpPr>
          <p:cNvPr id="4" name="スライド番号プレースホルダー 3">
            <a:extLst>
              <a:ext uri="{FF2B5EF4-FFF2-40B4-BE49-F238E27FC236}">
                <a16:creationId xmlns:a16="http://schemas.microsoft.com/office/drawing/2014/main" id="{AC78D4A0-BEE2-D539-AFBF-6B7E64212730}"/>
              </a:ext>
            </a:extLst>
          </p:cNvPr>
          <p:cNvSpPr>
            <a:spLocks noGrp="1"/>
          </p:cNvSpPr>
          <p:nvPr>
            <p:ph type="sldNum" sz="quarter" idx="12"/>
          </p:nvPr>
        </p:nvSpPr>
        <p:spPr>
          <a:xfrm>
            <a:off x="8610600" y="6356350"/>
            <a:ext cx="2743200" cy="365125"/>
          </a:xfrm>
        </p:spPr>
        <p:txBody>
          <a:bodyPr/>
          <a:lstStyle/>
          <a:p>
            <a:fld id="{A2D0B6E4-DB95-4D36-8524-B9153B2D6E62}" type="slidenum">
              <a:rPr lang="ja-JP" altLang="en-US" smtClean="0"/>
              <a:pPr/>
              <a:t>20</a:t>
            </a:fld>
            <a:endParaRPr lang="ja-JP" altLang="en-US"/>
          </a:p>
        </p:txBody>
      </p:sp>
      <p:sp>
        <p:nvSpPr>
          <p:cNvPr id="5" name="TextBox 4">
            <a:extLst>
              <a:ext uri="{FF2B5EF4-FFF2-40B4-BE49-F238E27FC236}">
                <a16:creationId xmlns:a16="http://schemas.microsoft.com/office/drawing/2014/main" id="{3FA2A1F7-12C3-9513-B1F7-B78266B7FCDF}"/>
              </a:ext>
            </a:extLst>
          </p:cNvPr>
          <p:cNvSpPr txBox="1"/>
          <p:nvPr/>
        </p:nvSpPr>
        <p:spPr>
          <a:xfrm>
            <a:off x="2505242" y="6292619"/>
            <a:ext cx="2262158" cy="369332"/>
          </a:xfrm>
          <a:prstGeom prst="rect">
            <a:avLst/>
          </a:prstGeom>
          <a:noFill/>
        </p:spPr>
        <p:txBody>
          <a:bodyPr wrap="none" rtlCol="0">
            <a:spAutoFit/>
          </a:bodyPr>
          <a:lstStyle/>
          <a:p>
            <a:r>
              <a:rPr lang="ja-JP" altLang="en-US" b="1"/>
              <a:t>共有メモリ確立時間</a:t>
            </a:r>
            <a:endParaRPr lang="en-JP" b="1"/>
          </a:p>
        </p:txBody>
      </p:sp>
      <p:pic>
        <p:nvPicPr>
          <p:cNvPr id="7" name="図 6">
            <a:extLst>
              <a:ext uri="{FF2B5EF4-FFF2-40B4-BE49-F238E27FC236}">
                <a16:creationId xmlns:a16="http://schemas.microsoft.com/office/drawing/2014/main" id="{3223C625-E338-8092-CA92-0B6F71F3840C}"/>
              </a:ext>
            </a:extLst>
          </p:cNvPr>
          <p:cNvPicPr>
            <a:picLocks noChangeAspect="1"/>
          </p:cNvPicPr>
          <p:nvPr/>
        </p:nvPicPr>
        <p:blipFill>
          <a:blip r:embed="rId3"/>
          <a:stretch>
            <a:fillRect/>
          </a:stretch>
        </p:blipFill>
        <p:spPr>
          <a:xfrm>
            <a:off x="1248721" y="3661846"/>
            <a:ext cx="4775200" cy="2692400"/>
          </a:xfrm>
          <a:prstGeom prst="rect">
            <a:avLst/>
          </a:prstGeom>
        </p:spPr>
      </p:pic>
      <p:sp>
        <p:nvSpPr>
          <p:cNvPr id="8" name="TextBox 4">
            <a:extLst>
              <a:ext uri="{FF2B5EF4-FFF2-40B4-BE49-F238E27FC236}">
                <a16:creationId xmlns:a16="http://schemas.microsoft.com/office/drawing/2014/main" id="{D498EA10-E6E4-6D4A-A906-AADA072E7968}"/>
              </a:ext>
            </a:extLst>
          </p:cNvPr>
          <p:cNvSpPr txBox="1"/>
          <p:nvPr/>
        </p:nvSpPr>
        <p:spPr>
          <a:xfrm>
            <a:off x="6336853" y="6292619"/>
            <a:ext cx="4770858" cy="369332"/>
          </a:xfrm>
          <a:prstGeom prst="rect">
            <a:avLst/>
          </a:prstGeom>
          <a:noFill/>
        </p:spPr>
        <p:txBody>
          <a:bodyPr wrap="none" rtlCol="0">
            <a:spAutoFit/>
          </a:bodyPr>
          <a:lstStyle/>
          <a:p>
            <a:r>
              <a:rPr lang="ja-JP" altLang="en-US" b="1"/>
              <a:t>それぞれの監視用</a:t>
            </a:r>
            <a:r>
              <a:rPr lang="en-US" altLang="ja-JP" b="1" dirty="0"/>
              <a:t> TVM </a:t>
            </a:r>
            <a:r>
              <a:rPr lang="ja-JP" altLang="en-US" b="1"/>
              <a:t>が情報取得する時間</a:t>
            </a:r>
            <a:endParaRPr lang="en-JP" b="1"/>
          </a:p>
        </p:txBody>
      </p:sp>
      <p:pic>
        <p:nvPicPr>
          <p:cNvPr id="12" name="図 11">
            <a:extLst>
              <a:ext uri="{FF2B5EF4-FFF2-40B4-BE49-F238E27FC236}">
                <a16:creationId xmlns:a16="http://schemas.microsoft.com/office/drawing/2014/main" id="{6737CE24-187E-DA61-A064-DC8C4F0DE8F7}"/>
              </a:ext>
            </a:extLst>
          </p:cNvPr>
          <p:cNvPicPr>
            <a:picLocks noChangeAspect="1"/>
          </p:cNvPicPr>
          <p:nvPr/>
        </p:nvPicPr>
        <p:blipFill>
          <a:blip r:embed="rId4"/>
          <a:stretch>
            <a:fillRect/>
          </a:stretch>
        </p:blipFill>
        <p:spPr>
          <a:xfrm>
            <a:off x="6489319" y="3687440"/>
            <a:ext cx="4453960" cy="2630773"/>
          </a:xfrm>
          <a:prstGeom prst="rect">
            <a:avLst/>
          </a:prstGeom>
        </p:spPr>
      </p:pic>
    </p:spTree>
    <p:extLst>
      <p:ext uri="{BB962C8B-B14F-4D97-AF65-F5344CB8AC3E}">
        <p14:creationId xmlns:p14="http://schemas.microsoft.com/office/powerpoint/2010/main" val="34633596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D4DF21E-D7FA-543A-58D8-F5925DAD01E6}"/>
              </a:ext>
            </a:extLst>
          </p:cNvPr>
          <p:cNvSpPr>
            <a:spLocks noGrp="1"/>
          </p:cNvSpPr>
          <p:nvPr>
            <p:ph type="title"/>
          </p:nvPr>
        </p:nvSpPr>
        <p:spPr>
          <a:xfrm>
            <a:off x="838200" y="510988"/>
            <a:ext cx="10515600" cy="802249"/>
          </a:xfrm>
        </p:spPr>
        <p:txBody>
          <a:bodyPr>
            <a:normAutofit/>
          </a:bodyPr>
          <a:lstStyle/>
          <a:p>
            <a:r>
              <a:rPr lang="ja-JP" altLang="en-US"/>
              <a:t>実験</a:t>
            </a:r>
            <a:r>
              <a:rPr lang="en-US" altLang="ja-JP" dirty="0"/>
              <a:t>3</a:t>
            </a:r>
            <a:r>
              <a:rPr lang="ja-JP" altLang="en-US"/>
              <a:t>：共有メモリ以外の手法との比較</a:t>
            </a:r>
          </a:p>
        </p:txBody>
      </p:sp>
      <p:sp>
        <p:nvSpPr>
          <p:cNvPr id="3" name="コンテンツ プレースホルダー 2">
            <a:extLst>
              <a:ext uri="{FF2B5EF4-FFF2-40B4-BE49-F238E27FC236}">
                <a16:creationId xmlns:a16="http://schemas.microsoft.com/office/drawing/2014/main" id="{CDA7C045-3DD1-6938-3138-AE89DAC5A3EB}"/>
              </a:ext>
            </a:extLst>
          </p:cNvPr>
          <p:cNvSpPr>
            <a:spLocks noGrp="1"/>
          </p:cNvSpPr>
          <p:nvPr>
            <p:ph idx="1"/>
          </p:nvPr>
        </p:nvSpPr>
        <p:spPr>
          <a:xfrm>
            <a:off x="838200" y="1492624"/>
            <a:ext cx="10515600" cy="4684339"/>
          </a:xfrm>
        </p:spPr>
        <p:txBody>
          <a:bodyPr/>
          <a:lstStyle/>
          <a:p>
            <a:r>
              <a:rPr lang="ja-JP" altLang="en-US"/>
              <a:t>仮想ネットワークを用いてプロセス一覧を取得する時間を測定</a:t>
            </a:r>
            <a:endParaRPr lang="en-US" altLang="ja-JP" dirty="0"/>
          </a:p>
          <a:p>
            <a:pPr lvl="1"/>
            <a:r>
              <a:rPr lang="ja-JP" altLang="en-US"/>
              <a:t>共有メモリと比較して</a:t>
            </a:r>
            <a:r>
              <a:rPr lang="en-US" altLang="ja-JP" dirty="0"/>
              <a:t> 43 </a:t>
            </a:r>
            <a:r>
              <a:rPr lang="ja-JP" altLang="en-US"/>
              <a:t>倍の時間がかかり、ばらつきも大きい</a:t>
            </a:r>
            <a:endParaRPr lang="en-US" altLang="ja-JP" dirty="0"/>
          </a:p>
          <a:p>
            <a:pPr lvl="1"/>
            <a:r>
              <a:rPr lang="en-US" altLang="ja-JP" dirty="0"/>
              <a:t>TSM </a:t>
            </a:r>
            <a:r>
              <a:rPr lang="ja-JP" altLang="en-US"/>
              <a:t>とハイパーバイザを経由するオーバヘッドのため</a:t>
            </a:r>
            <a:endParaRPr lang="en-US" altLang="ja-JP" dirty="0"/>
          </a:p>
          <a:p>
            <a:r>
              <a:rPr lang="ja-JP" altLang="en-US"/>
              <a:t>メモリコピーを用いてバージョン文字列を取得する時間を測定</a:t>
            </a:r>
            <a:endParaRPr lang="en-US" altLang="ja-JP" dirty="0"/>
          </a:p>
          <a:p>
            <a:pPr lvl="1"/>
            <a:r>
              <a:rPr lang="ja-JP" altLang="en-US"/>
              <a:t>共有メモリと比較して</a:t>
            </a:r>
            <a:r>
              <a:rPr lang="en-US" altLang="ja-JP" dirty="0"/>
              <a:t> 29 </a:t>
            </a:r>
            <a:r>
              <a:rPr lang="ja-JP" altLang="en-US"/>
              <a:t>倍の時間がかかり、ばらつきも大きい</a:t>
            </a:r>
            <a:endParaRPr lang="en-US" altLang="ja-JP" dirty="0"/>
          </a:p>
          <a:p>
            <a:pPr lvl="1"/>
            <a:r>
              <a:rPr lang="ja-JP" altLang="en-US"/>
              <a:t>アドレス変換などのオーバヘッドが大きい</a:t>
            </a:r>
            <a:endParaRPr lang="en-US" altLang="ja-JP" dirty="0"/>
          </a:p>
          <a:p>
            <a:pPr marL="457200" lvl="1" indent="0">
              <a:buNone/>
            </a:pPr>
            <a:endParaRPr lang="en-US" altLang="ja-JP" dirty="0"/>
          </a:p>
        </p:txBody>
      </p:sp>
      <p:sp>
        <p:nvSpPr>
          <p:cNvPr id="4" name="スライド番号プレースホルダー 3">
            <a:extLst>
              <a:ext uri="{FF2B5EF4-FFF2-40B4-BE49-F238E27FC236}">
                <a16:creationId xmlns:a16="http://schemas.microsoft.com/office/drawing/2014/main" id="{AC78D4A0-BEE2-D539-AFBF-6B7E64212730}"/>
              </a:ext>
            </a:extLst>
          </p:cNvPr>
          <p:cNvSpPr>
            <a:spLocks noGrp="1"/>
          </p:cNvSpPr>
          <p:nvPr>
            <p:ph type="sldNum" sz="quarter" idx="12"/>
          </p:nvPr>
        </p:nvSpPr>
        <p:spPr>
          <a:xfrm>
            <a:off x="8610600" y="6356350"/>
            <a:ext cx="2743200" cy="365125"/>
          </a:xfrm>
        </p:spPr>
        <p:txBody>
          <a:bodyPr/>
          <a:lstStyle/>
          <a:p>
            <a:fld id="{A2D0B6E4-DB95-4D36-8524-B9153B2D6E62}" type="slidenum">
              <a:rPr lang="ja-JP" altLang="en-US" smtClean="0"/>
              <a:pPr/>
              <a:t>21</a:t>
            </a:fld>
            <a:endParaRPr lang="ja-JP" altLang="en-US"/>
          </a:p>
        </p:txBody>
      </p:sp>
      <p:pic>
        <p:nvPicPr>
          <p:cNvPr id="8" name="図 7">
            <a:extLst>
              <a:ext uri="{FF2B5EF4-FFF2-40B4-BE49-F238E27FC236}">
                <a16:creationId xmlns:a16="http://schemas.microsoft.com/office/drawing/2014/main" id="{2D96F63E-727F-5D50-5F2E-BB681124D52C}"/>
              </a:ext>
            </a:extLst>
          </p:cNvPr>
          <p:cNvPicPr>
            <a:picLocks noChangeAspect="1"/>
          </p:cNvPicPr>
          <p:nvPr/>
        </p:nvPicPr>
        <p:blipFill>
          <a:blip r:embed="rId3"/>
          <a:stretch>
            <a:fillRect/>
          </a:stretch>
        </p:blipFill>
        <p:spPr>
          <a:xfrm>
            <a:off x="6096000" y="3990975"/>
            <a:ext cx="4749800" cy="2717800"/>
          </a:xfrm>
          <a:prstGeom prst="rect">
            <a:avLst/>
          </a:prstGeom>
        </p:spPr>
      </p:pic>
      <p:pic>
        <p:nvPicPr>
          <p:cNvPr id="12" name="図 11">
            <a:extLst>
              <a:ext uri="{FF2B5EF4-FFF2-40B4-BE49-F238E27FC236}">
                <a16:creationId xmlns:a16="http://schemas.microsoft.com/office/drawing/2014/main" id="{E241F015-9022-0E41-D5F6-4827EA22256F}"/>
              </a:ext>
            </a:extLst>
          </p:cNvPr>
          <p:cNvPicPr>
            <a:picLocks noChangeAspect="1"/>
          </p:cNvPicPr>
          <p:nvPr/>
        </p:nvPicPr>
        <p:blipFill>
          <a:blip r:embed="rId4"/>
          <a:stretch>
            <a:fillRect/>
          </a:stretch>
        </p:blipFill>
        <p:spPr>
          <a:xfrm>
            <a:off x="838200" y="3965575"/>
            <a:ext cx="4749800" cy="2743200"/>
          </a:xfrm>
          <a:prstGeom prst="rect">
            <a:avLst/>
          </a:prstGeom>
        </p:spPr>
      </p:pic>
    </p:spTree>
    <p:extLst>
      <p:ext uri="{BB962C8B-B14F-4D97-AF65-F5344CB8AC3E}">
        <p14:creationId xmlns:p14="http://schemas.microsoft.com/office/powerpoint/2010/main" val="21195518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1">
            <a:extLst>
              <a:ext uri="{FF2B5EF4-FFF2-40B4-BE49-F238E27FC236}">
                <a16:creationId xmlns:a16="http://schemas.microsoft.com/office/drawing/2014/main" id="{229CDFAF-DF61-185F-0BF1-9AFB376B4AC9}"/>
              </a:ext>
            </a:extLst>
          </p:cNvPr>
          <p:cNvSpPr>
            <a:spLocks noGrp="1"/>
          </p:cNvSpPr>
          <p:nvPr>
            <p:ph type="title"/>
          </p:nvPr>
        </p:nvSpPr>
        <p:spPr>
          <a:xfrm>
            <a:off x="838200" y="510988"/>
            <a:ext cx="10515600" cy="802249"/>
          </a:xfrm>
        </p:spPr>
        <p:txBody>
          <a:bodyPr/>
          <a:lstStyle/>
          <a:p>
            <a:r>
              <a:rPr lang="ja-JP" altLang="en-US"/>
              <a:t>まとめ</a:t>
            </a:r>
          </a:p>
        </p:txBody>
      </p:sp>
      <p:sp>
        <p:nvSpPr>
          <p:cNvPr id="5" name="コンテンツ プレースホルダー 2">
            <a:extLst>
              <a:ext uri="{FF2B5EF4-FFF2-40B4-BE49-F238E27FC236}">
                <a16:creationId xmlns:a16="http://schemas.microsoft.com/office/drawing/2014/main" id="{89A32D16-CF5B-9425-5A06-A1C48E0E417F}"/>
              </a:ext>
            </a:extLst>
          </p:cNvPr>
          <p:cNvSpPr>
            <a:spLocks noGrp="1"/>
          </p:cNvSpPr>
          <p:nvPr>
            <p:ph idx="1"/>
          </p:nvPr>
        </p:nvSpPr>
        <p:spPr>
          <a:xfrm>
            <a:off x="838200" y="1492624"/>
            <a:ext cx="10515600" cy="4684339"/>
          </a:xfrm>
        </p:spPr>
        <p:txBody>
          <a:bodyPr>
            <a:normAutofit/>
          </a:bodyPr>
          <a:lstStyle/>
          <a:p>
            <a:r>
              <a:rPr lang="en-US" altLang="ja-JP" dirty="0"/>
              <a:t>RISC-V </a:t>
            </a:r>
            <a:r>
              <a:rPr lang="ja-JP" altLang="en-US"/>
              <a:t>における</a:t>
            </a:r>
            <a:r>
              <a:rPr lang="en-US" altLang="ja-JP" dirty="0"/>
              <a:t> Confidential VM </a:t>
            </a:r>
            <a:r>
              <a:rPr lang="ja-JP" altLang="en-US"/>
              <a:t>の柔軟かつ効率のよい監視を実現する</a:t>
            </a:r>
            <a:r>
              <a:rPr lang="en-US" altLang="ja-JP" dirty="0"/>
              <a:t> </a:t>
            </a:r>
            <a:r>
              <a:rPr lang="en-US" altLang="ja-JP" dirty="0" err="1"/>
              <a:t>TVMmonitor</a:t>
            </a:r>
            <a:r>
              <a:rPr lang="en-US" altLang="ja-JP" dirty="0"/>
              <a:t> </a:t>
            </a:r>
            <a:r>
              <a:rPr lang="ja-JP" altLang="en-US"/>
              <a:t>を提案</a:t>
            </a:r>
            <a:endParaRPr lang="en-US" altLang="ja-JP" dirty="0"/>
          </a:p>
          <a:p>
            <a:pPr lvl="1"/>
            <a:r>
              <a:rPr lang="ja-JP" altLang="en-US"/>
              <a:t>監視用</a:t>
            </a:r>
            <a:r>
              <a:rPr lang="en-US" altLang="ja-JP" dirty="0"/>
              <a:t> TVM </a:t>
            </a:r>
            <a:r>
              <a:rPr lang="ja-JP" altLang="en-US"/>
              <a:t>で監視システムを実行し、監視対象</a:t>
            </a:r>
            <a:r>
              <a:rPr lang="en-US" altLang="ja-JP" dirty="0"/>
              <a:t> TVM </a:t>
            </a:r>
            <a:r>
              <a:rPr lang="ja-JP" altLang="en-US"/>
              <a:t>から情報を取得</a:t>
            </a:r>
            <a:endParaRPr lang="en-US" altLang="ja-JP" dirty="0"/>
          </a:p>
          <a:p>
            <a:pPr lvl="1"/>
            <a:r>
              <a:rPr lang="ja-JP" altLang="en-US"/>
              <a:t>認証キーを用いて</a:t>
            </a:r>
            <a:r>
              <a:rPr lang="en-US" altLang="ja-JP" dirty="0"/>
              <a:t> TVM </a:t>
            </a:r>
            <a:r>
              <a:rPr lang="ja-JP" altLang="en-US"/>
              <a:t>間の安全なメモリ共有を実現</a:t>
            </a:r>
            <a:endParaRPr lang="en-US" altLang="ja-JP" dirty="0"/>
          </a:p>
          <a:p>
            <a:pPr lvl="1"/>
            <a:r>
              <a:rPr lang="ja-JP" altLang="en-US"/>
              <a:t>一対多や多対一の様々な分散監視システムの構成が可能</a:t>
            </a:r>
            <a:endParaRPr lang="en-US" altLang="ja-JP" dirty="0"/>
          </a:p>
          <a:p>
            <a:pPr lvl="1"/>
            <a:r>
              <a:rPr lang="en-US" altLang="ja-JP" dirty="0"/>
              <a:t>TVM </a:t>
            </a:r>
            <a:r>
              <a:rPr lang="ja-JP" altLang="en-US"/>
              <a:t>内のシステム情報の取得性能を測定</a:t>
            </a:r>
            <a:endParaRPr lang="en-US" altLang="ja-JP" dirty="0"/>
          </a:p>
          <a:p>
            <a:r>
              <a:rPr lang="ja-JP" altLang="en-US"/>
              <a:t>今後の課題</a:t>
            </a:r>
            <a:endParaRPr lang="en-US" altLang="ja-JP" dirty="0"/>
          </a:p>
          <a:p>
            <a:pPr lvl="1"/>
            <a:r>
              <a:rPr lang="en-US" altLang="ja-JP" dirty="0" err="1">
                <a:solidFill>
                  <a:srgbClr val="000000"/>
                </a:solidFill>
                <a:latin typeface="-webkit-standard"/>
              </a:rPr>
              <a:t>CoVE</a:t>
            </a:r>
            <a:r>
              <a:rPr lang="en-US" altLang="ja-JP" dirty="0">
                <a:solidFill>
                  <a:srgbClr val="000000"/>
                </a:solidFill>
                <a:latin typeface="-webkit-standard"/>
              </a:rPr>
              <a:t> </a:t>
            </a:r>
            <a:r>
              <a:rPr lang="ja-JP" altLang="en-US">
                <a:solidFill>
                  <a:srgbClr val="000000"/>
                </a:solidFill>
                <a:latin typeface="-webkit-standard"/>
              </a:rPr>
              <a:t>ベース</a:t>
            </a:r>
            <a:r>
              <a:rPr lang="ja-JP" altLang="en-US" b="0" i="0" u="none" strike="noStrike">
                <a:solidFill>
                  <a:srgbClr val="000000"/>
                </a:solidFill>
                <a:effectLst/>
                <a:latin typeface="-webkit-standard"/>
              </a:rPr>
              <a:t>の</a:t>
            </a:r>
            <a:r>
              <a:rPr lang="en-US" altLang="ja-JP" b="0" i="0" u="none" strike="noStrike" dirty="0">
                <a:solidFill>
                  <a:srgbClr val="000000"/>
                </a:solidFill>
                <a:effectLst/>
                <a:latin typeface="-webkit-standard"/>
              </a:rPr>
              <a:t> ACE-RISCV </a:t>
            </a:r>
            <a:r>
              <a:rPr lang="ja-JP" altLang="en-US" b="0" i="0" u="none" strike="noStrike">
                <a:solidFill>
                  <a:srgbClr val="000000"/>
                </a:solidFill>
                <a:effectLst/>
                <a:latin typeface="-webkit-standard"/>
              </a:rPr>
              <a:t>に移植し、実機を用いて性能を測定</a:t>
            </a:r>
            <a:endParaRPr lang="en-US" altLang="ja-JP" b="0" i="0" u="none" strike="noStrike" dirty="0">
              <a:solidFill>
                <a:srgbClr val="000000"/>
              </a:solidFill>
              <a:effectLst/>
              <a:latin typeface="-webkit-standard"/>
            </a:endParaRPr>
          </a:p>
          <a:p>
            <a:pPr lvl="1"/>
            <a:r>
              <a:rPr lang="ja-JP" altLang="en-US">
                <a:solidFill>
                  <a:srgbClr val="000000"/>
                </a:solidFill>
                <a:latin typeface="-webkit-standard"/>
              </a:rPr>
              <a:t>機密メモリを暗号化しない場合に</a:t>
            </a:r>
            <a:r>
              <a:rPr lang="en-US" altLang="ja-JP" dirty="0">
                <a:solidFill>
                  <a:srgbClr val="000000"/>
                </a:solidFill>
                <a:latin typeface="-webkit-standard"/>
              </a:rPr>
              <a:t> TVM </a:t>
            </a:r>
            <a:r>
              <a:rPr lang="ja-JP" altLang="en-US">
                <a:solidFill>
                  <a:srgbClr val="000000"/>
                </a:solidFill>
                <a:latin typeface="-webkit-standard"/>
              </a:rPr>
              <a:t>間の機密メモリを直接共有</a:t>
            </a:r>
            <a:endParaRPr lang="en-US" altLang="ja-JP" b="0" i="0" u="none" strike="noStrike" dirty="0">
              <a:solidFill>
                <a:srgbClr val="000000"/>
              </a:solidFill>
              <a:effectLst/>
              <a:latin typeface="-webkit-standard"/>
            </a:endParaRPr>
          </a:p>
        </p:txBody>
      </p:sp>
      <p:sp>
        <p:nvSpPr>
          <p:cNvPr id="2" name="スライド番号プレースホルダー 1">
            <a:extLst>
              <a:ext uri="{FF2B5EF4-FFF2-40B4-BE49-F238E27FC236}">
                <a16:creationId xmlns:a16="http://schemas.microsoft.com/office/drawing/2014/main" id="{16AA7065-AEB0-6CD0-154C-6A1109D6F62C}"/>
              </a:ext>
            </a:extLst>
          </p:cNvPr>
          <p:cNvSpPr>
            <a:spLocks noGrp="1"/>
          </p:cNvSpPr>
          <p:nvPr>
            <p:ph type="sldNum" sz="quarter" idx="12"/>
          </p:nvPr>
        </p:nvSpPr>
        <p:spPr/>
        <p:txBody>
          <a:bodyPr/>
          <a:lstStyle/>
          <a:p>
            <a:fld id="{A2D0B6E4-DB95-4D36-8524-B9153B2D6E62}" type="slidenum">
              <a:rPr kumimoji="1" lang="ja-JP" altLang="en-US" smtClean="0"/>
              <a:t>22</a:t>
            </a:fld>
            <a:endParaRPr kumimoji="1" lang="ja-JP" altLang="en-US"/>
          </a:p>
        </p:txBody>
      </p:sp>
    </p:spTree>
    <p:extLst>
      <p:ext uri="{BB962C8B-B14F-4D97-AF65-F5344CB8AC3E}">
        <p14:creationId xmlns:p14="http://schemas.microsoft.com/office/powerpoint/2010/main" val="2616742964"/>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lumMod val="20000"/>
            <a:lumOff val="80000"/>
          </a:schemeClr>
        </a:solidFill>
        <a:ln>
          <a:solidFill>
            <a:schemeClr val="tx1"/>
          </a:solidFill>
        </a:ln>
      </a:spPr>
      <a:bodyPr rtlCol="0" anchor="ctr"/>
      <a:lstStyle>
        <a:defPPr algn="ctr">
          <a:defRPr sz="1500" smtClean="0">
            <a:solidFill>
              <a:schemeClr val="tx1"/>
            </a:solidFill>
          </a:defRPr>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30460</TotalTime>
  <Words>5468</Words>
  <Application>Microsoft Macintosh PowerPoint</Application>
  <PresentationFormat>ワイド画面</PresentationFormat>
  <Paragraphs>616</Paragraphs>
  <Slides>22</Slides>
  <Notes>22</Notes>
  <HiddenSlides>0</HiddenSlides>
  <MMClips>0</MMClips>
  <ScaleCrop>false</ScaleCrop>
  <HeadingPairs>
    <vt:vector size="6" baseType="variant">
      <vt:variant>
        <vt:lpstr>使用されているフォント</vt:lpstr>
      </vt:variant>
      <vt:variant>
        <vt:i4>8</vt:i4>
      </vt:variant>
      <vt:variant>
        <vt:lpstr>テーマ</vt:lpstr>
      </vt:variant>
      <vt:variant>
        <vt:i4>1</vt:i4>
      </vt:variant>
      <vt:variant>
        <vt:lpstr>スライド タイトル</vt:lpstr>
      </vt:variant>
      <vt:variant>
        <vt:i4>22</vt:i4>
      </vt:variant>
    </vt:vector>
  </HeadingPairs>
  <TitlesOfParts>
    <vt:vector size="31" baseType="lpstr">
      <vt:lpstr>-webkit-standard</vt:lpstr>
      <vt:lpstr>MS PGothic</vt:lpstr>
      <vt:lpstr>Yu Gothic</vt:lpstr>
      <vt:lpstr>Yu Gothic</vt:lpstr>
      <vt:lpstr>游ゴシック Bold</vt:lpstr>
      <vt:lpstr>游ゴシック Medium</vt:lpstr>
      <vt:lpstr>游ゴシック Medium</vt:lpstr>
      <vt:lpstr>Arial</vt:lpstr>
      <vt:lpstr>Office テーマ</vt:lpstr>
      <vt:lpstr>RISC-V CoVEを用いたConfidential VMの 効率的かつ柔軟な監視機構</vt:lpstr>
      <vt:lpstr>クラウドにおける情報漏洩のリスク</vt:lpstr>
      <vt:lpstr>Confidential VM</vt:lpstr>
      <vt:lpstr>RISC-V Confidential VM拡張 (CoVE)</vt:lpstr>
      <vt:lpstr>CoVEのシステム構成</vt:lpstr>
      <vt:lpstr>TVMの監視の必要性</vt:lpstr>
      <vt:lpstr>提案：TVMmonitor</vt:lpstr>
      <vt:lpstr>メモリ共有を用いた情報取得</vt:lpstr>
      <vt:lpstr>手順1 : 非機密メモリへの変換</vt:lpstr>
      <vt:lpstr>手順2 : 非機密メモリの共有</vt:lpstr>
      <vt:lpstr>安全なメモリ共有</vt:lpstr>
      <vt:lpstr>監視システムの構成</vt:lpstr>
      <vt:lpstr>一対一のTVM監視</vt:lpstr>
      <vt:lpstr>一対多の TVM 監視</vt:lpstr>
      <vt:lpstr>多対一の TVM 監視</vt:lpstr>
      <vt:lpstr>TVM間メモリコピーを用いた監視</vt:lpstr>
      <vt:lpstr>実装</vt:lpstr>
      <vt:lpstr>実験</vt:lpstr>
      <vt:lpstr>実験1：動作確認</vt:lpstr>
      <vt:lpstr>実験2：監視性能</vt:lpstr>
      <vt:lpstr>実験3：共有メモリ以外の手法との比較</vt:lpstr>
      <vt:lpstr>まとめ</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テーマ</dc:title>
  <dc:creator>悠大 梶原</dc:creator>
  <cp:lastModifiedBy>KAJIWARA Yudai</cp:lastModifiedBy>
  <cp:revision>27</cp:revision>
  <dcterms:created xsi:type="dcterms:W3CDTF">2023-12-18T12:45:46Z</dcterms:created>
  <dcterms:modified xsi:type="dcterms:W3CDTF">2025-12-02T00:31:50Z</dcterms:modified>
</cp:coreProperties>
</file>