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6" r:id="rId2"/>
    <p:sldId id="352" r:id="rId3"/>
    <p:sldId id="311" r:id="rId4"/>
    <p:sldId id="353" r:id="rId5"/>
    <p:sldId id="343" r:id="rId6"/>
    <p:sldId id="364" r:id="rId7"/>
    <p:sldId id="350" r:id="rId8"/>
    <p:sldId id="366" r:id="rId9"/>
    <p:sldId id="365" r:id="rId10"/>
    <p:sldId id="349" r:id="rId11"/>
    <p:sldId id="354" r:id="rId12"/>
    <p:sldId id="372" r:id="rId13"/>
    <p:sldId id="376" r:id="rId14"/>
    <p:sldId id="339" r:id="rId15"/>
    <p:sldId id="369" r:id="rId16"/>
    <p:sldId id="355" r:id="rId17"/>
    <p:sldId id="375" r:id="rId18"/>
    <p:sldId id="374" r:id="rId19"/>
    <p:sldId id="341" r:id="rId20"/>
    <p:sldId id="332" r:id="rId21"/>
    <p:sldId id="333" r:id="rId22"/>
    <p:sldId id="357" r:id="rId23"/>
    <p:sldId id="367" r:id="rId24"/>
    <p:sldId id="348" r:id="rId25"/>
    <p:sldId id="371" r:id="rId26"/>
    <p:sldId id="351" r:id="rId27"/>
    <p:sldId id="373" r:id="rId28"/>
    <p:sldId id="356" r:id="rId29"/>
    <p:sldId id="370" r:id="rId30"/>
    <p:sldId id="328" r:id="rId31"/>
    <p:sldId id="314" r:id="rId32"/>
    <p:sldId id="327" r:id="rId33"/>
    <p:sldId id="326" r:id="rId34"/>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0B19695-9E94-A19F-EE0A-F3F254A2DD41}" name="YAMAGUCHI Kouki" initials="YK" userId="S::yamaguchi.kouki828@mail.kyutech.jp::97969b5e-2da4-48c6-ad8b-d67ecd839b1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183B3"/>
    <a:srgbClr val="95C9F0"/>
    <a:srgbClr val="A3FB43"/>
    <a:srgbClr val="FBE4D6"/>
    <a:srgbClr val="F1BA01"/>
    <a:srgbClr val="0083B3"/>
    <a:srgbClr val="F2CFEF"/>
    <a:srgbClr val="DA0504"/>
    <a:srgbClr val="41B3AA"/>
    <a:srgbClr val="96DC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スタイル (淡色)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スタイル (淡色)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21" autoAdjust="0"/>
    <p:restoredTop sz="63212"/>
  </p:normalViewPr>
  <p:slideViewPr>
    <p:cSldViewPr snapToGrid="0">
      <p:cViewPr varScale="1">
        <p:scale>
          <a:sx n="63" d="100"/>
          <a:sy n="63" d="100"/>
        </p:scale>
        <p:origin x="200" y="864"/>
      </p:cViewPr>
      <p:guideLst/>
    </p:cSldViewPr>
  </p:slideViewPr>
  <p:notesTextViewPr>
    <p:cViewPr>
      <p:scale>
        <a:sx n="180" d="100"/>
        <a:sy n="180" d="100"/>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8/10/relationships/authors" Targe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Users/kouki/Desktop/&#30740;&#31350;&#23460;/&#20013;&#38291;&#30330;&#34920;/SMM%20monitor&#12398;&#27604;&#36611;&#12463;&#12441;&#12521;&#1250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2"/>
              </a:solidFill>
              <a:ln>
                <a:noFill/>
              </a:ln>
              <a:effectLst/>
            </c:spPr>
            <c:extLst>
              <c:ext xmlns:c16="http://schemas.microsoft.com/office/drawing/2014/chart" uri="{C3380CC4-5D6E-409C-BE32-E72D297353CC}">
                <c16:uniqueId val="{00000001-E28B-AB4D-9EFE-B14CCEE0DFFA}"/>
              </c:ext>
            </c:extLst>
          </c:dPt>
          <c:dPt>
            <c:idx val="1"/>
            <c:invertIfNegative val="0"/>
            <c:bubble3D val="0"/>
            <c:spPr>
              <a:solidFill>
                <a:srgbClr val="00B0F0"/>
              </a:solidFill>
              <a:ln>
                <a:noFill/>
              </a:ln>
              <a:effectLst/>
            </c:spPr>
            <c:extLst>
              <c:ext xmlns:c16="http://schemas.microsoft.com/office/drawing/2014/chart" uri="{C3380CC4-5D6E-409C-BE32-E72D297353CC}">
                <c16:uniqueId val="{00000003-E28B-AB4D-9EFE-B14CCEE0DFFA}"/>
              </c:ext>
            </c:extLst>
          </c:dPt>
          <c:dPt>
            <c:idx val="2"/>
            <c:invertIfNegative val="0"/>
            <c:bubble3D val="0"/>
            <c:spPr>
              <a:solidFill>
                <a:schemeClr val="accent6"/>
              </a:solidFill>
              <a:ln>
                <a:noFill/>
              </a:ln>
              <a:effectLst/>
            </c:spPr>
            <c:extLst>
              <c:ext xmlns:c16="http://schemas.microsoft.com/office/drawing/2014/chart" uri="{C3380CC4-5D6E-409C-BE32-E72D297353CC}">
                <c16:uniqueId val="{00000005-E28B-AB4D-9EFE-B14CCEE0DFFA}"/>
              </c:ext>
            </c:extLst>
          </c:dPt>
          <c:dLbls>
            <c:spPr>
              <a:noFill/>
              <a:ln>
                <a:noFill/>
              </a:ln>
              <a:effectLst/>
            </c:spPr>
            <c:txPr>
              <a:bodyPr rot="0" spcFirstLastPara="1" vertOverflow="ellipsis" vert="horz" wrap="square" lIns="38100" tIns="19050" rIns="38100" bIns="19050" anchor="ctr" anchorCtr="1">
                <a:spAutoFit/>
              </a:bodyPr>
              <a:lstStyle/>
              <a:p>
                <a:pPr>
                  <a:defRPr lang="ja-JP" sz="900" b="0" i="0" u="none" strike="noStrike" kern="1200" baseline="0">
                    <a:solidFill>
                      <a:schemeClr val="tx1">
                        <a:lumMod val="75000"/>
                        <a:lumOff val="25000"/>
                      </a:schemeClr>
                    </a:solidFill>
                    <a:latin typeface="+mn-lt"/>
                    <a:ea typeface="+mn-ea"/>
                    <a:cs typeface="+mn-cs"/>
                  </a:defRPr>
                </a:pPr>
                <a:endParaRPr lang="ja-JP"/>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Sheet1!$B$6:$B$8</c:f>
              <c:strCache>
                <c:ptCount val="3"/>
                <c:pt idx="0">
                  <c:v>SEV monitor</c:v>
                </c:pt>
                <c:pt idx="1">
                  <c:v>プロキシ</c:v>
                </c:pt>
                <c:pt idx="2">
                  <c:v>SMM monitor</c:v>
                </c:pt>
              </c:strCache>
            </c:strRef>
          </c:cat>
          <c:val>
            <c:numRef>
              <c:f>Sheet1!$C$6:$C$8</c:f>
              <c:numCache>
                <c:formatCode>General</c:formatCode>
                <c:ptCount val="3"/>
                <c:pt idx="0">
                  <c:v>497</c:v>
                </c:pt>
                <c:pt idx="1">
                  <c:v>885</c:v>
                </c:pt>
                <c:pt idx="2">
                  <c:v>1392</c:v>
                </c:pt>
              </c:numCache>
            </c:numRef>
          </c:val>
          <c:extLst>
            <c:ext xmlns:c16="http://schemas.microsoft.com/office/drawing/2014/chart" uri="{C3380CC4-5D6E-409C-BE32-E72D297353CC}">
              <c16:uniqueId val="{00000006-E28B-AB4D-9EFE-B14CCEE0DFFA}"/>
            </c:ext>
          </c:extLst>
        </c:ser>
        <c:dLbls>
          <c:showLegendKey val="0"/>
          <c:showVal val="0"/>
          <c:showCatName val="0"/>
          <c:showSerName val="0"/>
          <c:showPercent val="0"/>
          <c:showBubbleSize val="0"/>
        </c:dLbls>
        <c:gapWidth val="219"/>
        <c:overlap val="-27"/>
        <c:axId val="2118884911"/>
        <c:axId val="23775456"/>
      </c:barChart>
      <c:catAx>
        <c:axId val="2118884911"/>
        <c:scaling>
          <c:orientation val="minMax"/>
        </c:scaling>
        <c:delete val="1"/>
        <c:axPos val="b"/>
        <c:numFmt formatCode="General" sourceLinked="1"/>
        <c:majorTickMark val="none"/>
        <c:minorTickMark val="none"/>
        <c:tickLblPos val="nextTo"/>
        <c:crossAx val="23775456"/>
        <c:crosses val="autoZero"/>
        <c:auto val="1"/>
        <c:lblAlgn val="ctr"/>
        <c:lblOffset val="100"/>
        <c:noMultiLvlLbl val="0"/>
      </c:catAx>
      <c:valAx>
        <c:axId val="2377545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lang="ja-JP" sz="1200" b="0" i="0" u="none" strike="noStrike" kern="1200" baseline="0">
                    <a:solidFill>
                      <a:schemeClr val="tx1">
                        <a:lumMod val="65000"/>
                        <a:lumOff val="35000"/>
                      </a:schemeClr>
                    </a:solidFill>
                    <a:latin typeface="+mn-lt"/>
                    <a:ea typeface="+mn-ea"/>
                    <a:cs typeface="+mn-cs"/>
                  </a:defRPr>
                </a:pPr>
                <a:r>
                  <a:rPr lang="ja-JP" altLang="en-US" sz="1200"/>
                  <a:t>取得時間</a:t>
                </a:r>
                <a:r>
                  <a:rPr lang="en-US" altLang="ja-JP" sz="1200"/>
                  <a:t>(μs)</a:t>
                </a:r>
                <a:endParaRPr lang="ja-JP" altLang="en-US" sz="1200"/>
              </a:p>
            </c:rich>
          </c:tx>
          <c:overlay val="0"/>
          <c:spPr>
            <a:noFill/>
            <a:ln>
              <a:noFill/>
            </a:ln>
            <a:effectLst/>
          </c:spPr>
          <c:txPr>
            <a:bodyPr rot="-5400000" spcFirstLastPara="1" vertOverflow="ellipsis" vert="horz" wrap="square" anchor="ctr" anchorCtr="1"/>
            <a:lstStyle/>
            <a:p>
              <a:pPr>
                <a:defRPr lang="ja-JP" sz="1200" b="0" i="0" u="none" strike="noStrike" kern="1200" baseline="0">
                  <a:solidFill>
                    <a:schemeClr val="tx1">
                      <a:lumMod val="65000"/>
                      <a:lumOff val="35000"/>
                    </a:schemeClr>
                  </a:solidFill>
                  <a:latin typeface="+mn-lt"/>
                  <a:ea typeface="+mn-ea"/>
                  <a:cs typeface="+mn-cs"/>
                </a:defRPr>
              </a:pPr>
              <a:endParaRPr lang="ja-JP" alt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ja-JP" sz="900" b="0" i="0" u="none" strike="noStrike" kern="1200" baseline="0">
                <a:solidFill>
                  <a:schemeClr val="tx1">
                    <a:lumMod val="65000"/>
                    <a:lumOff val="35000"/>
                  </a:schemeClr>
                </a:solidFill>
                <a:latin typeface="+mn-lt"/>
                <a:ea typeface="+mn-ea"/>
                <a:cs typeface="+mn-cs"/>
              </a:defRPr>
            </a:pPr>
            <a:endParaRPr lang="ja-JP"/>
          </a:p>
        </c:txPr>
        <c:crossAx val="21188849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lang="ja-JP" sz="1200" b="0" i="0" u="none" strike="noStrike" kern="1200" baseline="0">
              <a:solidFill>
                <a:schemeClr val="tx1">
                  <a:lumMod val="65000"/>
                  <a:lumOff val="35000"/>
                </a:schemeClr>
              </a:solidFill>
              <a:latin typeface="+mn-lt"/>
              <a:ea typeface="+mn-ea"/>
              <a:cs typeface="+mn-cs"/>
            </a:defRPr>
          </a:pPr>
          <a:endParaRPr lang="ja-JP"/>
        </a:p>
      </c:txPr>
    </c:legend>
    <c:plotVisOnly val="1"/>
    <c:dispBlanksAs val="gap"/>
    <c:showDLblsOverMax val="0"/>
  </c:chart>
  <c:spPr>
    <a:noFill/>
    <a:ln>
      <a:solidFill>
        <a:sysClr val="windowText" lastClr="000000"/>
      </a:solidFill>
    </a:ln>
    <a:effectLst/>
  </c:spPr>
  <c:txPr>
    <a:bodyPr/>
    <a:lstStyle/>
    <a:p>
      <a:pPr>
        <a:defRPr/>
      </a:pPr>
      <a:endParaRPr lang="ja-JP"/>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5F53CD-DC77-BB4D-9B26-06C33741EC16}" type="datetimeFigureOut">
              <a:rPr kumimoji="1" lang="ja-JP" altLang="en-US" smtClean="0"/>
              <a:t>2025/8/3</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2700B4-6640-184D-B722-D5332F2B247B}" type="slidenum">
              <a:rPr kumimoji="1" lang="ja-JP" altLang="en-US" smtClean="0"/>
              <a:t>‹#›</a:t>
            </a:fld>
            <a:endParaRPr kumimoji="1" lang="ja-JP" altLang="en-US"/>
          </a:p>
        </p:txBody>
      </p:sp>
    </p:spTree>
    <p:extLst>
      <p:ext uri="{BB962C8B-B14F-4D97-AF65-F5344CB8AC3E}">
        <p14:creationId xmlns:p14="http://schemas.microsoft.com/office/powerpoint/2010/main" val="1616076804"/>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a:t>
            </a:r>
            <a:r>
              <a:rPr kumimoji="1" lang="en-US" altLang="ja-JP" sz="1200" dirty="0">
                <a:latin typeface="Meiryo" panose="020B0604030504040204" pitchFamily="34" charset="-128"/>
                <a:ea typeface="Meiryo" panose="020B0604030504040204" pitchFamily="34" charset="-128"/>
              </a:rPr>
              <a:t>uBPF</a:t>
            </a:r>
            <a:r>
              <a:rPr kumimoji="1" lang="ja-JP" altLang="en-US" sz="1200">
                <a:latin typeface="Meiryo" panose="020B0604030504040204" pitchFamily="34" charset="-128"/>
                <a:ea typeface="Meiryo" panose="020B0604030504040204" pitchFamily="34" charset="-128"/>
              </a:rPr>
              <a:t>プログラムを用いた</a:t>
            </a:r>
            <a:r>
              <a:rPr lang="ja-JP" altLang="en-US" sz="1200">
                <a:effectLst/>
                <a:latin typeface="Meiryo" panose="020B0604030504040204" pitchFamily="34" charset="-128"/>
                <a:ea typeface="Meiryo" panose="020B0604030504040204" pitchFamily="34" charset="-128"/>
              </a:rPr>
              <a:t>データ一括取得による</a:t>
            </a:r>
            <a:r>
              <a:rPr kumimoji="1" lang="ja-JP" altLang="en-US" sz="1200">
                <a:latin typeface="Meiryo" panose="020B0604030504040204" pitchFamily="34" charset="-128"/>
                <a:ea typeface="Meiryo" panose="020B0604030504040204" pitchFamily="34" charset="-128"/>
              </a:rPr>
              <a:t>機密</a:t>
            </a:r>
            <a:r>
              <a:rPr kumimoji="1" lang="en" altLang="ja-JP" sz="1200" dirty="0">
                <a:latin typeface="Meiryo" panose="020B0604030504040204" pitchFamily="34" charset="-128"/>
                <a:ea typeface="Meiryo" panose="020B0604030504040204" pitchFamily="34" charset="-128"/>
              </a:rPr>
              <a:t>VM</a:t>
            </a:r>
            <a:r>
              <a:rPr kumimoji="1" lang="ja-JP" altLang="en-US" sz="1200">
                <a:latin typeface="Meiryo" panose="020B0604030504040204" pitchFamily="34" charset="-128"/>
                <a:ea typeface="Meiryo" panose="020B0604030504040204" pitchFamily="34" charset="-128"/>
              </a:rPr>
              <a:t>の</a:t>
            </a:r>
            <a:r>
              <a:rPr lang="ja-JP" altLang="en-US" sz="1200">
                <a:latin typeface="Meiryo" panose="020B0604030504040204" pitchFamily="34" charset="-128"/>
                <a:ea typeface="Meiryo" panose="020B0604030504040204" pitchFamily="34" charset="-128"/>
              </a:rPr>
              <a:t>高速な</a:t>
            </a:r>
            <a:r>
              <a:rPr kumimoji="1" lang="ja-JP" altLang="en-US" sz="1200">
                <a:latin typeface="Meiryo" panose="020B0604030504040204" pitchFamily="34" charset="-128"/>
                <a:ea typeface="Meiryo" panose="020B0604030504040204" pitchFamily="34" charset="-128"/>
              </a:rPr>
              <a:t>監視」と題しまして九州工業大学の山口紘輝が発表します．</a:t>
            </a:r>
            <a:endParaRPr kumimoji="1" lang="ja-JP" altLang="en-US"/>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1</a:t>
            </a:fld>
            <a:endParaRPr kumimoji="1" lang="ja-JP" altLang="en-US"/>
          </a:p>
        </p:txBody>
      </p:sp>
    </p:spTree>
    <p:extLst>
      <p:ext uri="{BB962C8B-B14F-4D97-AF65-F5344CB8AC3E}">
        <p14:creationId xmlns:p14="http://schemas.microsoft.com/office/powerpoint/2010/main" val="2213920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29731-1EAF-B7FA-8EBD-F2758D488D9C}"/>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36113699-01CD-71FE-C6B8-9577EE77EE4D}"/>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94F72712-9D67-6D21-86D1-D6D6DE695289}"/>
              </a:ext>
            </a:extLst>
          </p:cNvPr>
          <p:cNvSpPr>
            <a:spLocks noGrp="1"/>
          </p:cNvSpPr>
          <p:nvPr>
            <p:ph type="body" idx="1"/>
          </p:nvPr>
        </p:nvSpPr>
        <p:spPr/>
        <p:txBody>
          <a:bodyPr/>
          <a:lstStyle/>
          <a:p>
            <a:r>
              <a:rPr kumimoji="1" lang="ja-JP" altLang="en-US"/>
              <a:t>近年，クラウドにおいては仮想マシン（</a:t>
            </a:r>
            <a:r>
              <a:rPr kumimoji="1" lang="en" altLang="ja-JP" dirty="0"/>
              <a:t>VM</a:t>
            </a:r>
            <a:r>
              <a:rPr kumimoji="1" lang="ja-JP" altLang="en"/>
              <a:t>）</a:t>
            </a:r>
            <a:r>
              <a:rPr kumimoji="1" lang="ja-JP" altLang="en-US"/>
              <a:t>を用いるのが一般的になっており，その中で機密情報を扱う機会も増加しています．</a:t>
            </a:r>
            <a:endParaRPr kumimoji="1" lang="en-US" altLang="ja-JP" dirty="0"/>
          </a:p>
          <a:p>
            <a:r>
              <a:rPr kumimoji="1" lang="ja-JP" altLang="en-US"/>
              <a:t>そして，それに伴う内部犯の盗聴が問題になっています．これは</a:t>
            </a:r>
            <a:r>
              <a:rPr kumimoji="1" lang="en-US" altLang="ja-JP" dirty="0"/>
              <a:t>IPA</a:t>
            </a:r>
            <a:r>
              <a:rPr kumimoji="1" lang="ja-JP" altLang="en-US"/>
              <a:t>が公表する</a:t>
            </a:r>
            <a:r>
              <a:rPr lang="ja-JP" altLang="en-US"/>
              <a:t>情報セキュリティ</a:t>
            </a:r>
            <a:r>
              <a:rPr lang="en-US" altLang="ja-JP" dirty="0"/>
              <a:t>10</a:t>
            </a:r>
            <a:r>
              <a:rPr lang="ja-JP" altLang="en-US"/>
              <a:t>大脅威</a:t>
            </a:r>
            <a:r>
              <a:rPr lang="en-US" altLang="ja-JP" dirty="0"/>
              <a:t>2025</a:t>
            </a:r>
            <a:r>
              <a:rPr lang="ja-JP" altLang="en-US"/>
              <a:t>の第</a:t>
            </a:r>
            <a:r>
              <a:rPr lang="en-US" altLang="ja-JP" dirty="0"/>
              <a:t>4</a:t>
            </a:r>
            <a:r>
              <a:rPr lang="ja-JP" altLang="en-US"/>
              <a:t>位上げられるほど大きな問題になっています．</a:t>
            </a:r>
            <a:endParaRPr lang="en-US" altLang="ja-JP" dirty="0"/>
          </a:p>
          <a:p>
            <a:endParaRPr kumimoji="1" lang="en-US" altLang="ja-JP" dirty="0"/>
          </a:p>
          <a:p>
            <a:r>
              <a:rPr kumimoji="1" lang="ja-JP" altLang="en-US"/>
              <a:t>それらの内部班への対策として，最近のクラウドは</a:t>
            </a:r>
            <a:r>
              <a:rPr lang="ja-JP" altLang="en-US"/>
              <a:t>機密</a:t>
            </a:r>
            <a:r>
              <a:rPr lang="en-US" altLang="ja-JP" dirty="0"/>
              <a:t>VM</a:t>
            </a:r>
            <a:r>
              <a:rPr lang="ja-JP" altLang="en-US"/>
              <a:t>を提供しています．</a:t>
            </a:r>
            <a:endParaRPr lang="en-US" altLang="ja-JP" dirty="0"/>
          </a:p>
          <a:p>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dirty="0">
                <a:solidFill>
                  <a:srgbClr val="0183B3"/>
                </a:solidFill>
              </a:rPr>
              <a:t>AMD SEV</a:t>
            </a:r>
            <a:r>
              <a:rPr lang="ja-JP" altLang="en-US"/>
              <a:t>などの</a:t>
            </a:r>
            <a:r>
              <a:rPr kumimoji="1" lang="ja-JP" altLang="en-US"/>
              <a:t>機密</a:t>
            </a:r>
            <a:r>
              <a:rPr kumimoji="1" lang="en-US" altLang="ja-JP" dirty="0"/>
              <a:t>VM</a:t>
            </a:r>
            <a:r>
              <a:rPr kumimoji="1" lang="ja-JP" altLang="en-US"/>
              <a:t>は</a:t>
            </a:r>
            <a:r>
              <a:rPr lang="ja-JP" altLang="en-US"/>
              <a:t>隔離実行環境</a:t>
            </a:r>
            <a:r>
              <a:rPr lang="en-US" altLang="ja-JP" dirty="0"/>
              <a:t>(TEE)</a:t>
            </a:r>
            <a:r>
              <a:rPr lang="ja-JP" altLang="en-US"/>
              <a:t>を用いて</a:t>
            </a:r>
            <a:r>
              <a:rPr lang="en-US" altLang="ja-JP" dirty="0"/>
              <a:t>VM</a:t>
            </a:r>
            <a:r>
              <a:rPr lang="ja-JP" altLang="en-US"/>
              <a:t>のメモリ等を保護を実現しています．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しかし、</a:t>
            </a:r>
            <a:r>
              <a:rPr kumimoji="1" lang="en-US" altLang="ja-JP" dirty="0"/>
              <a:t>VM</a:t>
            </a:r>
            <a:r>
              <a:rPr kumimoji="1" lang="ja-JP" altLang="en-US"/>
              <a:t>外からの攻撃は機密</a:t>
            </a:r>
            <a:r>
              <a:rPr kumimoji="1" lang="en-US" altLang="ja-JP" dirty="0"/>
              <a:t>VM</a:t>
            </a:r>
            <a:r>
              <a:rPr kumimoji="1" lang="ja-JP" altLang="en-US"/>
              <a:t>で防げるものの，</a:t>
            </a:r>
            <a:r>
              <a:rPr kumimoji="1" lang="en" altLang="ja-JP" dirty="0"/>
              <a:t>VM</a:t>
            </a:r>
            <a:r>
              <a:rPr kumimoji="1" lang="ja-JP" altLang="en-US"/>
              <a:t>内に侵入されると機密情報へのアクセスを防げません．</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pPr fontAlgn="base"/>
            <a:r>
              <a:rPr kumimoji="1" lang="en-US" altLang="ja-JP" sz="1200" kern="1200" dirty="0">
                <a:solidFill>
                  <a:schemeClr val="tx1"/>
                </a:solidFill>
                <a:effectLst/>
                <a:latin typeface="+mn-lt"/>
                <a:ea typeface="+mn-ea"/>
                <a:cs typeface="+mn-cs"/>
              </a:rPr>
              <a:t>1</a:t>
            </a:r>
          </a:p>
          <a:p>
            <a:pPr fontAlgn="base"/>
            <a:r>
              <a:rPr kumimoji="1" lang="ja-JP" altLang="en-US" sz="1200" kern="1200">
                <a:solidFill>
                  <a:schemeClr val="tx1"/>
                </a:solidFill>
                <a:effectLst/>
                <a:latin typeface="+mn-lt"/>
                <a:ea typeface="+mn-ea"/>
                <a:cs typeface="+mn-cs"/>
              </a:rPr>
              <a:t>ランサム攻撃による被害</a:t>
            </a:r>
          </a:p>
          <a:p>
            <a:pPr fontAlgn="base"/>
            <a:r>
              <a:rPr kumimoji="1" lang="en-US" altLang="ja-JP" sz="1200" kern="1200" dirty="0">
                <a:solidFill>
                  <a:schemeClr val="tx1"/>
                </a:solidFill>
                <a:effectLst/>
                <a:latin typeface="+mn-lt"/>
                <a:ea typeface="+mn-ea"/>
                <a:cs typeface="+mn-cs"/>
              </a:rPr>
              <a:t>2</a:t>
            </a:r>
          </a:p>
          <a:p>
            <a:pPr fontAlgn="base"/>
            <a:r>
              <a:rPr kumimoji="1" lang="ja-JP" altLang="en-US" sz="1200" kern="1200">
                <a:solidFill>
                  <a:schemeClr val="tx1"/>
                </a:solidFill>
                <a:effectLst/>
                <a:latin typeface="+mn-lt"/>
                <a:ea typeface="+mn-ea"/>
                <a:cs typeface="+mn-cs"/>
              </a:rPr>
              <a:t>サプライチェーンや委託先を狙った攻撃</a:t>
            </a:r>
          </a:p>
          <a:p>
            <a:pPr fontAlgn="base"/>
            <a:r>
              <a:rPr kumimoji="1" lang="en-US" altLang="ja-JP" sz="1200" kern="1200" dirty="0">
                <a:solidFill>
                  <a:schemeClr val="tx1"/>
                </a:solidFill>
                <a:effectLst/>
                <a:latin typeface="+mn-lt"/>
                <a:ea typeface="+mn-ea"/>
                <a:cs typeface="+mn-cs"/>
              </a:rPr>
              <a:t>3</a:t>
            </a:r>
          </a:p>
          <a:p>
            <a:pPr fontAlgn="base"/>
            <a:r>
              <a:rPr kumimoji="1" lang="ja-JP" altLang="en-US" sz="1200" kern="1200">
                <a:solidFill>
                  <a:schemeClr val="tx1"/>
                </a:solidFill>
                <a:effectLst/>
                <a:latin typeface="+mn-lt"/>
                <a:ea typeface="+mn-ea"/>
                <a:cs typeface="+mn-cs"/>
              </a:rPr>
              <a:t>システムの脆弱性を突いた攻撃</a:t>
            </a:r>
          </a:p>
          <a:p>
            <a:pPr fontAlgn="base"/>
            <a:r>
              <a:rPr kumimoji="1" lang="en-US" altLang="ja-JP" sz="1200" kern="1200" dirty="0">
                <a:solidFill>
                  <a:schemeClr val="tx1"/>
                </a:solidFill>
                <a:effectLst/>
                <a:latin typeface="+mn-lt"/>
                <a:ea typeface="+mn-ea"/>
                <a:cs typeface="+mn-cs"/>
              </a:rPr>
              <a:t>4</a:t>
            </a:r>
          </a:p>
          <a:p>
            <a:pPr fontAlgn="base"/>
            <a:r>
              <a:rPr kumimoji="1" lang="ja-JP" altLang="en-US" sz="1200" kern="1200">
                <a:solidFill>
                  <a:schemeClr val="tx1"/>
                </a:solidFill>
                <a:effectLst/>
                <a:latin typeface="+mn-lt"/>
                <a:ea typeface="+mn-ea"/>
                <a:cs typeface="+mn-cs"/>
              </a:rPr>
              <a:t>内部不正による情報漏えい等</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endParaRPr kumimoji="1" lang="en-US" altLang="ja-JP" dirty="0"/>
          </a:p>
        </p:txBody>
      </p:sp>
      <p:sp>
        <p:nvSpPr>
          <p:cNvPr id="4" name="スライド番号プレースホルダー 3">
            <a:extLst>
              <a:ext uri="{FF2B5EF4-FFF2-40B4-BE49-F238E27FC236}">
                <a16:creationId xmlns:a16="http://schemas.microsoft.com/office/drawing/2014/main" id="{540678AC-C837-0B57-68DB-F9CDB4450B82}"/>
              </a:ext>
            </a:extLst>
          </p:cNvPr>
          <p:cNvSpPr>
            <a:spLocks noGrp="1"/>
          </p:cNvSpPr>
          <p:nvPr>
            <p:ph type="sldNum" sz="quarter" idx="5"/>
          </p:nvPr>
        </p:nvSpPr>
        <p:spPr/>
        <p:txBody>
          <a:bodyPr/>
          <a:lstStyle/>
          <a:p>
            <a:fld id="{2A2700B4-6640-184D-B722-D5332F2B247B}" type="slidenum">
              <a:rPr kumimoji="1" lang="ja-JP" altLang="en-US" smtClean="0"/>
              <a:t>2</a:t>
            </a:fld>
            <a:endParaRPr kumimoji="1" lang="ja-JP" altLang="en-US"/>
          </a:p>
        </p:txBody>
      </p:sp>
    </p:spTree>
    <p:extLst>
      <p:ext uri="{BB962C8B-B14F-4D97-AF65-F5344CB8AC3E}">
        <p14:creationId xmlns:p14="http://schemas.microsoft.com/office/powerpoint/2010/main" val="529866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F3CB3-0658-E145-5280-A8E1162800EA}"/>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FE30EC2-7C9D-4050-A042-A698AF879B0D}"/>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A041946-E2DE-6E80-A3F3-4FD01205FE49}"/>
              </a:ext>
            </a:extLst>
          </p:cNvPr>
          <p:cNvSpPr>
            <a:spLocks noGrp="1"/>
          </p:cNvSpPr>
          <p:nvPr>
            <p:ph type="body" idx="1"/>
          </p:nvPr>
        </p:nvSpPr>
        <p:spPr/>
        <p:txBody>
          <a:bodyPr/>
          <a:lstStyle/>
          <a:p>
            <a:r>
              <a:rPr kumimoji="1" lang="ja-JP" altLang="en-US"/>
              <a:t>この</a:t>
            </a:r>
            <a:r>
              <a:rPr kumimoji="1" lang="en-US" altLang="ja-JP" dirty="0"/>
              <a:t>VM</a:t>
            </a:r>
            <a:r>
              <a:rPr kumimoji="1" lang="ja-JP" altLang="en-US"/>
              <a:t>への侵入者に対する監視として，</a:t>
            </a:r>
            <a:r>
              <a:rPr kumimoji="1" lang="ja-JP" altLang="en-US">
                <a:solidFill>
                  <a:srgbClr val="0183B3"/>
                </a:solidFill>
                <a:latin typeface="Meiryo" panose="020B0604030504040204" pitchFamily="34" charset="-128"/>
                <a:ea typeface="Meiryo" panose="020B0604030504040204" pitchFamily="34" charset="-128"/>
              </a:rPr>
              <a:t>侵入検知システム</a:t>
            </a:r>
            <a:r>
              <a:rPr kumimoji="1" lang="en-US" altLang="ja-JP" dirty="0">
                <a:solidFill>
                  <a:srgbClr val="0183B3"/>
                </a:solidFill>
                <a:latin typeface="Meiryo" panose="020B0604030504040204" pitchFamily="34" charset="-128"/>
                <a:ea typeface="Meiryo" panose="020B0604030504040204" pitchFamily="34" charset="-128"/>
              </a:rPr>
              <a:t>(IDS</a:t>
            </a:r>
            <a:r>
              <a:rPr lang="en-US" altLang="ja-JP" dirty="0">
                <a:solidFill>
                  <a:srgbClr val="0183B3"/>
                </a:solidFill>
                <a:latin typeface="Meiryo" panose="020B0604030504040204" pitchFamily="34" charset="-128"/>
                <a:ea typeface="Meiryo" panose="020B0604030504040204" pitchFamily="34" charset="-128"/>
              </a:rPr>
              <a:t>)</a:t>
            </a:r>
            <a:r>
              <a:rPr lang="ja-JP" altLang="en-US">
                <a:solidFill>
                  <a:srgbClr val="0183B3"/>
                </a:solidFill>
                <a:latin typeface="Meiryo" panose="020B0604030504040204" pitchFamily="34" charset="-128"/>
                <a:ea typeface="Meiryo" panose="020B0604030504040204" pitchFamily="34" charset="-128"/>
              </a:rPr>
              <a:t>があります．</a:t>
            </a:r>
            <a:endParaRPr lang="en-US" altLang="ja-JP" dirty="0">
              <a:solidFill>
                <a:srgbClr val="0183B3"/>
              </a:solidFill>
              <a:latin typeface="Meiryo" panose="020B0604030504040204" pitchFamily="34" charset="-128"/>
              <a:ea typeface="Meiryo" panose="020B0604030504040204" pitchFamily="34" charset="-128"/>
            </a:endParaRPr>
          </a:p>
          <a:p>
            <a:r>
              <a:rPr kumimoji="1" lang="ja-JP" altLang="en-US">
                <a:solidFill>
                  <a:srgbClr val="0183B3"/>
                </a:solidFill>
                <a:latin typeface="Meiryo" panose="020B0604030504040204" pitchFamily="34" charset="-128"/>
                <a:ea typeface="Meiryo" panose="020B0604030504040204" pitchFamily="34" charset="-128"/>
              </a:rPr>
              <a:t>この</a:t>
            </a:r>
            <a:r>
              <a:rPr kumimoji="1" lang="en-US" altLang="ja-JP" dirty="0">
                <a:solidFill>
                  <a:srgbClr val="0183B3"/>
                </a:solidFill>
                <a:latin typeface="Meiryo" panose="020B0604030504040204" pitchFamily="34" charset="-128"/>
                <a:ea typeface="Meiryo" panose="020B0604030504040204" pitchFamily="34" charset="-128"/>
              </a:rPr>
              <a:t>IDS</a:t>
            </a:r>
            <a:r>
              <a:rPr kumimoji="1" lang="ja-JP" altLang="en-US">
                <a:solidFill>
                  <a:srgbClr val="0183B3"/>
                </a:solidFill>
                <a:latin typeface="Meiryo" panose="020B0604030504040204" pitchFamily="34" charset="-128"/>
                <a:ea typeface="Meiryo" panose="020B0604030504040204" pitchFamily="34" charset="-128"/>
              </a:rPr>
              <a:t>は侵入者に対して</a:t>
            </a:r>
            <a:r>
              <a:rPr kumimoji="1" lang="ja-JP" altLang="en-US">
                <a:latin typeface="Meiryo" panose="020B0604030504040204" pitchFamily="34" charset="-128"/>
                <a:ea typeface="Meiryo" panose="020B0604030504040204" pitchFamily="34" charset="-128"/>
              </a:rPr>
              <a:t>機密情報を盗聴される前に検知して対処を行います．</a:t>
            </a:r>
            <a:endParaRPr kumimoji="1" lang="en-US" altLang="ja-JP" dirty="0">
              <a:latin typeface="Meiryo" panose="020B0604030504040204" pitchFamily="34" charset="-128"/>
              <a:ea typeface="Meiryo" panose="020B0604030504040204" pitchFamily="34" charset="-128"/>
            </a:endParaRPr>
          </a:p>
          <a:p>
            <a:endParaRPr kumimoji="1" lang="en-US" altLang="ja-JP" dirty="0">
              <a:latin typeface="Meiryo" panose="020B0604030504040204" pitchFamily="34" charset="-128"/>
              <a:ea typeface="Meiryo" panose="020B0604030504040204" pitchFamily="34" charset="-128"/>
            </a:endParaRPr>
          </a:p>
          <a:p>
            <a:r>
              <a:rPr kumimoji="1" lang="ja-JP" altLang="en-US">
                <a:latin typeface="Meiryo" panose="020B0604030504040204" pitchFamily="34" charset="-128"/>
                <a:ea typeface="Meiryo" panose="020B0604030504040204" pitchFamily="34" charset="-128"/>
              </a:rPr>
              <a:t>しかし，この機密</a:t>
            </a:r>
            <a:r>
              <a:rPr kumimoji="1" lang="en-US" altLang="ja-JP" dirty="0">
                <a:latin typeface="Meiryo" panose="020B0604030504040204" pitchFamily="34" charset="-128"/>
                <a:ea typeface="Meiryo" panose="020B0604030504040204" pitchFamily="34" charset="-128"/>
              </a:rPr>
              <a:t>VM</a:t>
            </a:r>
            <a:r>
              <a:rPr kumimoji="1" lang="ja-JP" altLang="en-US">
                <a:latin typeface="Meiryo" panose="020B0604030504040204" pitchFamily="34" charset="-128"/>
                <a:ea typeface="Meiryo" panose="020B0604030504040204" pitchFamily="34" charset="-128"/>
              </a:rPr>
              <a:t>内で</a:t>
            </a:r>
            <a:r>
              <a:rPr kumimoji="1" lang="en-US" altLang="ja-JP" dirty="0">
                <a:latin typeface="Meiryo" panose="020B0604030504040204" pitchFamily="34" charset="-128"/>
                <a:ea typeface="Meiryo" panose="020B0604030504040204" pitchFamily="34" charset="-128"/>
              </a:rPr>
              <a:t>IDS</a:t>
            </a:r>
            <a:r>
              <a:rPr kumimoji="1" lang="ja-JP" altLang="en-US">
                <a:latin typeface="Meiryo" panose="020B0604030504040204" pitchFamily="34" charset="-128"/>
                <a:ea typeface="Meiryo" panose="020B0604030504040204" pitchFamily="34" charset="-128"/>
              </a:rPr>
              <a:t>を動作させると</a:t>
            </a:r>
            <a:r>
              <a:rPr lang="ja-JP" altLang="en-US">
                <a:latin typeface="Meiryo" panose="020B0604030504040204" pitchFamily="34" charset="-128"/>
                <a:ea typeface="Meiryo" panose="020B0604030504040204" pitchFamily="34" charset="-128"/>
              </a:rPr>
              <a:t>侵入時に率先して無効化され，監視を果たすことができなくなります．</a:t>
            </a:r>
            <a:endParaRPr lang="en-US" altLang="ja-JP" dirty="0">
              <a:latin typeface="Meiryo" panose="020B0604030504040204" pitchFamily="34" charset="-128"/>
              <a:ea typeface="Meiryo" panose="020B0604030504040204" pitchFamily="34" charset="-128"/>
            </a:endParaRPr>
          </a:p>
          <a:p>
            <a:endParaRPr lang="en-US" altLang="ja-JP" dirty="0">
              <a:latin typeface="Meiryo" panose="020B0604030504040204" pitchFamily="34" charset="-128"/>
              <a:ea typeface="Meiryo" panose="020B0604030504040204" pitchFamily="34" charset="-128"/>
            </a:endParaRPr>
          </a:p>
          <a:p>
            <a:r>
              <a:rPr lang="ja-JP" altLang="en-US">
                <a:latin typeface="Meiryo" panose="020B0604030504040204" pitchFamily="34" charset="-128"/>
                <a:ea typeface="Meiryo" panose="020B0604030504040204" pitchFamily="34" charset="-128"/>
              </a:rPr>
              <a:t>（無効化の理由として：</a:t>
            </a:r>
            <a:r>
              <a:rPr lang="en-US" altLang="ja-JP" dirty="0">
                <a:latin typeface="Meiryo" panose="020B0604030504040204" pitchFamily="34" charset="-128"/>
                <a:ea typeface="Meiryo" panose="020B0604030504040204" pitchFamily="34" charset="-128"/>
              </a:rPr>
              <a:t>I</a:t>
            </a:r>
            <a:r>
              <a:rPr lang="en" altLang="ja-JP" dirty="0"/>
              <a:t>DS</a:t>
            </a:r>
            <a:r>
              <a:rPr lang="ja-JP" altLang="en-US"/>
              <a:t>自身が</a:t>
            </a:r>
            <a:r>
              <a:rPr lang="en" altLang="ja-JP" dirty="0"/>
              <a:t>VM</a:t>
            </a:r>
            <a:r>
              <a:rPr lang="ja-JP" altLang="en-US"/>
              <a:t>の外に存在するため，</a:t>
            </a:r>
            <a:r>
              <a:rPr lang="en" altLang="ja-JP" dirty="0"/>
              <a:t>VM</a:t>
            </a:r>
            <a:r>
              <a:rPr lang="ja-JP" altLang="en-US"/>
              <a:t>内部の侵入者が</a:t>
            </a:r>
            <a:r>
              <a:rPr lang="en" altLang="ja-JP" dirty="0"/>
              <a:t>IDS</a:t>
            </a:r>
            <a:r>
              <a:rPr lang="ja-JP" altLang="en-US"/>
              <a:t>を無効化することが困難であるためです．</a:t>
            </a:r>
            <a:r>
              <a:rPr lang="ja-JP" altLang="en-US">
                <a:latin typeface="Meiryo" panose="020B0604030504040204" pitchFamily="34" charset="-128"/>
                <a:ea typeface="Meiryo" panose="020B0604030504040204" pitchFamily="34" charset="-128"/>
              </a:rPr>
              <a:t>）</a:t>
            </a:r>
            <a:endParaRPr lang="en-US" altLang="ja-JP" dirty="0">
              <a:latin typeface="Meiryo" panose="020B0604030504040204" pitchFamily="34" charset="-128"/>
              <a:ea typeface="Meiryo" panose="020B0604030504040204" pitchFamily="34" charset="-128"/>
            </a:endParaRPr>
          </a:p>
          <a:p>
            <a:endParaRPr lang="en-US" altLang="ja-JP" dirty="0">
              <a:latin typeface="Meiryo" panose="020B0604030504040204" pitchFamily="34" charset="-128"/>
              <a:ea typeface="Meiryo" panose="020B060403050404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この問題に対処するために，</a:t>
            </a:r>
            <a:r>
              <a:rPr kumimoji="1" lang="en-US" altLang="ja-JP" dirty="0">
                <a:solidFill>
                  <a:srgbClr val="0183B3"/>
                </a:solidFill>
                <a:latin typeface="Meiryo" panose="020B0604030504040204" pitchFamily="34" charset="-128"/>
                <a:ea typeface="Meiryo" panose="020B0604030504040204" pitchFamily="34" charset="-128"/>
              </a:rPr>
              <a:t>IDS</a:t>
            </a:r>
            <a:r>
              <a:rPr kumimoji="1" lang="ja-JP" altLang="en-US">
                <a:solidFill>
                  <a:srgbClr val="0183B3"/>
                </a:solidFill>
                <a:latin typeface="Meiryo" panose="020B0604030504040204" pitchFamily="34" charset="-128"/>
                <a:ea typeface="Meiryo" panose="020B0604030504040204" pitchFamily="34" charset="-128"/>
              </a:rPr>
              <a:t>オフロードと呼ばれる</a:t>
            </a:r>
            <a:r>
              <a:rPr kumimoji="1" lang="en-US" altLang="ja-JP" dirty="0">
                <a:latin typeface="Meiryo" panose="020B0604030504040204" pitchFamily="34" charset="-128"/>
                <a:ea typeface="Meiryo" panose="020B0604030504040204" pitchFamily="34" charset="-128"/>
              </a:rPr>
              <a:t>VM</a:t>
            </a:r>
            <a:r>
              <a:rPr kumimoji="1" lang="ja-JP" altLang="en-US">
                <a:latin typeface="Meiryo" panose="020B0604030504040204" pitchFamily="34" charset="-128"/>
                <a:ea typeface="Meiryo" panose="020B0604030504040204" pitchFamily="34" charset="-128"/>
              </a:rPr>
              <a:t>の外から</a:t>
            </a:r>
            <a:r>
              <a:rPr lang="en-US" altLang="ja-JP" dirty="0">
                <a:latin typeface="Meiryo" panose="020B0604030504040204" pitchFamily="34" charset="-128"/>
                <a:ea typeface="Meiryo" panose="020B0604030504040204" pitchFamily="34" charset="-128"/>
              </a:rPr>
              <a:t>VM</a:t>
            </a:r>
            <a:r>
              <a:rPr lang="ja-JP" altLang="en-US">
                <a:latin typeface="Meiryo" panose="020B0604030504040204" pitchFamily="34" charset="-128"/>
                <a:ea typeface="Meiryo" panose="020B0604030504040204" pitchFamily="34" charset="-128"/>
              </a:rPr>
              <a:t>のメモリを解析することで安全に</a:t>
            </a:r>
            <a:r>
              <a:rPr lang="en-US" altLang="ja-JP" dirty="0">
                <a:latin typeface="Meiryo" panose="020B0604030504040204" pitchFamily="34" charset="-128"/>
                <a:ea typeface="Meiryo" panose="020B0604030504040204" pitchFamily="34" charset="-128"/>
              </a:rPr>
              <a:t>OS</a:t>
            </a:r>
            <a:r>
              <a:rPr lang="ja-JP" altLang="en-US">
                <a:latin typeface="Meiryo" panose="020B0604030504040204" pitchFamily="34" charset="-128"/>
                <a:ea typeface="Meiryo" panose="020B0604030504040204" pitchFamily="34" charset="-128"/>
              </a:rPr>
              <a:t>データを監視する技術があります．</a:t>
            </a:r>
            <a:endParaRPr lang="en-US" altLang="ja-JP" dirty="0">
              <a:latin typeface="Meiryo" panose="020B0604030504040204" pitchFamily="34" charset="-128"/>
              <a:ea typeface="Meiryo" panose="020B060403050404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latin typeface="Meiryo" panose="020B0604030504040204" pitchFamily="34" charset="-128"/>
              <a:ea typeface="Meiryo" panose="020B060403050404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dirty="0">
                <a:latin typeface="Meiryo" panose="020B0604030504040204" pitchFamily="34" charset="-128"/>
                <a:ea typeface="Meiryo" panose="020B0604030504040204" pitchFamily="34" charset="-128"/>
              </a:rPr>
              <a:t>(</a:t>
            </a:r>
            <a:r>
              <a:rPr lang="ja-JP" altLang="en-US">
                <a:latin typeface="Meiryo" panose="020B0604030504040204" pitchFamily="34" charset="-128"/>
                <a:ea typeface="Meiryo" panose="020B0604030504040204" pitchFamily="34" charset="-128"/>
              </a:rPr>
              <a:t>メモリを監視する理由として：</a:t>
            </a:r>
            <a:r>
              <a:rPr lang="en" altLang="ja-JP" dirty="0"/>
              <a:t> IDS</a:t>
            </a:r>
            <a:r>
              <a:rPr lang="ja-JP" altLang="en-US"/>
              <a:t>オフロードは</a:t>
            </a:r>
            <a:r>
              <a:rPr lang="en" altLang="ja-JP" dirty="0"/>
              <a:t>OS</a:t>
            </a:r>
            <a:r>
              <a:rPr lang="ja-JP" altLang="en-US"/>
              <a:t>の動作や異常を検知するために，プロセス情報・システムコール情報などの</a:t>
            </a:r>
            <a:r>
              <a:rPr lang="en" altLang="ja-JP" dirty="0"/>
              <a:t>OS</a:t>
            </a:r>
            <a:r>
              <a:rPr lang="ja-JP" altLang="en-US"/>
              <a:t>データを必要とするため，それらが記録されたメモリの内容を解析する必要がある</a:t>
            </a:r>
            <a:r>
              <a:rPr lang="en-US" altLang="ja-JP" dirty="0">
                <a:latin typeface="Meiryo" panose="020B0604030504040204" pitchFamily="34" charset="-128"/>
                <a:ea typeface="Meiryo" panose="020B0604030504040204" pitchFamily="34" charset="-128"/>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latin typeface="Meiryo" panose="020B0604030504040204" pitchFamily="34" charset="-128"/>
              <a:ea typeface="Meiryo" panose="020B060403050404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latin typeface="Meiryo" panose="020B0604030504040204" pitchFamily="34" charset="-128"/>
                <a:ea typeface="Meiryo" panose="020B0604030504040204" pitchFamily="34" charset="-128"/>
              </a:rPr>
              <a:t>しかし，この</a:t>
            </a:r>
            <a:r>
              <a:rPr lang="en-US" altLang="ja-JP" dirty="0">
                <a:latin typeface="Meiryo" panose="020B0604030504040204" pitchFamily="34" charset="-128"/>
                <a:ea typeface="Meiryo" panose="020B0604030504040204" pitchFamily="34" charset="-128"/>
              </a:rPr>
              <a:t>ids</a:t>
            </a:r>
            <a:r>
              <a:rPr lang="ja-JP" altLang="en-US">
                <a:latin typeface="Meiryo" panose="020B0604030504040204" pitchFamily="34" charset="-128"/>
                <a:ea typeface="Meiryo" panose="020B0604030504040204" pitchFamily="34" charset="-128"/>
              </a:rPr>
              <a:t>オフロードは機密</a:t>
            </a:r>
            <a:r>
              <a:rPr lang="en-US" altLang="ja-JP" dirty="0">
                <a:latin typeface="Meiryo" panose="020B0604030504040204" pitchFamily="34" charset="-128"/>
                <a:ea typeface="Meiryo" panose="020B0604030504040204" pitchFamily="34" charset="-128"/>
              </a:rPr>
              <a:t>VM</a:t>
            </a:r>
            <a:r>
              <a:rPr lang="ja-JP" altLang="en-US">
                <a:latin typeface="Meiryo" panose="020B0604030504040204" pitchFamily="34" charset="-128"/>
                <a:ea typeface="Meiryo" panose="020B0604030504040204" pitchFamily="34" charset="-128"/>
              </a:rPr>
              <a:t>のような</a:t>
            </a:r>
            <a:r>
              <a:rPr lang="ja-JP" altLang="en-US"/>
              <a:t>メモリが</a:t>
            </a:r>
            <a:r>
              <a:rPr lang="ja-JP" altLang="en-US">
                <a:latin typeface="Meiryo" panose="020B0604030504040204" pitchFamily="34" charset="-128"/>
                <a:ea typeface="Meiryo" panose="020B0604030504040204" pitchFamily="34" charset="-128"/>
              </a:rPr>
              <a:t>暗号化された機密</a:t>
            </a:r>
            <a:r>
              <a:rPr lang="en-US" altLang="ja-JP" dirty="0">
                <a:latin typeface="Meiryo" panose="020B0604030504040204" pitchFamily="34" charset="-128"/>
                <a:ea typeface="Meiryo" panose="020B0604030504040204" pitchFamily="34" charset="-128"/>
              </a:rPr>
              <a:t>VM</a:t>
            </a:r>
            <a:r>
              <a:rPr lang="ja-JP" altLang="en-US">
                <a:latin typeface="Meiryo" panose="020B0604030504040204" pitchFamily="34" charset="-128"/>
                <a:ea typeface="Meiryo" panose="020B0604030504040204" pitchFamily="34" charset="-128"/>
              </a:rPr>
              <a:t>からは情報を取得できない欠点があります．</a:t>
            </a:r>
            <a:endParaRPr lang="en-US" altLang="ja-JP" dirty="0">
              <a:latin typeface="Meiryo" panose="020B0604030504040204" pitchFamily="34" charset="-128"/>
              <a:ea typeface="Meiryo" panose="020B0604030504040204" pitchFamily="34" charset="-128"/>
            </a:endParaRPr>
          </a:p>
          <a:p>
            <a:endParaRPr kumimoji="1" lang="en-US" altLang="ja-JP" dirty="0"/>
          </a:p>
          <a:p>
            <a:endParaRPr kumimoji="1" lang="ja-JP" altLang="en-US"/>
          </a:p>
        </p:txBody>
      </p:sp>
      <p:sp>
        <p:nvSpPr>
          <p:cNvPr id="4" name="スライド番号プレースホルダー 3">
            <a:extLst>
              <a:ext uri="{FF2B5EF4-FFF2-40B4-BE49-F238E27FC236}">
                <a16:creationId xmlns:a16="http://schemas.microsoft.com/office/drawing/2014/main" id="{F1F12C22-F222-5847-1CA2-E4CFC2EF456A}"/>
              </a:ext>
            </a:extLst>
          </p:cNvPr>
          <p:cNvSpPr>
            <a:spLocks noGrp="1"/>
          </p:cNvSpPr>
          <p:nvPr>
            <p:ph type="sldNum" sz="quarter" idx="5"/>
          </p:nvPr>
        </p:nvSpPr>
        <p:spPr/>
        <p:txBody>
          <a:bodyPr/>
          <a:lstStyle/>
          <a:p>
            <a:fld id="{2A2700B4-6640-184D-B722-D5332F2B247B}" type="slidenum">
              <a:rPr kumimoji="1" lang="ja-JP" altLang="en-US" smtClean="0"/>
              <a:t>3</a:t>
            </a:fld>
            <a:endParaRPr kumimoji="1" lang="ja-JP" altLang="en-US"/>
          </a:p>
        </p:txBody>
      </p:sp>
    </p:spTree>
    <p:extLst>
      <p:ext uri="{BB962C8B-B14F-4D97-AF65-F5344CB8AC3E}">
        <p14:creationId xmlns:p14="http://schemas.microsoft.com/office/powerpoint/2010/main" val="3968558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D2E8E-0DC0-4C03-7568-E24121B22C30}"/>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CD719045-7F29-A6E3-DDD1-6F03EF8E3E35}"/>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66111DEB-B7A4-F15A-6E09-D03AED93956B}"/>
              </a:ext>
            </a:extLst>
          </p:cNvPr>
          <p:cNvSpPr>
            <a:spLocks noGrp="1"/>
          </p:cNvSpPr>
          <p:nvPr>
            <p:ph type="body" idx="1"/>
          </p:nvPr>
        </p:nvSpPr>
        <p:spPr/>
        <p:txBody>
          <a:bodyPr/>
          <a:lstStyle/>
          <a:p>
            <a:r>
              <a:rPr lang="ja-JP" altLang="en-US"/>
              <a:t>機密</a:t>
            </a:r>
            <a:r>
              <a:rPr lang="en" altLang="ja-JP" dirty="0"/>
              <a:t>VM</a:t>
            </a:r>
            <a:r>
              <a:rPr lang="ja-JP" altLang="en-US"/>
              <a:t>に対して</a:t>
            </a:r>
            <a:r>
              <a:rPr lang="en" altLang="ja-JP" dirty="0"/>
              <a:t>IDS</a:t>
            </a:r>
            <a:r>
              <a:rPr lang="ja-JP" altLang="en-US"/>
              <a:t>オフロードで監視を行う技術として，</a:t>
            </a:r>
            <a:r>
              <a:rPr lang="en" altLang="ja-JP" dirty="0"/>
              <a:t>SEVmonitor</a:t>
            </a:r>
            <a:r>
              <a:rPr lang="ja-JP" altLang="en-US"/>
              <a:t>というものが提案されています．</a:t>
            </a:r>
            <a:endParaRPr lang="en-US" altLang="ja-JP" dirty="0"/>
          </a:p>
          <a:p>
            <a:br>
              <a:rPr lang="ja-JP" altLang="en-US"/>
            </a:br>
            <a:r>
              <a:rPr lang="en" altLang="ja-JP" dirty="0"/>
              <a:t>SEVmonitor</a:t>
            </a:r>
            <a:r>
              <a:rPr lang="ja-JP" altLang="en-US"/>
              <a:t>では，</a:t>
            </a:r>
            <a:r>
              <a:rPr lang="en" altLang="ja-JP" dirty="0"/>
              <a:t>IDS</a:t>
            </a:r>
            <a:r>
              <a:rPr lang="ja-JP" altLang="en-US"/>
              <a:t>は</a:t>
            </a:r>
            <a:r>
              <a:rPr lang="en" altLang="ja-JP" dirty="0"/>
              <a:t>VM</a:t>
            </a:r>
            <a:r>
              <a:rPr lang="ja-JP" altLang="en-US"/>
              <a:t>内に配置されたエージェントを経由してメモリデータを取得しています．このエージェントは，監視対象</a:t>
            </a:r>
            <a:r>
              <a:rPr lang="en" altLang="ja-JP" dirty="0"/>
              <a:t>VM</a:t>
            </a:r>
            <a:r>
              <a:rPr lang="ja-JP" altLang="en-US"/>
              <a:t>内で動作し，</a:t>
            </a:r>
            <a:r>
              <a:rPr lang="en" altLang="ja-JP" dirty="0"/>
              <a:t>IDS</a:t>
            </a:r>
            <a:r>
              <a:rPr lang="ja-JP" altLang="en-US"/>
              <a:t>の要求に応じてシステムの仮想アドレスからメモリデータを抽出し，そのデータを</a:t>
            </a:r>
            <a:r>
              <a:rPr lang="en" altLang="ja-JP" dirty="0"/>
              <a:t>IDS</a:t>
            </a:r>
            <a:r>
              <a:rPr lang="ja-JP" altLang="en-US"/>
              <a:t>へと中継します．また，通信内容を保護するために，エージェントと</a:t>
            </a:r>
            <a:r>
              <a:rPr lang="en" altLang="ja-JP" dirty="0"/>
              <a:t>IDS</a:t>
            </a:r>
            <a:r>
              <a:rPr lang="ja-JP" altLang="en-US"/>
              <a:t>の間の通信は暗号化されています．</a:t>
            </a:r>
            <a:endParaRPr lang="en-US" altLang="ja-JP" dirty="0"/>
          </a:p>
          <a:p>
            <a:endParaRPr lang="ja-JP" altLang="en-US"/>
          </a:p>
          <a:p>
            <a:r>
              <a:rPr lang="ja-JP" altLang="en-US"/>
              <a:t>さらに，</a:t>
            </a:r>
            <a:r>
              <a:rPr lang="en" altLang="ja-JP" dirty="0"/>
              <a:t>IDS</a:t>
            </a:r>
            <a:r>
              <a:rPr lang="ja-JP" altLang="en-US"/>
              <a:t>自身も別の機密</a:t>
            </a:r>
            <a:r>
              <a:rPr lang="en" altLang="ja-JP" dirty="0"/>
              <a:t>VM</a:t>
            </a:r>
            <a:r>
              <a:rPr lang="ja-JP" altLang="en-US"/>
              <a:t>上で動作させることで，監視データや</a:t>
            </a:r>
            <a:r>
              <a:rPr lang="en" altLang="ja-JP" dirty="0"/>
              <a:t>IDS</a:t>
            </a:r>
            <a:r>
              <a:rPr lang="ja-JP" altLang="en-US"/>
              <a:t>本体の情報漏洩を防止しています．</a:t>
            </a:r>
            <a:endParaRPr lang="en-US" altLang="ja-JP" dirty="0"/>
          </a:p>
          <a:p>
            <a:endParaRPr lang="ja-JP" altLang="en-US"/>
          </a:p>
          <a:p>
            <a:r>
              <a:rPr lang="en" altLang="ja-JP" dirty="0"/>
              <a:t>SEVmonitor</a:t>
            </a:r>
            <a:r>
              <a:rPr lang="ja-JP" altLang="en-US"/>
              <a:t>の監視対象</a:t>
            </a:r>
            <a:r>
              <a:rPr lang="en" altLang="ja-JP" dirty="0"/>
              <a:t>VM</a:t>
            </a:r>
            <a:r>
              <a:rPr lang="ja-JP" altLang="en-US"/>
              <a:t>では，システムを隔離環境に閉じ込めることで，エージェントが他のプロセスや侵入者から攻撃されにくい状態を確保しています．この隔離環境によりエージェントの信頼性が高まる一方で，実装の複雑さや性能，互換性などに関する様々なトレードオフが存在します．</a:t>
            </a:r>
          </a:p>
          <a:p>
            <a:endParaRPr kumimoji="1" lang="ja-JP" altLang="en-US" u="none"/>
          </a:p>
        </p:txBody>
      </p:sp>
      <p:sp>
        <p:nvSpPr>
          <p:cNvPr id="4" name="スライド番号プレースホルダー 3">
            <a:extLst>
              <a:ext uri="{FF2B5EF4-FFF2-40B4-BE49-F238E27FC236}">
                <a16:creationId xmlns:a16="http://schemas.microsoft.com/office/drawing/2014/main" id="{0078B775-BF6F-6E5B-90DB-885C0CECB31D}"/>
              </a:ext>
            </a:extLst>
          </p:cNvPr>
          <p:cNvSpPr>
            <a:spLocks noGrp="1"/>
          </p:cNvSpPr>
          <p:nvPr>
            <p:ph type="sldNum" sz="quarter" idx="5"/>
          </p:nvPr>
        </p:nvSpPr>
        <p:spPr/>
        <p:txBody>
          <a:bodyPr/>
          <a:lstStyle/>
          <a:p>
            <a:fld id="{2A2700B4-6640-184D-B722-D5332F2B247B}" type="slidenum">
              <a:rPr kumimoji="1" lang="ja-JP" altLang="en-US" smtClean="0"/>
              <a:t>4</a:t>
            </a:fld>
            <a:endParaRPr kumimoji="1" lang="ja-JP" altLang="en-US"/>
          </a:p>
        </p:txBody>
      </p:sp>
    </p:spTree>
    <p:extLst>
      <p:ext uri="{BB962C8B-B14F-4D97-AF65-F5344CB8AC3E}">
        <p14:creationId xmlns:p14="http://schemas.microsoft.com/office/powerpoint/2010/main" val="1028194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099C7-550E-233B-1E74-313D6AFDC17A}"/>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92D6EC3A-2DC7-9ECC-8075-48C5DF8BADA8}"/>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959C96CA-B345-66F4-22FF-F9BDA6A99066}"/>
              </a:ext>
            </a:extLst>
          </p:cNvPr>
          <p:cNvSpPr>
            <a:spLocks noGrp="1"/>
          </p:cNvSpPr>
          <p:nvPr>
            <p:ph type="body" idx="1"/>
          </p:nvPr>
        </p:nvSpPr>
        <p:spPr/>
        <p:txBody>
          <a:bodyPr/>
          <a:lstStyle/>
          <a:p>
            <a:r>
              <a:rPr lang="ja-JP" altLang="en-US"/>
              <a:t>このスライドでは，</a:t>
            </a:r>
            <a:r>
              <a:rPr lang="en-US" altLang="ja-JP" dirty="0" err="1"/>
              <a:t>SEVmonitor</a:t>
            </a:r>
            <a:r>
              <a:rPr lang="ja-JP" altLang="en-US"/>
              <a:t>のエージェントの配置手法のひとつである「コンテナによる隔離」について説明します．</a:t>
            </a:r>
            <a:endParaRPr lang="en-US" altLang="ja-JP" dirty="0"/>
          </a:p>
          <a:p>
            <a:endParaRPr lang="ja-JP" altLang="en-US"/>
          </a:p>
          <a:p>
            <a:r>
              <a:rPr lang="ja-JP" altLang="en-US"/>
              <a:t>この方式では，機密</a:t>
            </a:r>
            <a:r>
              <a:rPr lang="en" altLang="ja-JP" dirty="0"/>
              <a:t>VM</a:t>
            </a:r>
            <a:r>
              <a:rPr lang="ja-JP" altLang="en-US"/>
              <a:t>内に軽量なコンテナを作成し，その中で監視対象のシステムを実行します．エージェントは</a:t>
            </a:r>
            <a:r>
              <a:rPr lang="en" altLang="ja-JP" dirty="0"/>
              <a:t>OS</a:t>
            </a:r>
            <a:r>
              <a:rPr lang="ja-JP" altLang="en-US"/>
              <a:t>内に配置されており，</a:t>
            </a:r>
            <a:r>
              <a:rPr lang="en" altLang="ja-JP" dirty="0"/>
              <a:t>OS</a:t>
            </a:r>
            <a:r>
              <a:rPr lang="ja-JP" altLang="en-US"/>
              <a:t>機能に依存して保護されています．</a:t>
            </a:r>
            <a:endParaRPr lang="en-US" altLang="ja-JP" dirty="0"/>
          </a:p>
          <a:p>
            <a:endParaRPr lang="ja-JP" altLang="en-US"/>
          </a:p>
          <a:p>
            <a:r>
              <a:rPr lang="ja-JP" altLang="en-US"/>
              <a:t>この方式の利点としては，コンテナが軽量であるため，</a:t>
            </a:r>
            <a:r>
              <a:rPr lang="en" altLang="ja-JP" dirty="0"/>
              <a:t>VM</a:t>
            </a:r>
            <a:r>
              <a:rPr lang="ja-JP" altLang="en-US"/>
              <a:t>全体のシステム性能への影響が少ない点が挙げられます．</a:t>
            </a:r>
            <a:endParaRPr lang="en-US" altLang="ja-JP" dirty="0"/>
          </a:p>
          <a:p>
            <a:endParaRPr lang="ja-JP" altLang="en-US"/>
          </a:p>
          <a:p>
            <a:r>
              <a:rPr lang="ja-JP" altLang="en-US"/>
              <a:t>一方で，この手法には重要な欠点があります．</a:t>
            </a:r>
            <a:endParaRPr lang="en-US" altLang="ja-JP" dirty="0"/>
          </a:p>
          <a:p>
            <a:endParaRPr lang="ja-JP" altLang="en-US"/>
          </a:p>
          <a:p>
            <a:r>
              <a:rPr lang="ja-JP" altLang="en-US"/>
              <a:t>まず，エージェントが</a:t>
            </a:r>
            <a:r>
              <a:rPr lang="en" altLang="ja-JP" dirty="0"/>
              <a:t>OS</a:t>
            </a:r>
            <a:r>
              <a:rPr lang="ja-JP" altLang="en-US"/>
              <a:t>上に存在するため，</a:t>
            </a:r>
            <a:r>
              <a:rPr lang="en" altLang="ja-JP" dirty="0"/>
              <a:t>OS</a:t>
            </a:r>
            <a:r>
              <a:rPr lang="ja-JP" altLang="en-US"/>
              <a:t>が攻撃を受けて乗っ取られると，エージェントも無力化されてしまうというセキュリティ上のリスクがあります．</a:t>
            </a:r>
          </a:p>
          <a:p>
            <a:r>
              <a:rPr lang="ja-JP" altLang="en-US"/>
              <a:t>また，コンテナ内では原則として管理者権限を持たない設計になっており，必要な監視機能や低レベルの情報取得が制限されるという技術的な制約も存在します．</a:t>
            </a:r>
          </a:p>
          <a:p>
            <a:endParaRPr kumimoji="1" lang="ja-JP" altLang="en-US"/>
          </a:p>
        </p:txBody>
      </p:sp>
      <p:sp>
        <p:nvSpPr>
          <p:cNvPr id="4" name="スライド番号プレースホルダー 3">
            <a:extLst>
              <a:ext uri="{FF2B5EF4-FFF2-40B4-BE49-F238E27FC236}">
                <a16:creationId xmlns:a16="http://schemas.microsoft.com/office/drawing/2014/main" id="{FC156908-CE2D-C879-4658-175FCC7385B6}"/>
              </a:ext>
            </a:extLst>
          </p:cNvPr>
          <p:cNvSpPr>
            <a:spLocks noGrp="1"/>
          </p:cNvSpPr>
          <p:nvPr>
            <p:ph type="sldNum" sz="quarter" idx="5"/>
          </p:nvPr>
        </p:nvSpPr>
        <p:spPr/>
        <p:txBody>
          <a:bodyPr/>
          <a:lstStyle/>
          <a:p>
            <a:fld id="{2A2700B4-6640-184D-B722-D5332F2B247B}" type="slidenum">
              <a:rPr kumimoji="1" lang="ja-JP" altLang="en-US" smtClean="0"/>
              <a:t>5</a:t>
            </a:fld>
            <a:endParaRPr kumimoji="1" lang="ja-JP" altLang="en-US"/>
          </a:p>
        </p:txBody>
      </p:sp>
    </p:spTree>
    <p:extLst>
      <p:ext uri="{BB962C8B-B14F-4D97-AF65-F5344CB8AC3E}">
        <p14:creationId xmlns:p14="http://schemas.microsoft.com/office/powerpoint/2010/main" val="929010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AA355-666C-170D-9916-B9592B30F8FA}"/>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7A8D08FF-28C8-96C0-04A9-AD0631E40926}"/>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34AC121E-BBB1-90DE-5C2C-2638595A303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内部</a:t>
            </a:r>
            <a:r>
              <a:rPr kumimoji="1" lang="en-US" altLang="ja-JP" dirty="0"/>
              <a:t>VM</a:t>
            </a:r>
            <a:r>
              <a:rPr kumimoji="1" lang="ja-JP" altLang="en-US"/>
              <a:t>を用いた隔離では，図のように</a:t>
            </a:r>
            <a:r>
              <a:rPr lang="ja-JP" altLang="en-US"/>
              <a:t>機密</a:t>
            </a:r>
            <a:r>
              <a:rPr lang="en-JP" altLang="ja-JP"/>
              <a:t>VM内に作成した内部VM</a:t>
            </a:r>
            <a:r>
              <a:rPr lang="ja-JP" altLang="en-US"/>
              <a:t>の中で監視対象システムを実行します．それによりハイパーバイザにエージェントを配置します．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このことで，エージェントをより安全に実行可能できます．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内部</a:t>
            </a:r>
            <a:r>
              <a:rPr lang="en" altLang="ja-JP" dirty="0"/>
              <a:t>VM</a:t>
            </a:r>
            <a:r>
              <a:rPr lang="ja-JP" altLang="en-US"/>
              <a:t>では必要に応じて管理者権限が求められる機能の利用も可能になります．</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欠点としては，ネストした仮想化のオーバヘッドのためにシステム性能が大幅に低下します．</a:t>
            </a:r>
            <a:endParaRPr lang="en-US" altLang="ja-JP" dirty="0"/>
          </a:p>
          <a:p>
            <a:r>
              <a:rPr lang="ja-JP" altLang="en-US"/>
              <a:t>」右下の表でも示しているように，エージェントをハイパーバイザ内に配置することで安全性は高くなるものの，性能面では大きなトレードオフが生じます．</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endParaRPr kumimoji="1" lang="ja-JP" altLang="en-US"/>
          </a:p>
        </p:txBody>
      </p:sp>
      <p:sp>
        <p:nvSpPr>
          <p:cNvPr id="4" name="スライド番号プレースホルダー 3">
            <a:extLst>
              <a:ext uri="{FF2B5EF4-FFF2-40B4-BE49-F238E27FC236}">
                <a16:creationId xmlns:a16="http://schemas.microsoft.com/office/drawing/2014/main" id="{27324DEB-AA38-5BB1-6809-98E2022FFEBD}"/>
              </a:ext>
            </a:extLst>
          </p:cNvPr>
          <p:cNvSpPr>
            <a:spLocks noGrp="1"/>
          </p:cNvSpPr>
          <p:nvPr>
            <p:ph type="sldNum" sz="quarter" idx="5"/>
          </p:nvPr>
        </p:nvSpPr>
        <p:spPr/>
        <p:txBody>
          <a:bodyPr/>
          <a:lstStyle/>
          <a:p>
            <a:fld id="{2A2700B4-6640-184D-B722-D5332F2B247B}" type="slidenum">
              <a:rPr kumimoji="1" lang="ja-JP" altLang="en-US" smtClean="0"/>
              <a:t>6</a:t>
            </a:fld>
            <a:endParaRPr kumimoji="1" lang="ja-JP" altLang="en-US"/>
          </a:p>
        </p:txBody>
      </p:sp>
    </p:spTree>
    <p:extLst>
      <p:ext uri="{BB962C8B-B14F-4D97-AF65-F5344CB8AC3E}">
        <p14:creationId xmlns:p14="http://schemas.microsoft.com/office/powerpoint/2010/main" val="2310381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2CBED-D88A-93A7-3433-07D7C0CA5EA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C7A410D5-73A5-1D21-91D9-678B8E2148FD}"/>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846E4414-8B9D-6CD9-BD4D-73DD4B16D769}"/>
              </a:ext>
            </a:extLst>
          </p:cNvPr>
          <p:cNvSpPr>
            <a:spLocks noGrp="1"/>
          </p:cNvSpPr>
          <p:nvPr>
            <p:ph type="body" idx="1"/>
          </p:nvPr>
        </p:nvSpPr>
        <p:spPr/>
        <p:txBody>
          <a:bodyPr/>
          <a:lstStyle/>
          <a:p>
            <a:r>
              <a:rPr lang="ja-JP" altLang="en-US"/>
              <a:t>提案では，エージェントを</a:t>
            </a:r>
            <a:r>
              <a:rPr lang="en" altLang="ja-JP" dirty="0"/>
              <a:t>BIOS</a:t>
            </a:r>
            <a:r>
              <a:rPr lang="ja-JP" altLang="en-US"/>
              <a:t>内に配置し，システムマネジメントモード（</a:t>
            </a:r>
            <a:r>
              <a:rPr lang="en" altLang="ja-JP" dirty="0"/>
              <a:t>SMM</a:t>
            </a:r>
            <a:r>
              <a:rPr lang="ja-JP" altLang="en"/>
              <a:t>）</a:t>
            </a:r>
            <a:r>
              <a:rPr lang="ja-JP" altLang="en-US"/>
              <a:t>で実行することで，機密</a:t>
            </a:r>
            <a:r>
              <a:rPr lang="en" altLang="ja-JP" dirty="0"/>
              <a:t>VM</a:t>
            </a:r>
            <a:r>
              <a:rPr lang="ja-JP" altLang="en-US"/>
              <a:t>内部のシステムを安全に監視する「</a:t>
            </a:r>
            <a:r>
              <a:rPr lang="en-US" altLang="ja-JP" dirty="0"/>
              <a:t>uBPF-SV</a:t>
            </a:r>
            <a:r>
              <a:rPr lang="ja-JP" altLang="en-US"/>
              <a:t>」を提案します．</a:t>
            </a:r>
            <a:br>
              <a:rPr lang="ja-JP" altLang="en-US"/>
            </a:br>
            <a:r>
              <a:rPr lang="en" altLang="ja-JP" dirty="0"/>
              <a:t>SMM</a:t>
            </a:r>
            <a:r>
              <a:rPr lang="ja-JP" altLang="en-US"/>
              <a:t>は通常の</a:t>
            </a:r>
            <a:r>
              <a:rPr lang="en" altLang="ja-JP" dirty="0"/>
              <a:t>OS</a:t>
            </a:r>
            <a:r>
              <a:rPr lang="ja-JP" altLang="en-US"/>
              <a:t>とは独立した特権モードであり，</a:t>
            </a:r>
            <a:r>
              <a:rPr lang="en" altLang="ja-JP" dirty="0"/>
              <a:t>SMM</a:t>
            </a:r>
            <a:r>
              <a:rPr lang="ja-JP" altLang="en-US"/>
              <a:t>内のエージェントは外部からの要求に応じて一時的に起動し，監視処理を実行する．</a:t>
            </a:r>
            <a:endParaRPr lang="en-US" altLang="ja-JP" dirty="0"/>
          </a:p>
          <a:p>
            <a:endParaRPr lang="ja-JP" altLang="en-US"/>
          </a:p>
          <a:p>
            <a:r>
              <a:rPr lang="en" altLang="ja-JP" dirty="0"/>
              <a:t>IDS</a:t>
            </a:r>
            <a:r>
              <a:rPr lang="ja-JP" altLang="en-US"/>
              <a:t>は</a:t>
            </a:r>
            <a:r>
              <a:rPr lang="en" altLang="ja-JP" dirty="0"/>
              <a:t>SMM</a:t>
            </a:r>
            <a:r>
              <a:rPr lang="ja-JP" altLang="en-US"/>
              <a:t>エージェントに対して要求を送信し，エージェントは必要なメモリデータを収集して</a:t>
            </a:r>
            <a:r>
              <a:rPr lang="en" altLang="ja-JP" dirty="0"/>
              <a:t>IDS</a:t>
            </a:r>
            <a:r>
              <a:rPr lang="ja-JP" altLang="en-US"/>
              <a:t>へ返却する．</a:t>
            </a:r>
            <a:endParaRPr lang="en-US" altLang="ja-JP" dirty="0"/>
          </a:p>
          <a:p>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en" altLang="ja-JP" dirty="0"/>
              <a:t>SMM</a:t>
            </a:r>
            <a:r>
              <a:rPr lang="ja-JP" altLang="en-US"/>
              <a:t>エージェントは通常動作時には介在せず，</a:t>
            </a:r>
            <a:r>
              <a:rPr lang="en" altLang="ja-JP" dirty="0"/>
              <a:t>SMI</a:t>
            </a:r>
            <a:r>
              <a:rPr lang="ja-JP" altLang="en"/>
              <a:t>（</a:t>
            </a:r>
            <a:r>
              <a:rPr lang="en" altLang="ja-JP" dirty="0"/>
              <a:t>System Management Interrupt</a:t>
            </a:r>
            <a:r>
              <a:rPr lang="ja-JP" altLang="en"/>
              <a:t>）</a:t>
            </a:r>
            <a:r>
              <a:rPr lang="ja-JP" altLang="en-US"/>
              <a:t>によってのみ実行されるため，エージェントが動作していない間は</a:t>
            </a:r>
            <a:r>
              <a:rPr lang="en" altLang="ja-JP" dirty="0"/>
              <a:t>VM</a:t>
            </a:r>
            <a:r>
              <a:rPr lang="ja-JP" altLang="en-US"/>
              <a:t>の性能には一切影響を与えない．すなわち，</a:t>
            </a:r>
            <a:r>
              <a:rPr lang="ja-JP" altLang="en-US" b="1"/>
              <a:t>監視処理が必要なタイミングでのみ</a:t>
            </a:r>
            <a:r>
              <a:rPr lang="en" altLang="ja-JP" b="1" dirty="0"/>
              <a:t>SMM</a:t>
            </a:r>
            <a:r>
              <a:rPr lang="ja-JP" altLang="en-US" b="1"/>
              <a:t>エージェントが介入し，それ以外の時間はシステム性能を維持できる</a:t>
            </a:r>
            <a:r>
              <a:rPr lang="ja-JP" altLang="en-US"/>
              <a:t>．</a:t>
            </a:r>
          </a:p>
          <a:p>
            <a:endParaRPr lang="en-US" altLang="ja-JP" dirty="0"/>
          </a:p>
          <a:p>
            <a:r>
              <a:rPr lang="ja-JP" altLang="en-US"/>
              <a:t>安全性の観点では，仮に監視対象</a:t>
            </a:r>
            <a:r>
              <a:rPr lang="en" altLang="ja-JP" dirty="0"/>
              <a:t>VM</a:t>
            </a:r>
            <a:r>
              <a:rPr lang="ja-JP" altLang="en-US"/>
              <a:t>が侵害されたとしても，</a:t>
            </a:r>
            <a:r>
              <a:rPr lang="en" altLang="ja-JP" dirty="0"/>
              <a:t>SMM</a:t>
            </a:r>
            <a:r>
              <a:rPr lang="ja-JP" altLang="en-US"/>
              <a:t>は</a:t>
            </a:r>
            <a:r>
              <a:rPr lang="en" altLang="ja-JP" dirty="0"/>
              <a:t>OS</a:t>
            </a:r>
            <a:r>
              <a:rPr lang="ja-JP" altLang="en-US"/>
              <a:t>やアプリケーションレベルからはアクセス不可能なため，</a:t>
            </a:r>
            <a:r>
              <a:rPr lang="en" altLang="ja-JP" dirty="0"/>
              <a:t>SMM</a:t>
            </a:r>
            <a:r>
              <a:rPr lang="ja-JP" altLang="en-US"/>
              <a:t>エージェントが無効化されることはない．</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endParaRPr lang="ja-JP" altLang="en-US" b="0">
              <a:latin typeface="Meiryo" panose="020B0604030504040204" pitchFamily="34" charset="-128"/>
              <a:ea typeface="Meiryo" panose="020B0604030504040204" pitchFamily="34" charset="-128"/>
            </a:endParaRPr>
          </a:p>
        </p:txBody>
      </p:sp>
      <p:sp>
        <p:nvSpPr>
          <p:cNvPr id="4" name="スライド番号プレースホルダー 3">
            <a:extLst>
              <a:ext uri="{FF2B5EF4-FFF2-40B4-BE49-F238E27FC236}">
                <a16:creationId xmlns:a16="http://schemas.microsoft.com/office/drawing/2014/main" id="{CBF5DD32-DDF9-3625-6F17-5BD1CE72BE52}"/>
              </a:ext>
            </a:extLst>
          </p:cNvPr>
          <p:cNvSpPr>
            <a:spLocks noGrp="1"/>
          </p:cNvSpPr>
          <p:nvPr>
            <p:ph type="sldNum" sz="quarter" idx="5"/>
          </p:nvPr>
        </p:nvSpPr>
        <p:spPr/>
        <p:txBody>
          <a:bodyPr/>
          <a:lstStyle/>
          <a:p>
            <a:fld id="{2A2700B4-6640-184D-B722-D5332F2B247B}" type="slidenum">
              <a:rPr kumimoji="1" lang="ja-JP" altLang="en-US" smtClean="0"/>
              <a:t>7</a:t>
            </a:fld>
            <a:endParaRPr kumimoji="1" lang="ja-JP" altLang="en-US"/>
          </a:p>
        </p:txBody>
      </p:sp>
    </p:spTree>
    <p:extLst>
      <p:ext uri="{BB962C8B-B14F-4D97-AF65-F5344CB8AC3E}">
        <p14:creationId xmlns:p14="http://schemas.microsoft.com/office/powerpoint/2010/main" val="3329032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652E2-E96E-9CD5-67BD-D87F47FEAEA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2E1ECB70-ABA0-0DA9-4F72-98C6376DB329}"/>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E909E081-5940-6363-7CF6-7035AAEAF97D}"/>
              </a:ext>
            </a:extLst>
          </p:cNvPr>
          <p:cNvSpPr>
            <a:spLocks noGrp="1"/>
          </p:cNvSpPr>
          <p:nvPr>
            <p:ph type="body" idx="1"/>
          </p:nvPr>
        </p:nvSpPr>
        <p:spPr/>
        <p:txBody>
          <a:bodyPr/>
          <a:lstStyle/>
          <a:p>
            <a:r>
              <a:rPr lang="ja-JP" altLang="en-US"/>
              <a:t>先ほど述べた，</a:t>
            </a:r>
            <a:r>
              <a:rPr lang="en" altLang="ja-JP" dirty="0"/>
              <a:t>VM</a:t>
            </a:r>
            <a:r>
              <a:rPr lang="ja-JP" altLang="en-US"/>
              <a:t>内の</a:t>
            </a:r>
            <a:r>
              <a:rPr lang="en" altLang="ja-JP" dirty="0"/>
              <a:t>SMM</a:t>
            </a:r>
            <a:r>
              <a:rPr lang="ja-JP" altLang="en-US"/>
              <a:t>エージェントの保護について詳しく述べていきます．</a:t>
            </a:r>
            <a:br>
              <a:rPr lang="ja-JP" altLang="en-US"/>
            </a:br>
            <a:r>
              <a:rPr lang="ja-JP" altLang="en-US"/>
              <a:t>機密</a:t>
            </a:r>
            <a:r>
              <a:rPr lang="en" altLang="ja-JP" dirty="0"/>
              <a:t>VM</a:t>
            </a:r>
            <a:r>
              <a:rPr lang="ja-JP" altLang="en-US"/>
              <a:t>で用いられている隔離実行環境により，</a:t>
            </a:r>
            <a:r>
              <a:rPr lang="en" altLang="ja-JP" dirty="0"/>
              <a:t>VM</a:t>
            </a:r>
            <a:r>
              <a:rPr lang="ja-JP" altLang="en-US"/>
              <a:t>のメモリや</a:t>
            </a:r>
            <a:r>
              <a:rPr lang="en" altLang="ja-JP" dirty="0"/>
              <a:t>CPU</a:t>
            </a:r>
            <a:r>
              <a:rPr lang="ja-JP" altLang="en-US"/>
              <a:t>レジスタは保護されており，</a:t>
            </a:r>
            <a:r>
              <a:rPr lang="en" altLang="ja-JP" dirty="0"/>
              <a:t>VM</a:t>
            </a:r>
            <a:r>
              <a:rPr lang="ja-JP" altLang="en-US"/>
              <a:t>外部から</a:t>
            </a:r>
            <a:r>
              <a:rPr lang="en" altLang="ja-JP" dirty="0"/>
              <a:t>SMM</a:t>
            </a:r>
            <a:r>
              <a:rPr lang="ja-JP" altLang="en-US"/>
              <a:t>エージェントへの攻撃は不可能です．また，クラウドが提供する</a:t>
            </a:r>
            <a:r>
              <a:rPr lang="en" altLang="ja-JP" dirty="0"/>
              <a:t>BIOS</a:t>
            </a:r>
            <a:r>
              <a:rPr lang="ja-JP" altLang="en-US"/>
              <a:t>はリモートアテステーション機能により，改ざんがあれば検知されます．</a:t>
            </a:r>
            <a:endParaRPr lang="en-US" altLang="ja-JP" dirty="0"/>
          </a:p>
          <a:p>
            <a:endParaRPr lang="ja-JP" altLang="en-US"/>
          </a:p>
          <a:p>
            <a:r>
              <a:rPr lang="ja-JP" altLang="en-US"/>
              <a:t>さらに，</a:t>
            </a:r>
            <a:r>
              <a:rPr lang="en" altLang="ja-JP" dirty="0"/>
              <a:t>VM</a:t>
            </a:r>
            <a:r>
              <a:rPr lang="ja-JP" altLang="en-US"/>
              <a:t>内部の侵入者に対しては，</a:t>
            </a:r>
            <a:r>
              <a:rPr lang="en" altLang="ja-JP" dirty="0"/>
              <a:t>SMM</a:t>
            </a:r>
            <a:r>
              <a:rPr lang="ja-JP" altLang="en-US"/>
              <a:t>エミュレーションの仕組みによって防御が実現されます．</a:t>
            </a:r>
            <a:endParaRPr lang="en-US" altLang="ja-JP" dirty="0"/>
          </a:p>
          <a:p>
            <a:br>
              <a:rPr lang="ja-JP" altLang="en-US"/>
            </a:br>
            <a:r>
              <a:rPr lang="ja-JP" altLang="en-US"/>
              <a:t>左側の図に示すように，通常時（</a:t>
            </a:r>
            <a:r>
              <a:rPr lang="en" altLang="ja-JP" dirty="0"/>
              <a:t>SMM</a:t>
            </a:r>
            <a:r>
              <a:rPr lang="ja-JP" altLang="en-US"/>
              <a:t>ハンドラが未実行の状態）では，</a:t>
            </a:r>
            <a:r>
              <a:rPr lang="en" altLang="ja-JP" dirty="0"/>
              <a:t>SMM</a:t>
            </a:r>
            <a:r>
              <a:rPr lang="ja-JP" altLang="en-US"/>
              <a:t>エージェントのメモリがある</a:t>
            </a:r>
            <a:r>
              <a:rPr lang="en" altLang="ja-JP" dirty="0"/>
              <a:t>SMRAM</a:t>
            </a:r>
            <a:r>
              <a:rPr lang="ja-JP" altLang="en-US"/>
              <a:t>はアンマップされており，侵入者からはその存在すら見えません．このため，侵入者が</a:t>
            </a:r>
            <a:r>
              <a:rPr lang="en" altLang="ja-JP" dirty="0"/>
              <a:t>VM</a:t>
            </a:r>
            <a:r>
              <a:rPr lang="ja-JP" altLang="en-US"/>
              <a:t>内部にいたとしても，</a:t>
            </a:r>
            <a:r>
              <a:rPr lang="en" altLang="ja-JP" dirty="0"/>
              <a:t>SMM</a:t>
            </a:r>
            <a:r>
              <a:rPr lang="ja-JP" altLang="en-US"/>
              <a:t>エージェントのコードやデータにアクセスすることはできません．</a:t>
            </a:r>
            <a:endParaRPr lang="en-US" altLang="ja-JP" dirty="0"/>
          </a:p>
          <a:p>
            <a:endParaRPr lang="ja-JP" altLang="en-US"/>
          </a:p>
          <a:p>
            <a:r>
              <a:rPr lang="ja-JP" altLang="en-US"/>
              <a:t>一方，</a:t>
            </a:r>
            <a:r>
              <a:rPr lang="en" altLang="ja-JP" dirty="0"/>
              <a:t>SMI</a:t>
            </a:r>
            <a:r>
              <a:rPr lang="ja-JP" altLang="en-US"/>
              <a:t>が発生すると，</a:t>
            </a:r>
            <a:r>
              <a:rPr lang="en" altLang="ja-JP" dirty="0"/>
              <a:t>SMM</a:t>
            </a:r>
            <a:r>
              <a:rPr lang="ja-JP" altLang="en-US"/>
              <a:t>モードへ移行し，</a:t>
            </a:r>
            <a:r>
              <a:rPr lang="en" altLang="ja-JP" dirty="0"/>
              <a:t>SMRAM</a:t>
            </a:r>
            <a:r>
              <a:rPr lang="ja-JP" altLang="en-US"/>
              <a:t>が（</a:t>
            </a:r>
            <a:r>
              <a:rPr lang="en" altLang="ja-JP" dirty="0"/>
              <a:t>CPU</a:t>
            </a:r>
            <a:r>
              <a:rPr lang="ja-JP" altLang="en-US"/>
              <a:t>に）一時的にマッピングされます（右図）．このとき，</a:t>
            </a:r>
            <a:r>
              <a:rPr lang="en" altLang="ja-JP" dirty="0"/>
              <a:t>SMM</a:t>
            </a:r>
            <a:r>
              <a:rPr lang="ja-JP" altLang="en-US"/>
              <a:t>エージェントが実行されますが，その間，通常モードのすべての処理（侵入者も含む）は停止状態となるため，エージェントの動作を観測したり改ざんしたりすることはできません．</a:t>
            </a:r>
            <a:br>
              <a:rPr lang="ja-JP" altLang="en-US"/>
            </a:br>
            <a:r>
              <a:rPr lang="ja-JP" altLang="en-US"/>
              <a:t>このように，</a:t>
            </a:r>
            <a:r>
              <a:rPr lang="en" altLang="ja-JP" dirty="0"/>
              <a:t>SMRAM</a:t>
            </a:r>
            <a:r>
              <a:rPr lang="ja-JP" altLang="en-US"/>
              <a:t>は</a:t>
            </a:r>
            <a:r>
              <a:rPr lang="en" altLang="ja-JP" dirty="0"/>
              <a:t>SMM</a:t>
            </a:r>
            <a:r>
              <a:rPr lang="ja-JP" altLang="en-US"/>
              <a:t>ハンドラの実行時にのみアクセス可能となるため，エージェントは強固に保護されています．</a:t>
            </a:r>
            <a:endParaRPr lang="en-US" altLang="ja-JP" dirty="0"/>
          </a:p>
          <a:p>
            <a:endParaRPr lang="en-US" altLang="ja-JP" dirty="0"/>
          </a:p>
          <a:p>
            <a:r>
              <a:rPr lang="ja-JP" altLang="en-US" b="1"/>
              <a:t>ただし，重要な前提条件として，ハイパーバイザと侵入者が結託していないことが想定されています．</a:t>
            </a:r>
            <a:br>
              <a:rPr lang="ja-JP" altLang="en-US"/>
            </a:br>
            <a:r>
              <a:rPr lang="ja-JP" altLang="en-US"/>
              <a:t>仮にハイパーバイザが侵入者と協力していた場合，通常の動作時にマップして</a:t>
            </a:r>
            <a:r>
              <a:rPr lang="en-US" altLang="ja-JP" dirty="0"/>
              <a:t>SMRAM</a:t>
            </a:r>
            <a:r>
              <a:rPr lang="ja-JP" altLang="en-US"/>
              <a:t>を露出させることで侵入者に見えてしまう可能性があります．</a:t>
            </a:r>
            <a:br>
              <a:rPr lang="ja-JP" altLang="en-US"/>
            </a:br>
            <a:endParaRPr lang="ja-JP" altLang="en-US"/>
          </a:p>
          <a:p>
            <a:endParaRPr lang="ja-JP" alt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JP" altLang="ja-JP"/>
          </a:p>
          <a:p>
            <a:endParaRPr lang="en-US" altLang="ja-JP" dirty="0"/>
          </a:p>
          <a:p>
            <a:endParaRPr kumimoji="1" lang="ja-JP" altLang="en-US"/>
          </a:p>
        </p:txBody>
      </p:sp>
      <p:sp>
        <p:nvSpPr>
          <p:cNvPr id="4" name="スライド番号プレースホルダー 3">
            <a:extLst>
              <a:ext uri="{FF2B5EF4-FFF2-40B4-BE49-F238E27FC236}">
                <a16:creationId xmlns:a16="http://schemas.microsoft.com/office/drawing/2014/main" id="{5EEB2823-C964-5F1E-D48C-704F5BA7D5A4}"/>
              </a:ext>
            </a:extLst>
          </p:cNvPr>
          <p:cNvSpPr>
            <a:spLocks noGrp="1"/>
          </p:cNvSpPr>
          <p:nvPr>
            <p:ph type="sldNum" sz="quarter" idx="5"/>
          </p:nvPr>
        </p:nvSpPr>
        <p:spPr/>
        <p:txBody>
          <a:bodyPr/>
          <a:lstStyle/>
          <a:p>
            <a:fld id="{2A2700B4-6640-184D-B722-D5332F2B247B}" type="slidenum">
              <a:rPr kumimoji="1" lang="ja-JP" altLang="en-US" smtClean="0"/>
              <a:t>8</a:t>
            </a:fld>
            <a:endParaRPr kumimoji="1" lang="ja-JP" altLang="en-US"/>
          </a:p>
        </p:txBody>
      </p:sp>
    </p:spTree>
    <p:extLst>
      <p:ext uri="{BB962C8B-B14F-4D97-AF65-F5344CB8AC3E}">
        <p14:creationId xmlns:p14="http://schemas.microsoft.com/office/powerpoint/2010/main" val="1257138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1DD2D-A5DE-BF81-B059-C02EB47D16D0}"/>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7B18523-D7D0-02D7-7FFB-A8C92D9F4E61}"/>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2FC210D-F684-DFDD-3B10-969F212ED0E9}"/>
              </a:ext>
            </a:extLst>
          </p:cNvPr>
          <p:cNvSpPr>
            <a:spLocks noGrp="1"/>
          </p:cNvSpPr>
          <p:nvPr>
            <p:ph type="body" idx="1"/>
          </p:nvPr>
        </p:nvSpPr>
        <p:spPr/>
        <p:txBody>
          <a:bodyPr/>
          <a:lstStyle/>
          <a:p>
            <a:r>
              <a:rPr kumimoji="1" lang="ja-JP" altLang="en-US"/>
              <a:t>このすら行っでは，</a:t>
            </a:r>
            <a:r>
              <a:rPr kumimoji="1" lang="en-US" altLang="ja-JP" dirty="0"/>
              <a:t>IDS</a:t>
            </a:r>
            <a:r>
              <a:rPr kumimoji="1" lang="ja-JP" altLang="en-US"/>
              <a:t>からの</a:t>
            </a:r>
            <a:r>
              <a:rPr lang="en-JP" altLang="ja-JP" sz="1200"/>
              <a:t>SMMエージェントの呼び出し</a:t>
            </a:r>
            <a:r>
              <a:rPr lang="ja-JP" altLang="en-US" sz="1200"/>
              <a:t>についても説明します．</a:t>
            </a:r>
            <a:endParaRPr lang="en-US" altLang="ja-JP" sz="1200" dirty="0"/>
          </a:p>
          <a:p>
            <a:endParaRPr lang="en-US" altLang="ja-JP"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前提として</a:t>
            </a:r>
            <a:r>
              <a:rPr lang="en" altLang="ja-JP" dirty="0"/>
              <a:t>IDS</a:t>
            </a:r>
            <a:r>
              <a:rPr lang="ja-JP" altLang="en-US"/>
              <a:t>が</a:t>
            </a:r>
            <a:r>
              <a:rPr lang="en" altLang="ja-JP" dirty="0"/>
              <a:t>SMM</a:t>
            </a:r>
            <a:r>
              <a:rPr lang="ja-JP" altLang="en-US"/>
              <a:t>エージェントを実行するには，</a:t>
            </a:r>
            <a:r>
              <a:rPr lang="en" altLang="ja-JP" dirty="0"/>
              <a:t>BIOS</a:t>
            </a:r>
            <a:r>
              <a:rPr lang="ja-JP" altLang="en-US"/>
              <a:t>内部のエージェントを起動する必要があります．しかし，</a:t>
            </a:r>
            <a:r>
              <a:rPr lang="en" altLang="ja-JP" dirty="0"/>
              <a:t>BIOS</a:t>
            </a:r>
            <a:r>
              <a:rPr lang="ja-JP" altLang="en-US"/>
              <a:t>は通常，</a:t>
            </a:r>
            <a:r>
              <a:rPr lang="en" altLang="ja-JP" dirty="0"/>
              <a:t>VM</a:t>
            </a:r>
            <a:r>
              <a:rPr lang="ja-JP" altLang="en-US"/>
              <a:t>の外部にある</a:t>
            </a:r>
            <a:r>
              <a:rPr lang="en" altLang="ja-JP" dirty="0"/>
              <a:t>IDS</a:t>
            </a:r>
            <a:r>
              <a:rPr lang="ja-JP" altLang="en-US"/>
              <a:t>とは直接通信できない構造になっています．そのため，間接的な方法で呼び出す必要があります．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１つ目の方法は，機密</a:t>
            </a:r>
            <a:r>
              <a:rPr lang="en" altLang="ja-JP" dirty="0"/>
              <a:t>VM</a:t>
            </a:r>
            <a:r>
              <a:rPr lang="ja-JP" altLang="en-US"/>
              <a:t>内に配置されたプロキシと通信して，プロキシに</a:t>
            </a:r>
            <a:r>
              <a:rPr lang="en" altLang="ja-JP" dirty="0"/>
              <a:t>SMI</a:t>
            </a:r>
            <a:r>
              <a:rPr lang="ja-JP" altLang="en-US"/>
              <a:t>を発生させてもらうという手法です．このとき，</a:t>
            </a:r>
            <a:r>
              <a:rPr lang="en" altLang="ja-JP" dirty="0"/>
              <a:t>IDS</a:t>
            </a:r>
            <a:r>
              <a:rPr lang="ja-JP" altLang="en-US"/>
              <a:t>は仮想ネットワーク経由でプロキシにアクセスします．しかし，このプロキシ自体が攻撃を受ける可能性があり，セキュリティ上の懸念があります．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２つ目の方法は，共有メモリを介して要求を送るという方法です．この方法では，</a:t>
            </a:r>
            <a:r>
              <a:rPr lang="en" altLang="ja-JP" dirty="0"/>
              <a:t>IDS</a:t>
            </a:r>
            <a:r>
              <a:rPr lang="ja-JP" altLang="en-US"/>
              <a:t>は要求を共有メモリに書き込み，</a:t>
            </a:r>
            <a:r>
              <a:rPr lang="en" altLang="ja-JP" dirty="0"/>
              <a:t>SMM</a:t>
            </a:r>
            <a:r>
              <a:rPr lang="ja-JP" altLang="en-US"/>
              <a:t>エージェント側がそれを参照することで呼び出しを行います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しかし，</a:t>
            </a:r>
            <a:r>
              <a:rPr lang="en-US" altLang="ja-JP" dirty="0"/>
              <a:t>SMM</a:t>
            </a:r>
            <a:r>
              <a:rPr lang="ja-JP" altLang="en-US"/>
              <a:t>エージェントが動作中はシステムが一時停止するため，共有メモリのポーリングを行うとシステムが止まります．</a:t>
            </a:r>
          </a:p>
          <a:p>
            <a:pPr marL="0" marR="0" lvl="0" indent="0" algn="l" defTabSz="914400" rtl="0" eaLnBrk="1" fontAlgn="auto" latinLnBrk="0" hangingPunct="1">
              <a:lnSpc>
                <a:spcPct val="100000"/>
              </a:lnSpc>
              <a:spcBef>
                <a:spcPts val="0"/>
              </a:spcBef>
              <a:spcAft>
                <a:spcPts val="0"/>
              </a:spcAft>
              <a:buClrTx/>
              <a:buSzTx/>
              <a:buFontTx/>
              <a:buNone/>
              <a:tabLst/>
              <a:defRPr/>
            </a:pPr>
            <a:endParaRPr lang="ja-JP" altLang="en-US"/>
          </a:p>
          <a:p>
            <a:endParaRPr kumimoji="1" lang="ja-JP" altLang="en-US"/>
          </a:p>
        </p:txBody>
      </p:sp>
      <p:sp>
        <p:nvSpPr>
          <p:cNvPr id="4" name="スライド番号プレースホルダー 3">
            <a:extLst>
              <a:ext uri="{FF2B5EF4-FFF2-40B4-BE49-F238E27FC236}">
                <a16:creationId xmlns:a16="http://schemas.microsoft.com/office/drawing/2014/main" id="{644A2EC8-46BC-C9C3-BDA6-CEC66C1C415E}"/>
              </a:ext>
            </a:extLst>
          </p:cNvPr>
          <p:cNvSpPr>
            <a:spLocks noGrp="1"/>
          </p:cNvSpPr>
          <p:nvPr>
            <p:ph type="sldNum" sz="quarter" idx="5"/>
          </p:nvPr>
        </p:nvSpPr>
        <p:spPr/>
        <p:txBody>
          <a:bodyPr/>
          <a:lstStyle/>
          <a:p>
            <a:fld id="{2A2700B4-6640-184D-B722-D5332F2B247B}" type="slidenum">
              <a:rPr kumimoji="1" lang="ja-JP" altLang="en-US" smtClean="0"/>
              <a:t>9</a:t>
            </a:fld>
            <a:endParaRPr kumimoji="1" lang="ja-JP" altLang="en-US"/>
          </a:p>
        </p:txBody>
      </p:sp>
    </p:spTree>
    <p:extLst>
      <p:ext uri="{BB962C8B-B14F-4D97-AF65-F5344CB8AC3E}">
        <p14:creationId xmlns:p14="http://schemas.microsoft.com/office/powerpoint/2010/main" val="2656454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B97A3-2AD1-520A-BE8E-0D2F6E22BBB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72EDF51-FB07-2AD9-FA1A-B3AF985B08D5}"/>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4E91F2AE-4968-3EA3-CCE4-3AF01559B24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先ほど説明した２つの方法は，安全性やシステム性能が大幅に低下するため，今回は</a:t>
            </a:r>
            <a:r>
              <a:rPr lang="en-US" altLang="ja-JP" dirty="0"/>
              <a:t>SMI</a:t>
            </a:r>
            <a:r>
              <a:rPr lang="ja-JP" altLang="en-US"/>
              <a:t>インジェクションという仕組みを用います．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まず，</a:t>
            </a:r>
            <a:r>
              <a:rPr lang="en" altLang="ja-JP" dirty="0"/>
              <a:t>IDS</a:t>
            </a:r>
            <a:r>
              <a:rPr lang="ja-JP" altLang="en-US"/>
              <a:t>がエージェントを起動するには，</a:t>
            </a:r>
            <a:r>
              <a:rPr lang="en" altLang="ja-JP" b="1" dirty="0"/>
              <a:t>SMI</a:t>
            </a:r>
            <a:r>
              <a:rPr lang="ja-JP" altLang="en-US" b="1"/>
              <a:t>を発生させる必要</a:t>
            </a:r>
            <a:r>
              <a:rPr lang="ja-JP" altLang="en-US"/>
              <a:t>があります．</a:t>
            </a:r>
            <a:br>
              <a:rPr lang="ja-JP" altLang="en-US"/>
            </a:br>
            <a:r>
              <a:rPr lang="ja-JP" altLang="en-US"/>
              <a:t>そのために，</a:t>
            </a:r>
            <a:r>
              <a:rPr lang="en" altLang="ja-JP" b="1" dirty="0"/>
              <a:t>VM</a:t>
            </a:r>
            <a:r>
              <a:rPr lang="ja-JP" altLang="en-US" b="1"/>
              <a:t>内のデバイスエミュレータに</a:t>
            </a:r>
            <a:r>
              <a:rPr lang="en" altLang="ja-JP" b="1" dirty="0"/>
              <a:t>SMI</a:t>
            </a:r>
            <a:r>
              <a:rPr lang="ja-JP" altLang="en-US" b="1"/>
              <a:t>挿入コマンドを送信</a:t>
            </a:r>
            <a:r>
              <a:rPr lang="ja-JP" altLang="en-US"/>
              <a:t>すると，ハイパーバイザがこの要求を受け取り，</a:t>
            </a:r>
            <a:r>
              <a:rPr lang="ja-JP" altLang="en-US" b="1"/>
              <a:t>仮想</a:t>
            </a:r>
            <a:r>
              <a:rPr lang="en" altLang="ja-JP" b="1" dirty="0"/>
              <a:t>CPU</a:t>
            </a:r>
            <a:r>
              <a:rPr lang="ja-JP" altLang="en-US" b="1"/>
              <a:t>に</a:t>
            </a:r>
            <a:r>
              <a:rPr lang="en" altLang="ja-JP" b="1" dirty="0"/>
              <a:t>SMI</a:t>
            </a:r>
            <a:r>
              <a:rPr lang="ja-JP" altLang="en-US" b="1"/>
              <a:t>を注入</a:t>
            </a:r>
            <a:r>
              <a:rPr lang="ja-JP" altLang="en-US"/>
              <a:t>します．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仮想マシンの</a:t>
            </a:r>
            <a:r>
              <a:rPr lang="en" altLang="ja-JP" dirty="0"/>
              <a:t>BIOS</a:t>
            </a:r>
            <a:r>
              <a:rPr lang="ja-JP" altLang="en-US"/>
              <a:t>内に組み込まれた</a:t>
            </a:r>
            <a:r>
              <a:rPr lang="en" altLang="ja-JP" dirty="0"/>
              <a:t>SMI</a:t>
            </a:r>
            <a:r>
              <a:rPr lang="ja-JP" altLang="en-US"/>
              <a:t>ハンドラが実行され，これにより</a:t>
            </a:r>
            <a:r>
              <a:rPr lang="en" altLang="ja-JP" dirty="0"/>
              <a:t>SMM</a:t>
            </a:r>
            <a:r>
              <a:rPr lang="ja-JP" altLang="en-US"/>
              <a:t>モードに遷移します．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ただし，</a:t>
            </a:r>
            <a:r>
              <a:rPr lang="en" altLang="ja-JP" dirty="0"/>
              <a:t>SMI</a:t>
            </a:r>
            <a:r>
              <a:rPr lang="ja-JP" altLang="en-US"/>
              <a:t>インジェクションで発生させる</a:t>
            </a:r>
            <a:r>
              <a:rPr lang="en" altLang="ja-JP" dirty="0"/>
              <a:t>SMI</a:t>
            </a:r>
            <a:r>
              <a:rPr lang="ja-JP" altLang="en-US"/>
              <a:t>には一般的な</a:t>
            </a:r>
            <a:r>
              <a:rPr lang="en" altLang="ja-JP" dirty="0"/>
              <a:t>SMI</a:t>
            </a:r>
            <a:r>
              <a:rPr lang="ja-JP" altLang="en-US"/>
              <a:t>のように付加的な情報を渡すことができないため，エージェントを呼び出すための</a:t>
            </a:r>
            <a:r>
              <a:rPr lang="en" altLang="ja-JP" dirty="0"/>
              <a:t>SMI</a:t>
            </a:r>
            <a:r>
              <a:rPr lang="ja-JP" altLang="en-US"/>
              <a:t>と他の</a:t>
            </a:r>
            <a:r>
              <a:rPr lang="en" altLang="ja-JP" dirty="0"/>
              <a:t>SMI</a:t>
            </a:r>
            <a:r>
              <a:rPr lang="ja-JP" altLang="en-US"/>
              <a:t>を区別するのが難しいです．これに対処するために</a:t>
            </a:r>
            <a:r>
              <a:rPr lang="en" altLang="ja-JP" dirty="0"/>
              <a:t>IDS</a:t>
            </a:r>
            <a:r>
              <a:rPr lang="ja-JP" altLang="en-US"/>
              <a:t>はあらかじめ共有メモリに要求を格納しておき，</a:t>
            </a:r>
            <a:r>
              <a:rPr lang="en" altLang="ja-JP" dirty="0"/>
              <a:t>SMI</a:t>
            </a:r>
            <a:r>
              <a:rPr lang="ja-JP" altLang="en-US"/>
              <a:t>ハンドラがその内容を読み取ります．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要求内容に応じて，</a:t>
            </a:r>
            <a:r>
              <a:rPr lang="en" altLang="ja-JP" dirty="0"/>
              <a:t>SMI</a:t>
            </a:r>
            <a:r>
              <a:rPr lang="ja-JP" altLang="en-US"/>
              <a:t>ハンドラは</a:t>
            </a:r>
            <a:r>
              <a:rPr lang="en" altLang="ja-JP" dirty="0"/>
              <a:t>SMM</a:t>
            </a:r>
            <a:r>
              <a:rPr lang="ja-JP" altLang="en-US"/>
              <a:t>エージェントを呼び出して必要な処理を行う仕組みです．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r>
              <a:rPr lang="en" altLang="ja-JP" dirty="0"/>
              <a:t>I/O</a:t>
            </a:r>
            <a:r>
              <a:rPr lang="ja-JP" altLang="en-US"/>
              <a:t>ポート（例：</a:t>
            </a:r>
            <a:r>
              <a:rPr lang="en-US" altLang="ja-JP" dirty="0"/>
              <a:t>0</a:t>
            </a:r>
            <a:r>
              <a:rPr lang="en" altLang="ja-JP" dirty="0"/>
              <a:t>xB2</a:t>
            </a:r>
            <a:r>
              <a:rPr lang="ja-JP" altLang="en"/>
              <a:t>）</a:t>
            </a:r>
            <a:r>
              <a:rPr lang="ja-JP" altLang="en-US"/>
              <a:t>と値：ソフトウェア</a:t>
            </a:r>
            <a:r>
              <a:rPr lang="en" altLang="ja-JP" dirty="0"/>
              <a:t>SMI</a:t>
            </a:r>
            <a:r>
              <a:rPr lang="ja-JP" altLang="en"/>
              <a:t>，</a:t>
            </a:r>
            <a:r>
              <a:rPr lang="ja-JP" altLang="en-US"/>
              <a:t>標準的で広く使われる</a:t>
            </a:r>
            <a:endParaRPr lang="en-US" altLang="ja-JP" dirty="0"/>
          </a:p>
          <a:p>
            <a:r>
              <a:rPr lang="ja-JP" altLang="en-US"/>
              <a:t>電源管理（</a:t>
            </a:r>
            <a:r>
              <a:rPr lang="en" altLang="ja-JP" dirty="0"/>
              <a:t>ACPI</a:t>
            </a:r>
            <a:r>
              <a:rPr lang="ja-JP" altLang="en"/>
              <a:t>）</a:t>
            </a:r>
            <a:r>
              <a:rPr lang="ja-JP" altLang="en-US"/>
              <a:t>：</a:t>
            </a:r>
            <a:endParaRPr lang="en-US" altLang="ja-JP" dirty="0"/>
          </a:p>
          <a:p>
            <a:r>
              <a:rPr lang="ja-JP" altLang="en-US"/>
              <a:t>ハードウェア制御：</a:t>
            </a:r>
            <a:r>
              <a:rPr lang="en-US" altLang="ja-JP" dirty="0"/>
              <a:t>A</a:t>
            </a:r>
            <a:r>
              <a:rPr lang="en" altLang="ja-JP" dirty="0"/>
              <a:t>CPI GPE</a:t>
            </a:r>
            <a:r>
              <a:rPr lang="ja-JP" altLang="en-US"/>
              <a:t>参照</a:t>
            </a:r>
            <a:endParaRPr lang="ja-JP" altLang="en"/>
          </a:p>
          <a:p>
            <a:pPr marL="0" marR="0" lvl="0" indent="0" algn="l" defTabSz="914400" rtl="0" eaLnBrk="1" fontAlgn="auto" latinLnBrk="0" hangingPunct="1">
              <a:lnSpc>
                <a:spcPct val="100000"/>
              </a:lnSpc>
              <a:spcBef>
                <a:spcPts val="0"/>
              </a:spcBef>
              <a:spcAft>
                <a:spcPts val="0"/>
              </a:spcAft>
              <a:buClrTx/>
              <a:buSzTx/>
              <a:buFontTx/>
              <a:buNone/>
              <a:tabLst/>
              <a:defRPr/>
            </a:pPr>
            <a:endParaRPr lang="ja-JP" alt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ja-JP" altLang="en-US"/>
          </a:p>
          <a:p>
            <a:endParaRPr lang="ja-JP" altLang="en-US" b="0">
              <a:latin typeface="Meiryo" panose="020B0604030504040204" pitchFamily="34" charset="-128"/>
              <a:ea typeface="Meiryo" panose="020B0604030504040204" pitchFamily="34" charset="-128"/>
            </a:endParaRPr>
          </a:p>
        </p:txBody>
      </p:sp>
      <p:sp>
        <p:nvSpPr>
          <p:cNvPr id="4" name="スライド番号プレースホルダー 3">
            <a:extLst>
              <a:ext uri="{FF2B5EF4-FFF2-40B4-BE49-F238E27FC236}">
                <a16:creationId xmlns:a16="http://schemas.microsoft.com/office/drawing/2014/main" id="{EBAC36A3-6F62-801D-DF57-5F81CC97F4B2}"/>
              </a:ext>
            </a:extLst>
          </p:cNvPr>
          <p:cNvSpPr>
            <a:spLocks noGrp="1"/>
          </p:cNvSpPr>
          <p:nvPr>
            <p:ph type="sldNum" sz="quarter" idx="5"/>
          </p:nvPr>
        </p:nvSpPr>
        <p:spPr/>
        <p:txBody>
          <a:bodyPr/>
          <a:lstStyle/>
          <a:p>
            <a:fld id="{2A2700B4-6640-184D-B722-D5332F2B247B}" type="slidenum">
              <a:rPr kumimoji="1" lang="ja-JP" altLang="en-US" smtClean="0"/>
              <a:t>10</a:t>
            </a:fld>
            <a:endParaRPr kumimoji="1" lang="ja-JP" altLang="en-US"/>
          </a:p>
        </p:txBody>
      </p:sp>
    </p:spTree>
    <p:extLst>
      <p:ext uri="{BB962C8B-B14F-4D97-AF65-F5344CB8AC3E}">
        <p14:creationId xmlns:p14="http://schemas.microsoft.com/office/powerpoint/2010/main" val="22982179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23A2A-D07E-11F1-02BE-A972A079EA4B}"/>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637FBCAD-3AC7-0E05-5628-626BBA01DF0B}"/>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67960529-215A-233A-2511-161B7C1C8529}"/>
              </a:ext>
            </a:extLst>
          </p:cNvPr>
          <p:cNvSpPr>
            <a:spLocks noGrp="1"/>
          </p:cNvSpPr>
          <p:nvPr>
            <p:ph type="body" idx="1"/>
          </p:nvPr>
        </p:nvSpPr>
        <p:spPr/>
        <p:txBody>
          <a:bodyPr/>
          <a:lstStyle/>
          <a:p>
            <a:r>
              <a:rPr lang="ja-JP" altLang="en-US"/>
              <a:t>このスライドでは，</a:t>
            </a:r>
            <a:r>
              <a:rPr lang="en" altLang="ja-JP" dirty="0"/>
              <a:t>SMM</a:t>
            </a:r>
            <a:r>
              <a:rPr lang="ja-JP" altLang="en-US"/>
              <a:t>エージェントと</a:t>
            </a:r>
            <a:r>
              <a:rPr lang="en" altLang="ja-JP" dirty="0"/>
              <a:t>IDS</a:t>
            </a:r>
            <a:r>
              <a:rPr lang="ja-JP" altLang="en-US"/>
              <a:t>が</a:t>
            </a:r>
            <a:r>
              <a:rPr lang="ja-JP" altLang="en-US" b="1"/>
              <a:t>どのように共有メモリを通じて連携するか</a:t>
            </a:r>
            <a:r>
              <a:rPr lang="ja-JP" altLang="en-US"/>
              <a:t>について説明します．</a:t>
            </a:r>
            <a:endParaRPr lang="en-US" altLang="ja-JP" dirty="0"/>
          </a:p>
          <a:p>
            <a:endParaRPr lang="ja-JP" altLang="en-US"/>
          </a:p>
          <a:p>
            <a:r>
              <a:rPr lang="ja-JP" altLang="en-US"/>
              <a:t>まず，</a:t>
            </a:r>
            <a:r>
              <a:rPr lang="en" altLang="ja-JP" dirty="0"/>
              <a:t>IDS VM</a:t>
            </a:r>
            <a:r>
              <a:rPr lang="ja-JP" altLang="en-US"/>
              <a:t>と監視対象</a:t>
            </a:r>
            <a:r>
              <a:rPr lang="en" altLang="ja-JP" dirty="0"/>
              <a:t>VM</a:t>
            </a:r>
            <a:r>
              <a:rPr lang="ja-JP" altLang="en-US"/>
              <a:t>の間には，</a:t>
            </a:r>
            <a:r>
              <a:rPr lang="en" altLang="ja-JP" dirty="0" err="1"/>
              <a:t>ivshmem</a:t>
            </a:r>
            <a:r>
              <a:rPr lang="en" altLang="ja-JP" dirty="0"/>
              <a:t>(inter VM shared memory)</a:t>
            </a:r>
            <a:r>
              <a:rPr lang="ja-JP" altLang="en-US"/>
              <a:t>と呼ばれる機構を用いて，</a:t>
            </a:r>
            <a:r>
              <a:rPr lang="ja-JP" altLang="en-US" b="1"/>
              <a:t>仮想</a:t>
            </a:r>
            <a:r>
              <a:rPr lang="en" altLang="ja-JP" b="1" dirty="0"/>
              <a:t>PCI</a:t>
            </a:r>
            <a:r>
              <a:rPr lang="ja-JP" altLang="en-US" b="1"/>
              <a:t>デバイス経由で共有メモリが確立されます</a:t>
            </a:r>
            <a:r>
              <a:rPr lang="ja-JP" altLang="en-US"/>
              <a:t>．</a:t>
            </a:r>
            <a:br>
              <a:rPr lang="ja-JP" altLang="en-US"/>
            </a:br>
            <a:r>
              <a:rPr lang="ja-JP" altLang="en-US"/>
              <a:t>この仮想</a:t>
            </a:r>
            <a:r>
              <a:rPr lang="en" altLang="ja-JP" dirty="0"/>
              <a:t>PCI</a:t>
            </a:r>
            <a:r>
              <a:rPr lang="ja-JP" altLang="en-US"/>
              <a:t>デバイスは，</a:t>
            </a:r>
            <a:r>
              <a:rPr lang="en" altLang="ja-JP" dirty="0"/>
              <a:t>QEMU</a:t>
            </a:r>
            <a:r>
              <a:rPr lang="ja-JP" altLang="en-US"/>
              <a:t>や</a:t>
            </a:r>
            <a:r>
              <a:rPr lang="en" altLang="ja-JP" dirty="0"/>
              <a:t>KVM</a:t>
            </a:r>
            <a:r>
              <a:rPr lang="ja-JP" altLang="en-US"/>
              <a:t>といった仮想化基盤によって</a:t>
            </a:r>
            <a:r>
              <a:rPr lang="en" altLang="ja-JP" dirty="0"/>
              <a:t>VM</a:t>
            </a:r>
            <a:r>
              <a:rPr lang="ja-JP" altLang="en-US"/>
              <a:t>に提供されており，</a:t>
            </a:r>
            <a:r>
              <a:rPr lang="ja-JP" altLang="en-US" b="1"/>
              <a:t>仮想デバイスを通じて共有メモリ領域にアクセス可能になります</a:t>
            </a:r>
            <a:r>
              <a:rPr lang="ja-JP" altLang="en-US"/>
              <a:t>．</a:t>
            </a:r>
          </a:p>
          <a:p>
            <a:r>
              <a:rPr lang="ja-JP" altLang="en-US"/>
              <a:t>ただし，この仮想デバイスを</a:t>
            </a:r>
            <a:r>
              <a:rPr lang="en" altLang="ja-JP" dirty="0"/>
              <a:t>OS</a:t>
            </a:r>
            <a:r>
              <a:rPr lang="ja-JP" altLang="en-US"/>
              <a:t>が正しく扱うためには，**専用のドライバ（ここでは共有メモリのドライバ）**が必要です．</a:t>
            </a:r>
          </a:p>
          <a:p>
            <a:r>
              <a:rPr lang="ja-JP" altLang="en-US"/>
              <a:t>監視対象</a:t>
            </a:r>
            <a:r>
              <a:rPr lang="en-US" altLang="ja-JP" dirty="0"/>
              <a:t>VM</a:t>
            </a:r>
            <a:r>
              <a:rPr lang="ja-JP" altLang="en-US"/>
              <a:t>は</a:t>
            </a:r>
            <a:r>
              <a:rPr lang="en" altLang="ja-JP" dirty="0"/>
              <a:t>OS</a:t>
            </a:r>
            <a:r>
              <a:rPr lang="ja-JP" altLang="en-US"/>
              <a:t>の起動時に</a:t>
            </a:r>
            <a:r>
              <a:rPr lang="ja-JP" altLang="en-US">
                <a:latin typeface="+mn-ea"/>
                <a:ea typeface="+mn-ea"/>
              </a:rPr>
              <a:t>共有メモリの情報を登録します．そのため，ドライバは共有メモリのアドレスをレジスタに登録し，特定の</a:t>
            </a:r>
            <a:r>
              <a:rPr lang="en-US" altLang="ja-JP" dirty="0">
                <a:latin typeface="+mn-ea"/>
                <a:ea typeface="+mn-ea"/>
              </a:rPr>
              <a:t>I/O</a:t>
            </a:r>
            <a:r>
              <a:rPr lang="ja-JP" altLang="en-US">
                <a:latin typeface="+mn-ea"/>
                <a:ea typeface="+mn-ea"/>
              </a:rPr>
              <a:t>ポートに書き込むことによって</a:t>
            </a:r>
            <a:r>
              <a:rPr lang="en-US" altLang="ja-JP" dirty="0">
                <a:latin typeface="+mn-ea"/>
                <a:ea typeface="+mn-ea"/>
              </a:rPr>
              <a:t>SMI</a:t>
            </a:r>
            <a:r>
              <a:rPr lang="ja-JP" altLang="en-US">
                <a:latin typeface="+mn-ea"/>
                <a:ea typeface="+mn-ea"/>
              </a:rPr>
              <a:t>を発生させる．</a:t>
            </a:r>
            <a:endParaRPr lang="en-US" altLang="ja-JP" dirty="0">
              <a:latin typeface="+mn-ea"/>
              <a:ea typeface="+mn-ea"/>
            </a:endParaRPr>
          </a:p>
          <a:p>
            <a:r>
              <a:rPr lang="ja-JP" altLang="en-US"/>
              <a:t>そして，</a:t>
            </a:r>
            <a:r>
              <a:rPr lang="en" altLang="ja-JP" dirty="0"/>
              <a:t>SMI</a:t>
            </a:r>
            <a:r>
              <a:rPr lang="ja-JP" altLang="en-US"/>
              <a:t>を用いて，</a:t>
            </a:r>
            <a:r>
              <a:rPr lang="en" altLang="ja-JP" dirty="0"/>
              <a:t>SMM</a:t>
            </a:r>
            <a:r>
              <a:rPr lang="ja-JP" altLang="en-US"/>
              <a:t>エージェントに対して，この共有メモリの物理アドレスが通知されます．</a:t>
            </a:r>
            <a:br>
              <a:rPr lang="ja-JP" altLang="en-US"/>
            </a:br>
            <a:endParaRPr lang="en-US" altLang="ja-JP" dirty="0"/>
          </a:p>
          <a:p>
            <a:r>
              <a:rPr lang="ja-JP" altLang="en-US" b="0">
                <a:latin typeface="Meiryo" panose="020B0604030504040204" pitchFamily="34" charset="-128"/>
                <a:ea typeface="Meiryo" panose="020B0604030504040204" pitchFamily="34" charset="-128"/>
              </a:rPr>
              <a:t>前提条件として，</a:t>
            </a:r>
            <a:r>
              <a:rPr lang="ja-JP" altLang="en-US">
                <a:latin typeface="+mn-ea"/>
                <a:ea typeface="+mn-ea"/>
              </a:rPr>
              <a:t>起動時にはまだ</a:t>
            </a:r>
            <a:r>
              <a:rPr lang="en-US" altLang="ja-JP" dirty="0">
                <a:latin typeface="+mn-ea"/>
                <a:ea typeface="+mn-ea"/>
              </a:rPr>
              <a:t>VM</a:t>
            </a:r>
            <a:r>
              <a:rPr lang="ja-JP" altLang="en-US">
                <a:latin typeface="+mn-ea"/>
                <a:ea typeface="+mn-ea"/>
              </a:rPr>
              <a:t>に侵入されていないとしているので，</a:t>
            </a:r>
            <a:r>
              <a:rPr lang="en-US" altLang="ja-JP" dirty="0">
                <a:latin typeface="+mn-ea"/>
                <a:ea typeface="+mn-ea"/>
              </a:rPr>
              <a:t>SMM</a:t>
            </a:r>
            <a:r>
              <a:rPr lang="ja-JP" altLang="en-US">
                <a:latin typeface="+mn-ea"/>
                <a:ea typeface="+mn-ea"/>
              </a:rPr>
              <a:t>エージェントは登録された共有メモリのアドレスを信頼できる．</a:t>
            </a:r>
            <a:endParaRPr lang="ja-JP" altLang="en-US" b="0">
              <a:latin typeface="Meiryo" panose="020B0604030504040204" pitchFamily="34" charset="-128"/>
              <a:ea typeface="Meiryo" panose="020B0604030504040204" pitchFamily="34" charset="-128"/>
            </a:endParaRPr>
          </a:p>
        </p:txBody>
      </p:sp>
      <p:sp>
        <p:nvSpPr>
          <p:cNvPr id="4" name="スライド番号プレースホルダー 3">
            <a:extLst>
              <a:ext uri="{FF2B5EF4-FFF2-40B4-BE49-F238E27FC236}">
                <a16:creationId xmlns:a16="http://schemas.microsoft.com/office/drawing/2014/main" id="{D6A9D433-FF04-B359-07FB-6B3427442BD1}"/>
              </a:ext>
            </a:extLst>
          </p:cNvPr>
          <p:cNvSpPr>
            <a:spLocks noGrp="1"/>
          </p:cNvSpPr>
          <p:nvPr>
            <p:ph type="sldNum" sz="quarter" idx="5"/>
          </p:nvPr>
        </p:nvSpPr>
        <p:spPr/>
        <p:txBody>
          <a:bodyPr/>
          <a:lstStyle/>
          <a:p>
            <a:fld id="{2A2700B4-6640-184D-B722-D5332F2B247B}" type="slidenum">
              <a:rPr kumimoji="1" lang="ja-JP" altLang="en-US" smtClean="0"/>
              <a:t>11</a:t>
            </a:fld>
            <a:endParaRPr kumimoji="1" lang="ja-JP" altLang="en-US"/>
          </a:p>
        </p:txBody>
      </p:sp>
    </p:spTree>
    <p:extLst>
      <p:ext uri="{BB962C8B-B14F-4D97-AF65-F5344CB8AC3E}">
        <p14:creationId xmlns:p14="http://schemas.microsoft.com/office/powerpoint/2010/main" val="1377106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24F84-4E26-39EC-0212-AE8A52D441D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707C9D99-6775-A040-687F-E2A10777E912}"/>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4F1EFB88-37F8-C6ED-1B39-540157B9482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a:solidFill>
                  <a:srgbClr val="161616"/>
                </a:solidFill>
                <a:effectLst/>
                <a:highlight>
                  <a:srgbClr val="FFFFFF"/>
                </a:highlight>
                <a:latin typeface="IBM Plex Sans JP"/>
              </a:rPr>
              <a:t>ここでは，</a:t>
            </a:r>
            <a:r>
              <a:rPr lang="en-US" altLang="ja-JP" b="0" i="0" dirty="0" err="1">
                <a:solidFill>
                  <a:srgbClr val="161616"/>
                </a:solidFill>
                <a:effectLst/>
                <a:highlight>
                  <a:srgbClr val="FFFFFF"/>
                </a:highlight>
                <a:latin typeface="IBM Plex Sans JP"/>
              </a:rPr>
              <a:t>ubpf</a:t>
            </a:r>
            <a:r>
              <a:rPr lang="ja-JP" altLang="en-US" b="0" i="0">
                <a:solidFill>
                  <a:srgbClr val="161616"/>
                </a:solidFill>
                <a:effectLst/>
                <a:highlight>
                  <a:srgbClr val="FFFFFF"/>
                </a:highlight>
                <a:latin typeface="IBM Plex Sans JP"/>
              </a:rPr>
              <a:t>を用いたデータ一括取得の流れを説明します．</a:t>
            </a:r>
            <a:endParaRPr lang="en-US" altLang="ja-JP" b="0" i="0" dirty="0">
              <a:solidFill>
                <a:srgbClr val="161616"/>
              </a:solidFill>
              <a:effectLst/>
              <a:highlight>
                <a:srgbClr val="FFFFFF"/>
              </a:highlight>
              <a:latin typeface="IBM Plex Sans JP"/>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dirty="0">
              <a:solidFill>
                <a:srgbClr val="161616"/>
              </a:solidFill>
              <a:effectLst/>
              <a:highlight>
                <a:srgbClr val="FFFFFF"/>
              </a:highlight>
              <a:latin typeface="IBM Plex Sans JP"/>
            </a:endParaRPr>
          </a:p>
          <a:p>
            <a:r>
              <a:rPr lang="ja-JP" altLang="en-US"/>
              <a:t>従来，システムの監視を行う際には，個別のデータ構造体ごとに</a:t>
            </a:r>
            <a:r>
              <a:rPr lang="en" altLang="ja-JP" dirty="0"/>
              <a:t>SMI</a:t>
            </a:r>
            <a:r>
              <a:rPr lang="ja-JP" altLang="en-US"/>
              <a:t>を発行し，断片的に情報を収集する必要がありました．しかしこの方法では，</a:t>
            </a:r>
            <a:r>
              <a:rPr lang="en" altLang="ja-JP" dirty="0"/>
              <a:t>SMI</a:t>
            </a:r>
            <a:r>
              <a:rPr lang="ja-JP" altLang="en-US"/>
              <a:t>の回数が多くなり，監視性能の低下が問題となります．</a:t>
            </a:r>
          </a:p>
          <a:p>
            <a:r>
              <a:rPr lang="ja-JP" altLang="en-US"/>
              <a:t>そこで本提案では，</a:t>
            </a:r>
            <a:r>
              <a:rPr lang="en" altLang="ja-JP" dirty="0"/>
              <a:t>BIOS</a:t>
            </a:r>
            <a:r>
              <a:rPr lang="ja-JP" altLang="en-US"/>
              <a:t>内で</a:t>
            </a:r>
            <a:r>
              <a:rPr lang="en" altLang="ja-JP" dirty="0" err="1"/>
              <a:t>uBPF</a:t>
            </a:r>
            <a:r>
              <a:rPr lang="ja-JP" altLang="en-US"/>
              <a:t>プログラムを実行し，一度の</a:t>
            </a:r>
            <a:r>
              <a:rPr lang="en" altLang="ja-JP" dirty="0"/>
              <a:t>SMI</a:t>
            </a:r>
            <a:r>
              <a:rPr lang="ja-JP" altLang="en-US"/>
              <a:t>で必要なメモリ情報をまとめて収集する仕組みを導入します．</a:t>
            </a:r>
          </a:p>
          <a:p>
            <a:pPr marL="0" marR="0" lvl="0" indent="0" algn="l" defTabSz="914400" rtl="0" eaLnBrk="1" fontAlgn="auto" latinLnBrk="0" hangingPunct="1">
              <a:lnSpc>
                <a:spcPct val="100000"/>
              </a:lnSpc>
              <a:spcBef>
                <a:spcPts val="0"/>
              </a:spcBef>
              <a:spcAft>
                <a:spcPts val="0"/>
              </a:spcAft>
              <a:buClrTx/>
              <a:buSzTx/>
              <a:buFontTx/>
              <a:buNone/>
              <a:tabLst/>
              <a:defRPr/>
            </a:pPr>
            <a:r>
              <a:rPr lang="en" altLang="ja-JP" dirty="0" err="1">
                <a:highlight>
                  <a:srgbClr val="FFFFFF"/>
                </a:highlight>
              </a:rPr>
              <a:t>uBPF</a:t>
            </a:r>
            <a:r>
              <a:rPr lang="ja-JP" altLang="en-US">
                <a:highlight>
                  <a:srgbClr val="FFFFFF"/>
                </a:highlight>
              </a:rPr>
              <a:t>プログラムは，あらかじめ与えられたリクエストに基づいて，</a:t>
            </a:r>
            <a:r>
              <a:rPr lang="en" altLang="ja-JP" b="1" dirty="0">
                <a:highlight>
                  <a:srgbClr val="FFFFFF"/>
                </a:highlight>
              </a:rPr>
              <a:t>OS</a:t>
            </a:r>
            <a:r>
              <a:rPr lang="ja-JP" altLang="en-US" b="1">
                <a:highlight>
                  <a:srgbClr val="FFFFFF"/>
                </a:highlight>
              </a:rPr>
              <a:t>の構造体やペー</a:t>
            </a:r>
            <a:endParaRPr lang="en-US" altLang="ja-JP" b="1" dirty="0">
              <a:highlight>
                <a:srgbClr val="FFFFFF"/>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1" dirty="0">
              <a:highlight>
                <a:srgbClr val="FFFFFF"/>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1" dirty="0">
              <a:highlight>
                <a:srgbClr val="FFFFFF"/>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1">
                <a:highlight>
                  <a:srgbClr val="FFFFFF"/>
                </a:highlight>
              </a:rPr>
              <a:t>ジテーブルなどを解析し，必要なデータを効率よく取得</a:t>
            </a:r>
            <a:r>
              <a:rPr lang="ja-JP" altLang="en-US">
                <a:highlight>
                  <a:srgbClr val="FFFFFF"/>
                </a:highlight>
              </a:rPr>
              <a:t>します．</a:t>
            </a:r>
            <a:br>
              <a:rPr lang="ja-JP" altLang="en-US">
                <a:highlight>
                  <a:srgbClr val="FFFFFF"/>
                </a:highlight>
              </a:rPr>
            </a:br>
            <a:r>
              <a:rPr lang="ja-JP" altLang="en-US">
                <a:highlight>
                  <a:srgbClr val="FFFFFF"/>
                </a:highlight>
              </a:rPr>
              <a:t>これにより，</a:t>
            </a:r>
            <a:r>
              <a:rPr lang="en" altLang="ja-JP" b="1" dirty="0">
                <a:highlight>
                  <a:srgbClr val="FFFFFF"/>
                </a:highlight>
              </a:rPr>
              <a:t>SMI</a:t>
            </a:r>
            <a:r>
              <a:rPr lang="ja-JP" altLang="en-US" b="1">
                <a:highlight>
                  <a:srgbClr val="FFFFFF"/>
                </a:highlight>
              </a:rPr>
              <a:t>の回数が減少し，監視性能の向上</a:t>
            </a:r>
            <a:r>
              <a:rPr lang="ja-JP" altLang="en-US">
                <a:highlight>
                  <a:srgbClr val="FFFFFF"/>
                </a:highlight>
              </a:rPr>
              <a:t>が期待されます．</a:t>
            </a:r>
            <a:endParaRPr lang="en-US" altLang="ja-JP" dirty="0">
              <a:highlight>
                <a:srgbClr val="FFFFFF"/>
              </a:highlight>
            </a:endParaRPr>
          </a:p>
          <a:p>
            <a:endParaRPr lang="ja-JP" altLang="en-US"/>
          </a:p>
          <a:p>
            <a:r>
              <a:rPr lang="ja-JP" altLang="en-US"/>
              <a:t>処理の流れとしては，</a:t>
            </a:r>
            <a:r>
              <a:rPr lang="en" altLang="ja-JP" dirty="0"/>
              <a:t>IDS</a:t>
            </a:r>
            <a:r>
              <a:rPr lang="ja-JP" altLang="en-US"/>
              <a:t>が一括取得の要求を共有メモリに書き込み，</a:t>
            </a:r>
            <a:r>
              <a:rPr lang="ja-JP" altLang="en-US">
                <a:highlight>
                  <a:srgbClr val="FFFFFF"/>
                </a:highlight>
              </a:rPr>
              <a:t>監視対象</a:t>
            </a:r>
            <a:r>
              <a:rPr lang="en" altLang="ja-JP" dirty="0">
                <a:highlight>
                  <a:srgbClr val="FFFFFF"/>
                </a:highlight>
              </a:rPr>
              <a:t>VM</a:t>
            </a:r>
            <a:r>
              <a:rPr lang="ja-JP" altLang="en-US">
                <a:highlight>
                  <a:srgbClr val="FFFFFF"/>
                </a:highlight>
              </a:rPr>
              <a:t>に対して</a:t>
            </a:r>
            <a:r>
              <a:rPr lang="en" altLang="ja-JP" b="1" dirty="0">
                <a:highlight>
                  <a:srgbClr val="FFFFFF"/>
                </a:highlight>
              </a:rPr>
              <a:t>SMI</a:t>
            </a:r>
            <a:r>
              <a:rPr lang="ja-JP" altLang="en-US" b="1">
                <a:highlight>
                  <a:srgbClr val="FFFFFF"/>
                </a:highlight>
              </a:rPr>
              <a:t>を挿入</a:t>
            </a:r>
            <a:r>
              <a:rPr lang="ja-JP" altLang="en-US">
                <a:highlight>
                  <a:srgbClr val="FFFFFF"/>
                </a:highlight>
              </a:rPr>
              <a:t>します</a:t>
            </a:r>
            <a:r>
              <a:rPr lang="ja-JP" altLang="en-US"/>
              <a:t>．その後，</a:t>
            </a:r>
            <a:r>
              <a:rPr lang="en" altLang="ja-JP" dirty="0" err="1"/>
              <a:t>uBPF</a:t>
            </a:r>
            <a:r>
              <a:rPr lang="ja-JP" altLang="en-US"/>
              <a:t>プログラムがメモリを解析し，収集したデータを暗号化して再び共有メモリに格納します．</a:t>
            </a:r>
          </a:p>
          <a:p>
            <a:r>
              <a:rPr lang="en" altLang="ja-JP" dirty="0"/>
              <a:t>IDS</a:t>
            </a:r>
            <a:r>
              <a:rPr lang="ja-JP" altLang="en-US"/>
              <a:t>はこの暗号化された結果を受信し，復号することで，安全にシステム内部の状態を取得できます．</a:t>
            </a:r>
            <a:endParaRPr lang="en-US" altLang="ja-JP" dirty="0"/>
          </a:p>
          <a:p>
            <a:endParaRPr lang="en-US" altLang="ja-JP" dirty="0"/>
          </a:p>
          <a:p>
            <a:endParaRPr lang="en-US" altLang="ja-JP" dirty="0"/>
          </a:p>
          <a:p>
            <a:endParaRPr lang="ja-JP" alt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 altLang="ja-JP" b="0" i="0" dirty="0">
              <a:solidFill>
                <a:srgbClr val="161616"/>
              </a:solidFill>
              <a:effectLst/>
              <a:highlight>
                <a:srgbClr val="FFFFFF"/>
              </a:highlight>
              <a:latin typeface="IBM Plex Sans JP"/>
            </a:endParaRPr>
          </a:p>
        </p:txBody>
      </p:sp>
      <p:sp>
        <p:nvSpPr>
          <p:cNvPr id="4" name="スライド番号プレースホルダー 3">
            <a:extLst>
              <a:ext uri="{FF2B5EF4-FFF2-40B4-BE49-F238E27FC236}">
                <a16:creationId xmlns:a16="http://schemas.microsoft.com/office/drawing/2014/main" id="{2A59E1DE-EBE0-7D2D-9290-E2D47FA75AB2}"/>
              </a:ext>
            </a:extLst>
          </p:cNvPr>
          <p:cNvSpPr>
            <a:spLocks noGrp="1"/>
          </p:cNvSpPr>
          <p:nvPr>
            <p:ph type="sldNum" sz="quarter" idx="5"/>
          </p:nvPr>
        </p:nvSpPr>
        <p:spPr/>
        <p:txBody>
          <a:bodyPr/>
          <a:lstStyle/>
          <a:p>
            <a:fld id="{2A2700B4-6640-184D-B722-D5332F2B247B}" type="slidenum">
              <a:rPr kumimoji="1" lang="ja-JP" altLang="en-US" smtClean="0"/>
              <a:t>12</a:t>
            </a:fld>
            <a:endParaRPr kumimoji="1" lang="ja-JP" altLang="en-US"/>
          </a:p>
        </p:txBody>
      </p:sp>
    </p:spTree>
    <p:extLst>
      <p:ext uri="{BB962C8B-B14F-4D97-AF65-F5344CB8AC3E}">
        <p14:creationId xmlns:p14="http://schemas.microsoft.com/office/powerpoint/2010/main" val="37057720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F9C10-C818-E99D-4C33-5C22D2604E6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D01BD84-E47F-DBDE-E358-086E47C110A0}"/>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F4126E81-397E-7BAB-AA5D-79A365288304}"/>
              </a:ext>
            </a:extLst>
          </p:cNvPr>
          <p:cNvSpPr>
            <a:spLocks noGrp="1"/>
          </p:cNvSpPr>
          <p:nvPr>
            <p:ph type="body" idx="1"/>
          </p:nvPr>
        </p:nvSpPr>
        <p:spPr/>
        <p:txBody>
          <a:bodyPr/>
          <a:lstStyle/>
          <a:p>
            <a:r>
              <a:rPr lang="ja-JP" altLang="en-US"/>
              <a:t>このスライドでは，どのようにして</a:t>
            </a:r>
            <a:r>
              <a:rPr lang="en-US" altLang="ja-JP" dirty="0"/>
              <a:t>IDS</a:t>
            </a:r>
            <a:r>
              <a:rPr lang="ja-JP" altLang="en-US"/>
              <a:t>が</a:t>
            </a:r>
            <a:r>
              <a:rPr lang="en-US" altLang="ja-JP" dirty="0"/>
              <a:t>uBPF</a:t>
            </a:r>
            <a:r>
              <a:rPr lang="ja-JP" altLang="en-US"/>
              <a:t>プログラムを監視対象</a:t>
            </a:r>
            <a:r>
              <a:rPr lang="en-US" altLang="ja-JP" dirty="0"/>
              <a:t>VM</a:t>
            </a:r>
            <a:r>
              <a:rPr lang="ja-JP" altLang="en-US"/>
              <a:t>にロードするかを説明します．</a:t>
            </a:r>
            <a:endParaRPr lang="en-US" altLang="ja-JP" dirty="0"/>
          </a:p>
          <a:p>
            <a:endParaRPr lang="en-US" altLang="ja-JP" dirty="0"/>
          </a:p>
          <a:p>
            <a:r>
              <a:rPr lang="ja-JP" altLang="en-US"/>
              <a:t>まず，</a:t>
            </a:r>
            <a:r>
              <a:rPr lang="en" altLang="ja-JP" dirty="0"/>
              <a:t>IDS</a:t>
            </a:r>
            <a:r>
              <a:rPr lang="ja-JP" altLang="en-US"/>
              <a:t>は必要な</a:t>
            </a:r>
            <a:r>
              <a:rPr lang="en" altLang="ja-JP" dirty="0" err="1"/>
              <a:t>uBPF</a:t>
            </a:r>
            <a:r>
              <a:rPr lang="ja-JP" altLang="en-US"/>
              <a:t>プログラムとロード要求を</a:t>
            </a:r>
            <a:r>
              <a:rPr lang="ja-JP" altLang="en-US" b="1"/>
              <a:t>共有メモリに格納</a:t>
            </a:r>
            <a:r>
              <a:rPr lang="ja-JP" altLang="en-US"/>
              <a:t>し，</a:t>
            </a:r>
            <a:r>
              <a:rPr lang="ja-JP" altLang="en-US" b="1"/>
              <a:t>監視対象</a:t>
            </a:r>
            <a:r>
              <a:rPr lang="en" altLang="ja-JP" b="1" dirty="0"/>
              <a:t>VM</a:t>
            </a:r>
            <a:r>
              <a:rPr lang="ja-JP" altLang="en-US" b="1"/>
              <a:t>に</a:t>
            </a:r>
            <a:r>
              <a:rPr lang="en" altLang="ja-JP" b="1" dirty="0"/>
              <a:t>SMI</a:t>
            </a:r>
            <a:r>
              <a:rPr lang="ja-JP" altLang="en-US" b="1"/>
              <a:t>を挿入</a:t>
            </a:r>
            <a:r>
              <a:rPr lang="ja-JP" altLang="en-US"/>
              <a:t>します．</a:t>
            </a:r>
            <a:endParaRPr lang="en-US" altLang="ja-JP" dirty="0"/>
          </a:p>
          <a:p>
            <a:br>
              <a:rPr lang="ja-JP" altLang="en-US"/>
            </a:br>
            <a:r>
              <a:rPr lang="ja-JP" altLang="en-US"/>
              <a:t>これにより，</a:t>
            </a:r>
            <a:r>
              <a:rPr lang="en" altLang="ja-JP" dirty="0"/>
              <a:t>BIOS</a:t>
            </a:r>
            <a:r>
              <a:rPr lang="ja-JP" altLang="en-US"/>
              <a:t>内の</a:t>
            </a:r>
            <a:r>
              <a:rPr lang="en" altLang="ja-JP" dirty="0"/>
              <a:t>SMM</a:t>
            </a:r>
            <a:r>
              <a:rPr lang="ja-JP" altLang="en-US"/>
              <a:t>エージェントが起動し，</a:t>
            </a:r>
            <a:r>
              <a:rPr lang="en" altLang="ja-JP" b="1" dirty="0" err="1"/>
              <a:t>uBPF</a:t>
            </a:r>
            <a:r>
              <a:rPr lang="ja-JP" altLang="en-US" b="1"/>
              <a:t>プログラムを</a:t>
            </a:r>
            <a:r>
              <a:rPr lang="en" altLang="ja-JP" b="1" dirty="0" err="1"/>
              <a:t>uBPF</a:t>
            </a:r>
            <a:r>
              <a:rPr lang="ja-JP" altLang="en-US" b="1"/>
              <a:t>ランタイムにロード</a:t>
            </a:r>
            <a:r>
              <a:rPr lang="ja-JP" altLang="en-US"/>
              <a:t>します．</a:t>
            </a:r>
          </a:p>
          <a:p>
            <a:r>
              <a:rPr lang="en" altLang="ja-JP" dirty="0" err="1"/>
              <a:t>uBPF</a:t>
            </a:r>
            <a:r>
              <a:rPr lang="ja-JP" altLang="en-US"/>
              <a:t>ランタイムは，ロードされたバイトコードを</a:t>
            </a:r>
            <a:r>
              <a:rPr lang="en" altLang="ja-JP" b="1" dirty="0"/>
              <a:t>JIT</a:t>
            </a:r>
            <a:r>
              <a:rPr lang="ja-JP" altLang="en-US" b="1"/>
              <a:t>コンパイル</a:t>
            </a:r>
            <a:r>
              <a:rPr lang="ja-JP" altLang="en-US"/>
              <a:t>します．</a:t>
            </a:r>
            <a:br>
              <a:rPr lang="ja-JP" altLang="en-US"/>
            </a:br>
            <a:r>
              <a:rPr lang="ja-JP" altLang="en-US"/>
              <a:t>この</a:t>
            </a:r>
            <a:r>
              <a:rPr lang="en" altLang="ja-JP" dirty="0"/>
              <a:t>JIT</a:t>
            </a:r>
            <a:r>
              <a:rPr lang="ja-JP" altLang="en-US"/>
              <a:t>コンパイルとは，バイトコードをその場で実行可能な機械語に変換する処理であり，</a:t>
            </a:r>
            <a:r>
              <a:rPr lang="ja-JP" altLang="en-US" b="1"/>
              <a:t>実行性能を大きく向上させる効果</a:t>
            </a:r>
            <a:r>
              <a:rPr lang="ja-JP" altLang="en-US"/>
              <a:t>があります．</a:t>
            </a:r>
          </a:p>
          <a:p>
            <a:r>
              <a:rPr lang="ja-JP" altLang="en-US"/>
              <a:t>ただし，</a:t>
            </a:r>
            <a:r>
              <a:rPr lang="en" altLang="ja-JP" dirty="0"/>
              <a:t>JIT</a:t>
            </a:r>
            <a:r>
              <a:rPr lang="ja-JP" altLang="en-US"/>
              <a:t>コンパイルしたコードを</a:t>
            </a:r>
            <a:r>
              <a:rPr lang="en" altLang="ja-JP" dirty="0"/>
              <a:t>BIOS</a:t>
            </a:r>
            <a:r>
              <a:rPr lang="ja-JP" altLang="en-US"/>
              <a:t>内で安全に実行するにはいくつかの工夫が必要です．</a:t>
            </a:r>
            <a:br>
              <a:rPr lang="ja-JP" altLang="en-US"/>
            </a:br>
            <a:r>
              <a:rPr lang="ja-JP" altLang="en-US"/>
              <a:t>具体的には，</a:t>
            </a:r>
            <a:r>
              <a:rPr lang="en" altLang="ja-JP" b="1" dirty="0"/>
              <a:t>UEFI</a:t>
            </a:r>
            <a:r>
              <a:rPr lang="ja-JP" altLang="en-US" b="1"/>
              <a:t>の</a:t>
            </a:r>
            <a:r>
              <a:rPr lang="en" altLang="ja-JP" b="1" dirty="0"/>
              <a:t>API</a:t>
            </a:r>
            <a:r>
              <a:rPr lang="ja-JP" altLang="en-US" b="1"/>
              <a:t>を使って，実行可能なメモリ領域を確保</a:t>
            </a:r>
            <a:r>
              <a:rPr lang="ja-JP" altLang="en-US"/>
              <a:t>し，かつ</a:t>
            </a:r>
            <a:r>
              <a:rPr lang="ja-JP" altLang="en-US" b="1"/>
              <a:t>実行後には実行不可属性を解除する</a:t>
            </a:r>
            <a:r>
              <a:rPr lang="ja-JP" altLang="en-US"/>
              <a:t>ことで実現しています．</a:t>
            </a:r>
          </a:p>
          <a:p>
            <a:endParaRPr kumimoji="1" lang="en-US" altLang="ja-JP" dirty="0"/>
          </a:p>
        </p:txBody>
      </p:sp>
      <p:sp>
        <p:nvSpPr>
          <p:cNvPr id="4" name="スライド番号プレースホルダー 3">
            <a:extLst>
              <a:ext uri="{FF2B5EF4-FFF2-40B4-BE49-F238E27FC236}">
                <a16:creationId xmlns:a16="http://schemas.microsoft.com/office/drawing/2014/main" id="{310B9E6E-7DA3-6991-0A5E-34A2C435204D}"/>
              </a:ext>
            </a:extLst>
          </p:cNvPr>
          <p:cNvSpPr>
            <a:spLocks noGrp="1"/>
          </p:cNvSpPr>
          <p:nvPr>
            <p:ph type="sldNum" sz="quarter" idx="5"/>
          </p:nvPr>
        </p:nvSpPr>
        <p:spPr/>
        <p:txBody>
          <a:bodyPr/>
          <a:lstStyle/>
          <a:p>
            <a:fld id="{2A2700B4-6640-184D-B722-D5332F2B247B}" type="slidenum">
              <a:rPr kumimoji="1" lang="ja-JP" altLang="en-US" smtClean="0"/>
              <a:t>13</a:t>
            </a:fld>
            <a:endParaRPr kumimoji="1" lang="ja-JP" altLang="en-US"/>
          </a:p>
        </p:txBody>
      </p:sp>
    </p:spTree>
    <p:extLst>
      <p:ext uri="{BB962C8B-B14F-4D97-AF65-F5344CB8AC3E}">
        <p14:creationId xmlns:p14="http://schemas.microsoft.com/office/powerpoint/2010/main" val="2354773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a:t>このスライドでは，</a:t>
            </a:r>
            <a:r>
              <a:rPr lang="en" altLang="ja-JP" dirty="0" err="1"/>
              <a:t>uBPF</a:t>
            </a:r>
            <a:r>
              <a:rPr lang="ja-JP" altLang="en-US"/>
              <a:t>プログラムがどのようにして外部メモリにアクセスするかについて説明します．</a:t>
            </a:r>
            <a:endParaRPr lang="en-US" altLang="ja-JP" dirty="0"/>
          </a:p>
          <a:p>
            <a:endParaRPr lang="ja-JP" altLang="en-US"/>
          </a:p>
          <a:p>
            <a:r>
              <a:rPr lang="ja-JP" altLang="en-US"/>
              <a:t>まず前提として，</a:t>
            </a:r>
            <a:r>
              <a:rPr lang="en" altLang="ja-JP" dirty="0" err="1"/>
              <a:t>uBPF</a:t>
            </a:r>
            <a:r>
              <a:rPr lang="ja-JP" altLang="en-US"/>
              <a:t>プログラム自体は外部メモリに直接アクセスすることはできません．</a:t>
            </a:r>
            <a:endParaRPr lang="en-US" altLang="ja-JP" dirty="0"/>
          </a:p>
          <a:p>
            <a:br>
              <a:rPr lang="ja-JP" altLang="en-US"/>
            </a:br>
            <a:r>
              <a:rPr lang="en" altLang="ja-JP" dirty="0" err="1"/>
              <a:t>uBPF</a:t>
            </a:r>
            <a:r>
              <a:rPr lang="ja-JP" altLang="en-US"/>
              <a:t>プログラムは，</a:t>
            </a:r>
            <a:r>
              <a:rPr lang="en" altLang="ja-JP" dirty="0"/>
              <a:t>SMM</a:t>
            </a:r>
            <a:r>
              <a:rPr lang="ja-JP" altLang="en-US"/>
              <a:t>内の隔離された安全な環境で実行されるため，</a:t>
            </a:r>
            <a:r>
              <a:rPr lang="en" altLang="ja-JP" dirty="0"/>
              <a:t>OS</a:t>
            </a:r>
            <a:r>
              <a:rPr lang="ja-JP" altLang="en-US"/>
              <a:t>のデータが格納されたシステムメモリへアクセスするためには，中継処理が必要となります．</a:t>
            </a:r>
          </a:p>
          <a:p>
            <a:r>
              <a:rPr lang="ja-JP" altLang="en-US"/>
              <a:t>そこで用いられるのが，</a:t>
            </a:r>
            <a:r>
              <a:rPr lang="en" altLang="ja-JP" dirty="0" err="1"/>
              <a:t>uBPF</a:t>
            </a:r>
            <a:r>
              <a:rPr lang="ja-JP" altLang="en-US"/>
              <a:t>ランタイムに実装されたヘルパー関数です．</a:t>
            </a:r>
            <a:endParaRPr lang="en-US" altLang="ja-JP" dirty="0"/>
          </a:p>
          <a:p>
            <a:br>
              <a:rPr lang="ja-JP" altLang="en-US"/>
            </a:br>
            <a:r>
              <a:rPr lang="ja-JP" altLang="en-US"/>
              <a:t>このヘルパー関数を経由することで，</a:t>
            </a:r>
            <a:r>
              <a:rPr lang="en" altLang="ja-JP" dirty="0" err="1"/>
              <a:t>uBPF</a:t>
            </a:r>
            <a:r>
              <a:rPr lang="ja-JP" altLang="en-US"/>
              <a:t>プログラムは仮想アドレスで指定されたメモリ位置を物理アドレスへ変換し，その物理アドレスを用いてシステムメモリや共有メモリの内容にアクセスすることが可能となります．</a:t>
            </a:r>
          </a:p>
          <a:p>
            <a:r>
              <a:rPr lang="ja-JP" altLang="en-US"/>
              <a:t>図に示すように，</a:t>
            </a:r>
            <a:r>
              <a:rPr lang="en" altLang="ja-JP" dirty="0"/>
              <a:t>BIOS</a:t>
            </a:r>
            <a:r>
              <a:rPr lang="ja-JP" altLang="en-US"/>
              <a:t>内部で動作している</a:t>
            </a:r>
            <a:r>
              <a:rPr lang="en" altLang="ja-JP" dirty="0" err="1"/>
              <a:t>uBPF</a:t>
            </a:r>
            <a:r>
              <a:rPr lang="ja-JP" altLang="en-US"/>
              <a:t>プログラムは，</a:t>
            </a:r>
            <a:r>
              <a:rPr lang="en" altLang="ja-JP" dirty="0" err="1"/>
              <a:t>uBPF</a:t>
            </a:r>
            <a:r>
              <a:rPr lang="ja-JP" altLang="en-US"/>
              <a:t>ランタイムに実装されているヘルパー関数を呼び出すことで，たとえば</a:t>
            </a:r>
            <a:r>
              <a:rPr lang="en" altLang="ja-JP" dirty="0"/>
              <a:t>OS</a:t>
            </a:r>
            <a:r>
              <a:rPr lang="ja-JP" altLang="en-US"/>
              <a:t>のメモリ空間に存在するプロセス情報などを読み取り，取得したデータを共有メモリに格納し，</a:t>
            </a:r>
            <a:r>
              <a:rPr lang="en" altLang="ja-JP" dirty="0"/>
              <a:t>IDS</a:t>
            </a:r>
            <a:r>
              <a:rPr lang="ja-JP" altLang="en-US"/>
              <a:t>へと引き渡します．</a:t>
            </a:r>
          </a:p>
          <a:p>
            <a:endParaRPr kumimoji="1" lang="ja-JP" altLang="en-US"/>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14</a:t>
            </a:fld>
            <a:endParaRPr kumimoji="1" lang="ja-JP" altLang="en-US"/>
          </a:p>
        </p:txBody>
      </p:sp>
    </p:spTree>
    <p:extLst>
      <p:ext uri="{BB962C8B-B14F-4D97-AF65-F5344CB8AC3E}">
        <p14:creationId xmlns:p14="http://schemas.microsoft.com/office/powerpoint/2010/main" val="3986061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681B5-4DE8-5E87-320D-9E73EB2D2575}"/>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97478A26-8A30-F350-F9DC-D56D22BB38CF}"/>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F76D1979-FC4E-7435-0A46-B78CCEA16272}"/>
              </a:ext>
            </a:extLst>
          </p:cNvPr>
          <p:cNvSpPr>
            <a:spLocks noGrp="1"/>
          </p:cNvSpPr>
          <p:nvPr>
            <p:ph type="body" idx="1"/>
          </p:nvPr>
        </p:nvSpPr>
        <p:spPr/>
        <p:txBody>
          <a:bodyPr/>
          <a:lstStyle/>
          <a:p>
            <a:r>
              <a:rPr lang="ja-JP" altLang="en-US"/>
              <a:t>先ほど出てきたヘルパー関数について説明をします．</a:t>
            </a:r>
            <a:endParaRPr lang="en-US" altLang="ja-JP" dirty="0"/>
          </a:p>
          <a:p>
            <a:endParaRPr lang="en-US" altLang="ja-JP" dirty="0"/>
          </a:p>
          <a:p>
            <a:r>
              <a:rPr lang="ja-JP" altLang="en-US"/>
              <a:t>今回は</a:t>
            </a:r>
            <a:r>
              <a:rPr lang="en-US" altLang="ja-JP" dirty="0"/>
              <a:t>uBPF</a:t>
            </a:r>
            <a:r>
              <a:rPr lang="ja-JP" altLang="en-US"/>
              <a:t>ランタイムに２つのヘルパー関数を実装しています．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１つ目は左図のようにシステムメモリからメモリデータを取得し共有メモリにコピーする機能を持つヘルパー関数です，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２つ目は，右図のようにシステムメモリ上の</a:t>
            </a:r>
            <a:r>
              <a:rPr lang="en-US" altLang="ja-JP" dirty="0"/>
              <a:t>64</a:t>
            </a:r>
            <a:r>
              <a:rPr lang="ja-JP" altLang="en-US"/>
              <a:t>ビットのデータを取得するものです．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r>
              <a:rPr lang="ja-JP" altLang="en-US"/>
              <a:t>ここで重要なのは，</a:t>
            </a:r>
            <a:r>
              <a:rPr lang="ja-JP" altLang="en-US" b="1"/>
              <a:t>このヘルパー関数自体がセーフガードの役割を持っている</a:t>
            </a:r>
            <a:r>
              <a:rPr lang="ja-JP" altLang="en-US"/>
              <a:t>という点です．</a:t>
            </a:r>
          </a:p>
          <a:p>
            <a:r>
              <a:rPr lang="ja-JP" altLang="en-US"/>
              <a:t>スライド</a:t>
            </a:r>
            <a:r>
              <a:rPr lang="en-US" altLang="ja-JP" dirty="0"/>
              <a:t>17</a:t>
            </a:r>
            <a:r>
              <a:rPr lang="ja-JP" altLang="en-US"/>
              <a:t>に実行結果がありますが，不正な仮想アドレスを指定された場合には，物理アドレス変換に失敗し，</a:t>
            </a:r>
            <a:r>
              <a:rPr lang="ja-JP" altLang="en-US" b="1"/>
              <a:t>アクセスを拒否します</a:t>
            </a:r>
            <a:r>
              <a:rPr lang="ja-JP" altLang="en-US"/>
              <a:t>．</a:t>
            </a:r>
          </a:p>
          <a:p>
            <a:r>
              <a:rPr lang="ja-JP" altLang="en-US"/>
              <a:t>また，コピー先のメモリ領域が共有メモリの範囲外である場合も，</a:t>
            </a:r>
            <a:r>
              <a:rPr lang="ja-JP" altLang="en-US" b="1"/>
              <a:t>コピー処理を中断</a:t>
            </a:r>
            <a:r>
              <a:rPr lang="ja-JP" altLang="en-US"/>
              <a:t>することで，意図しないデータ漏洩や破壊を防ぎます．</a:t>
            </a:r>
          </a:p>
          <a:p>
            <a:r>
              <a:rPr lang="ja-JP" altLang="en-US"/>
              <a:t>このように，ヘルパー関数は外部メモリに安全にアクセスすることを保証しています．</a:t>
            </a:r>
            <a:endParaRPr lang="en-US" altLang="ja-JP" dirty="0"/>
          </a:p>
          <a:p>
            <a:endParaRPr kumimoji="1" lang="ja-JP" altLang="en-US"/>
          </a:p>
        </p:txBody>
      </p:sp>
      <p:sp>
        <p:nvSpPr>
          <p:cNvPr id="4" name="スライド番号プレースホルダー 3">
            <a:extLst>
              <a:ext uri="{FF2B5EF4-FFF2-40B4-BE49-F238E27FC236}">
                <a16:creationId xmlns:a16="http://schemas.microsoft.com/office/drawing/2014/main" id="{1FD46DB2-4273-C018-5BD4-DA0A977EDCD3}"/>
              </a:ext>
            </a:extLst>
          </p:cNvPr>
          <p:cNvSpPr>
            <a:spLocks noGrp="1"/>
          </p:cNvSpPr>
          <p:nvPr>
            <p:ph type="sldNum" sz="quarter" idx="5"/>
          </p:nvPr>
        </p:nvSpPr>
        <p:spPr/>
        <p:txBody>
          <a:bodyPr/>
          <a:lstStyle/>
          <a:p>
            <a:fld id="{2A2700B4-6640-184D-B722-D5332F2B247B}" type="slidenum">
              <a:rPr kumimoji="1" lang="ja-JP" altLang="en-US" smtClean="0"/>
              <a:t>15</a:t>
            </a:fld>
            <a:endParaRPr kumimoji="1" lang="ja-JP" altLang="en-US"/>
          </a:p>
        </p:txBody>
      </p:sp>
    </p:spTree>
    <p:extLst>
      <p:ext uri="{BB962C8B-B14F-4D97-AF65-F5344CB8AC3E}">
        <p14:creationId xmlns:p14="http://schemas.microsoft.com/office/powerpoint/2010/main" val="343699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3218A-8A43-6FBF-B6B1-F546A80D464D}"/>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AB4D6787-30EF-C0A7-85A0-7BA32ED24BC7}"/>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ADA7A43E-00E3-3AC2-7D7D-749A7744EA1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今回提案した</a:t>
            </a:r>
            <a:r>
              <a:rPr kumimoji="1" lang="en-US" altLang="ja-JP" b="1" dirty="0"/>
              <a:t>uBPF-SV</a:t>
            </a:r>
            <a:r>
              <a:rPr kumimoji="1" lang="ja-JP" altLang="en-US" b="1"/>
              <a:t>を用いて３つの実験を行いました．</a:t>
            </a:r>
            <a:endParaRPr kumimoji="1" lang="en-US" altLang="ja-JP" b="1" dirty="0"/>
          </a:p>
          <a:p>
            <a:pPr lvl="1"/>
            <a:r>
              <a:rPr lang="ja-JP" altLang="en-US"/>
              <a:t>複数の</a:t>
            </a:r>
            <a:r>
              <a:rPr lang="en-US" altLang="ja-JP" dirty="0"/>
              <a:t>OS</a:t>
            </a:r>
            <a:r>
              <a:rPr lang="ja-JP" altLang="en-US"/>
              <a:t>データを一括取得できることを確認</a:t>
            </a:r>
            <a:endParaRPr lang="en-US" altLang="ja-JP" dirty="0"/>
          </a:p>
          <a:p>
            <a:pPr lvl="1"/>
            <a:r>
              <a:rPr lang="en-US" altLang="ja-JP" dirty="0"/>
              <a:t>OS</a:t>
            </a:r>
            <a:r>
              <a:rPr lang="ja-JP" altLang="en-US"/>
              <a:t>データの一括取得にかかる時間を測定</a:t>
            </a:r>
            <a:endParaRPr lang="en-US" altLang="ja-JP" dirty="0"/>
          </a:p>
          <a:p>
            <a:pPr lvl="1"/>
            <a:r>
              <a:rPr lang="ja-JP" altLang="en-US"/>
              <a:t>監視性能の詳細について調査</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比較対象として，</a:t>
            </a:r>
            <a:r>
              <a:rPr lang="en-US" altLang="ja-JP" dirty="0"/>
              <a:t>uBPF</a:t>
            </a:r>
            <a:r>
              <a:rPr lang="ja-JP" altLang="en-US"/>
              <a:t>プログラムを用いずに</a:t>
            </a:r>
            <a:r>
              <a:rPr lang="en-US" altLang="ja-JP" dirty="0"/>
              <a:t>OS</a:t>
            </a:r>
            <a:r>
              <a:rPr lang="ja-JP" altLang="en-US"/>
              <a:t>データを</a:t>
            </a:r>
            <a:r>
              <a:rPr lang="en-US" altLang="ja-JP" dirty="0"/>
              <a:t>SMM</a:t>
            </a:r>
            <a:r>
              <a:rPr lang="ja-JP" altLang="en-US"/>
              <a:t>エージェント経由で</a:t>
            </a:r>
            <a:r>
              <a:rPr lang="en-US" altLang="ja-JP" dirty="0"/>
              <a:t>1</a:t>
            </a:r>
            <a:r>
              <a:rPr lang="ja-JP" altLang="en-US"/>
              <a:t>つずつ取得する手法と比較しました．</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1" dirty="0"/>
          </a:p>
        </p:txBody>
      </p:sp>
      <p:sp>
        <p:nvSpPr>
          <p:cNvPr id="4" name="スライド番号プレースホルダー 3">
            <a:extLst>
              <a:ext uri="{FF2B5EF4-FFF2-40B4-BE49-F238E27FC236}">
                <a16:creationId xmlns:a16="http://schemas.microsoft.com/office/drawing/2014/main" id="{3999C2DD-6B4C-0FBF-EE2D-335EDC671B38}"/>
              </a:ext>
            </a:extLst>
          </p:cNvPr>
          <p:cNvSpPr>
            <a:spLocks noGrp="1"/>
          </p:cNvSpPr>
          <p:nvPr>
            <p:ph type="sldNum" sz="quarter" idx="5"/>
          </p:nvPr>
        </p:nvSpPr>
        <p:spPr/>
        <p:txBody>
          <a:bodyPr/>
          <a:lstStyle/>
          <a:p>
            <a:fld id="{2A2700B4-6640-184D-B722-D5332F2B247B}" type="slidenum">
              <a:rPr kumimoji="1" lang="ja-JP" altLang="en-US" smtClean="0"/>
              <a:t>16</a:t>
            </a:fld>
            <a:endParaRPr kumimoji="1" lang="ja-JP" altLang="en-US"/>
          </a:p>
        </p:txBody>
      </p:sp>
    </p:spTree>
    <p:extLst>
      <p:ext uri="{BB962C8B-B14F-4D97-AF65-F5344CB8AC3E}">
        <p14:creationId xmlns:p14="http://schemas.microsoft.com/office/powerpoint/2010/main" val="1904771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A2092-B8D2-2043-645A-A12890D08D50}"/>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F827EBED-A9AC-4E52-AB3B-9292BA419BF2}"/>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270B14D-C041-CE22-B006-56085B4E2A9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1" dirty="0"/>
          </a:p>
        </p:txBody>
      </p:sp>
      <p:sp>
        <p:nvSpPr>
          <p:cNvPr id="4" name="スライド番号プレースホルダー 3">
            <a:extLst>
              <a:ext uri="{FF2B5EF4-FFF2-40B4-BE49-F238E27FC236}">
                <a16:creationId xmlns:a16="http://schemas.microsoft.com/office/drawing/2014/main" id="{B08DDAC0-B352-FF9A-1750-91D7A1481C7B}"/>
              </a:ext>
            </a:extLst>
          </p:cNvPr>
          <p:cNvSpPr>
            <a:spLocks noGrp="1"/>
          </p:cNvSpPr>
          <p:nvPr>
            <p:ph type="sldNum" sz="quarter" idx="5"/>
          </p:nvPr>
        </p:nvSpPr>
        <p:spPr/>
        <p:txBody>
          <a:bodyPr/>
          <a:lstStyle/>
          <a:p>
            <a:fld id="{2A2700B4-6640-184D-B722-D5332F2B247B}" type="slidenum">
              <a:rPr kumimoji="1" lang="ja-JP" altLang="en-US" smtClean="0"/>
              <a:t>17</a:t>
            </a:fld>
            <a:endParaRPr kumimoji="1" lang="ja-JP" altLang="en-US"/>
          </a:p>
        </p:txBody>
      </p:sp>
    </p:spTree>
    <p:extLst>
      <p:ext uri="{BB962C8B-B14F-4D97-AF65-F5344CB8AC3E}">
        <p14:creationId xmlns:p14="http://schemas.microsoft.com/office/powerpoint/2010/main" val="18054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EE68D-F4F0-B069-8D23-3595DAC24D9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6671EC6-D186-BF95-D94F-0A39442DEB52}"/>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22B20444-001B-AB15-2F5B-5D54C51AE06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1" dirty="0"/>
          </a:p>
        </p:txBody>
      </p:sp>
      <p:sp>
        <p:nvSpPr>
          <p:cNvPr id="4" name="スライド番号プレースホルダー 3">
            <a:extLst>
              <a:ext uri="{FF2B5EF4-FFF2-40B4-BE49-F238E27FC236}">
                <a16:creationId xmlns:a16="http://schemas.microsoft.com/office/drawing/2014/main" id="{C9F0D772-E6AD-C8C4-4DBF-8BD0822E6117}"/>
              </a:ext>
            </a:extLst>
          </p:cNvPr>
          <p:cNvSpPr>
            <a:spLocks noGrp="1"/>
          </p:cNvSpPr>
          <p:nvPr>
            <p:ph type="sldNum" sz="quarter" idx="5"/>
          </p:nvPr>
        </p:nvSpPr>
        <p:spPr/>
        <p:txBody>
          <a:bodyPr/>
          <a:lstStyle/>
          <a:p>
            <a:fld id="{2A2700B4-6640-184D-B722-D5332F2B247B}" type="slidenum">
              <a:rPr kumimoji="1" lang="ja-JP" altLang="en-US" smtClean="0"/>
              <a:t>18</a:t>
            </a:fld>
            <a:endParaRPr kumimoji="1" lang="ja-JP" altLang="en-US"/>
          </a:p>
        </p:txBody>
      </p:sp>
    </p:spTree>
    <p:extLst>
      <p:ext uri="{BB962C8B-B14F-4D97-AF65-F5344CB8AC3E}">
        <p14:creationId xmlns:p14="http://schemas.microsoft.com/office/powerpoint/2010/main" val="39279439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1" dirty="0"/>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19</a:t>
            </a:fld>
            <a:endParaRPr kumimoji="1" lang="ja-JP" altLang="en-US"/>
          </a:p>
        </p:txBody>
      </p:sp>
    </p:spTree>
    <p:extLst>
      <p:ext uri="{BB962C8B-B14F-4D97-AF65-F5344CB8AC3E}">
        <p14:creationId xmlns:p14="http://schemas.microsoft.com/office/powerpoint/2010/main" val="19317870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a:t>まず「</a:t>
            </a:r>
            <a:r>
              <a:rPr lang="en" altLang="ja-JP" dirty="0" err="1"/>
              <a:t>HyperSentry</a:t>
            </a:r>
            <a:r>
              <a:rPr lang="ja-JP" altLang="en"/>
              <a:t>」</a:t>
            </a:r>
            <a:r>
              <a:rPr lang="ja-JP" altLang="en-US"/>
              <a:t>です．</a:t>
            </a:r>
            <a:br>
              <a:rPr lang="ja-JP" altLang="en-US"/>
            </a:br>
            <a:r>
              <a:rPr lang="en" altLang="ja-JP" dirty="0" err="1"/>
              <a:t>HyperSentry</a:t>
            </a:r>
            <a:r>
              <a:rPr lang="ja-JP" altLang="en-US"/>
              <a:t>では，</a:t>
            </a:r>
            <a:r>
              <a:rPr lang="en" altLang="ja-JP" dirty="0"/>
              <a:t>SMM</a:t>
            </a:r>
            <a:r>
              <a:rPr lang="ja-JP" altLang="en-US"/>
              <a:t>を用いてハイパーバイザにエージェントを挿入し，安全に実行する仕組みを提案しています．</a:t>
            </a:r>
            <a:br>
              <a:rPr lang="ja-JP" altLang="en-US"/>
            </a:br>
            <a:r>
              <a:rPr lang="en" altLang="ja-JP" dirty="0"/>
              <a:t>IPMI</a:t>
            </a:r>
            <a:r>
              <a:rPr lang="ja-JP" altLang="en-US"/>
              <a:t>経由で</a:t>
            </a:r>
            <a:r>
              <a:rPr lang="en" altLang="ja-JP" dirty="0"/>
              <a:t>BMC</a:t>
            </a:r>
            <a:r>
              <a:rPr lang="ja-JP" altLang="en-US"/>
              <a:t>にアクセスし，</a:t>
            </a:r>
            <a:r>
              <a:rPr lang="en" altLang="ja-JP" dirty="0"/>
              <a:t>SMI</a:t>
            </a:r>
            <a:r>
              <a:rPr lang="ja-JP" altLang="en-US"/>
              <a:t>を発生させて監視結果を取得する構成ですが，エージェントの更新には</a:t>
            </a:r>
            <a:r>
              <a:rPr lang="en" altLang="ja-JP" dirty="0"/>
              <a:t>BIOS</a:t>
            </a:r>
            <a:r>
              <a:rPr lang="ja-JP" altLang="en-US"/>
              <a:t>の書き換えが必要であり，柔軟性に欠ける点が課題です．</a:t>
            </a:r>
          </a:p>
          <a:p>
            <a:r>
              <a:rPr lang="ja-JP" altLang="en-US"/>
              <a:t>次に，「</a:t>
            </a:r>
            <a:r>
              <a:rPr lang="en" altLang="ja-JP" dirty="0" err="1"/>
              <a:t>eBPFmonitor</a:t>
            </a:r>
            <a:r>
              <a:rPr lang="ja-JP" altLang="en"/>
              <a:t>」</a:t>
            </a:r>
            <a:r>
              <a:rPr lang="ja-JP" altLang="en-US"/>
              <a:t>です．</a:t>
            </a:r>
            <a:br>
              <a:rPr lang="ja-JP" altLang="en-US"/>
            </a:br>
            <a:r>
              <a:rPr lang="ja-JP" altLang="en-US"/>
              <a:t>この研究では，</a:t>
            </a:r>
            <a:r>
              <a:rPr lang="en" altLang="ja-JP" dirty="0" err="1"/>
              <a:t>eBPF</a:t>
            </a:r>
            <a:r>
              <a:rPr lang="ja-JP" altLang="en-US"/>
              <a:t>プログラムを監視対象</a:t>
            </a:r>
            <a:r>
              <a:rPr lang="en" altLang="ja-JP" dirty="0"/>
              <a:t>VM</a:t>
            </a:r>
            <a:r>
              <a:rPr lang="ja-JP" altLang="en-US"/>
              <a:t>に送り込み，</a:t>
            </a:r>
            <a:r>
              <a:rPr lang="en" altLang="ja-JP" dirty="0"/>
              <a:t>VM</a:t>
            </a:r>
            <a:r>
              <a:rPr lang="ja-JP" altLang="en-US"/>
              <a:t>内で</a:t>
            </a:r>
            <a:r>
              <a:rPr lang="en" altLang="ja-JP" dirty="0"/>
              <a:t>OS</a:t>
            </a:r>
            <a:r>
              <a:rPr lang="ja-JP" altLang="en-US"/>
              <a:t>データを解析させることで，一括取得を実現しています．</a:t>
            </a:r>
            <a:br>
              <a:rPr lang="ja-JP" altLang="en-US"/>
            </a:br>
            <a:r>
              <a:rPr lang="ja-JP" altLang="en-US"/>
              <a:t>ただし，</a:t>
            </a:r>
            <a:r>
              <a:rPr lang="en" altLang="ja-JP" dirty="0" err="1"/>
              <a:t>eBPF</a:t>
            </a:r>
            <a:r>
              <a:rPr lang="ja-JP" altLang="en-US"/>
              <a:t>プログラムをプロセスとして実行する必要があり，監視対象</a:t>
            </a:r>
            <a:r>
              <a:rPr lang="en" altLang="ja-JP" dirty="0"/>
              <a:t>VM</a:t>
            </a:r>
            <a:r>
              <a:rPr lang="ja-JP" altLang="en-US"/>
              <a:t>の内部で動作することになるため，攻撃者に観測されるリスクがある点で安全性が低下します．</a:t>
            </a:r>
          </a:p>
          <a:p>
            <a:r>
              <a:rPr lang="ja-JP" altLang="en-US"/>
              <a:t>最後に，「</a:t>
            </a:r>
            <a:r>
              <a:rPr lang="en-US" altLang="ja-JP" dirty="0"/>
              <a:t>00</a:t>
            </a:r>
            <a:r>
              <a:rPr lang="en" altLang="ja-JP" dirty="0" err="1"/>
              <a:t>SEVen</a:t>
            </a:r>
            <a:r>
              <a:rPr lang="ja-JP" altLang="en"/>
              <a:t>」</a:t>
            </a:r>
            <a:r>
              <a:rPr lang="ja-JP" altLang="en-US"/>
              <a:t>です．</a:t>
            </a:r>
            <a:br>
              <a:rPr lang="ja-JP" altLang="en-US"/>
            </a:br>
            <a:r>
              <a:rPr lang="ja-JP" altLang="en-US"/>
              <a:t>この研究では，</a:t>
            </a:r>
            <a:r>
              <a:rPr lang="en" altLang="ja-JP" dirty="0"/>
              <a:t>AMD SEV-SNP</a:t>
            </a:r>
            <a:r>
              <a:rPr lang="ja-JP" altLang="en-US"/>
              <a:t>の</a:t>
            </a:r>
            <a:r>
              <a:rPr lang="en" altLang="ja-JP" dirty="0"/>
              <a:t>VM</a:t>
            </a:r>
            <a:r>
              <a:rPr lang="ja-JP" altLang="en-US"/>
              <a:t>特権レベル（</a:t>
            </a:r>
            <a:r>
              <a:rPr lang="en" altLang="ja-JP" dirty="0"/>
              <a:t>VMPL</a:t>
            </a:r>
            <a:r>
              <a:rPr lang="ja-JP" altLang="en"/>
              <a:t>）</a:t>
            </a:r>
            <a:r>
              <a:rPr lang="ja-JP" altLang="en-US"/>
              <a:t>を利用して，エージェントの保護とリモート監視を行います．</a:t>
            </a:r>
            <a:br>
              <a:rPr lang="ja-JP" altLang="en-US"/>
            </a:br>
            <a:r>
              <a:rPr lang="ja-JP" altLang="en-US"/>
              <a:t>エージェントが</a:t>
            </a:r>
            <a:r>
              <a:rPr lang="en" altLang="ja-JP" dirty="0"/>
              <a:t>VM</a:t>
            </a:r>
            <a:r>
              <a:rPr lang="ja-JP" altLang="en-US"/>
              <a:t>内部に常駐し，外部からシステムのメモリを取得できますが，この手法は</a:t>
            </a:r>
            <a:r>
              <a:rPr lang="en" altLang="ja-JP" dirty="0"/>
              <a:t>SEV-SNP</a:t>
            </a:r>
            <a:r>
              <a:rPr lang="ja-JP" altLang="en-US"/>
              <a:t>に特化しており，他のプラットフォームでは利用できません．</a:t>
            </a:r>
            <a:br>
              <a:rPr lang="ja-JP" altLang="en-US"/>
            </a:br>
            <a:r>
              <a:rPr lang="ja-JP" altLang="en-US"/>
              <a:t>また，取得は逐次的に行われるため，本研究が目指すような効率的な一括取得は困難です．</a:t>
            </a:r>
          </a:p>
          <a:p>
            <a:r>
              <a:rPr lang="ja-JP" altLang="en-US"/>
              <a:t>このように，既存研究はいずれもエージェントの配置や取得効率，対応環境において課題を抱えており，本研究のアプローチがそれらを補完する形になっています．</a:t>
            </a:r>
          </a:p>
          <a:p>
            <a:endParaRPr lang="ja-JP" altLang="en-US" b="0" i="0">
              <a:effectLst/>
              <a:latin typeface="Helvetica" pitchFamily="2" charset="0"/>
            </a:endParaRPr>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20</a:t>
            </a:fld>
            <a:endParaRPr kumimoji="1" lang="ja-JP" altLang="en-US"/>
          </a:p>
        </p:txBody>
      </p:sp>
    </p:spTree>
    <p:extLst>
      <p:ext uri="{BB962C8B-B14F-4D97-AF65-F5344CB8AC3E}">
        <p14:creationId xmlns:p14="http://schemas.microsoft.com/office/powerpoint/2010/main" val="30952113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buFont typeface="Arial" panose="020B0604020202020204" pitchFamily="34" charset="0"/>
              <a:buChar char="•"/>
            </a:pPr>
            <a:r>
              <a:rPr lang="ja-JP" altLang="en-US"/>
              <a:t>まとめです．</a:t>
            </a:r>
            <a:endParaRPr lang="en-US" altLang="ja-JP" dirty="0"/>
          </a:p>
          <a:p>
            <a:r>
              <a:rPr lang="ja-JP" altLang="en-US"/>
              <a:t>本研究では，</a:t>
            </a:r>
            <a:r>
              <a:rPr lang="en" altLang="ja-JP" dirty="0"/>
              <a:t>SMI</a:t>
            </a:r>
            <a:r>
              <a:rPr lang="ja-JP" altLang="en-US"/>
              <a:t>インジェクションと</a:t>
            </a:r>
            <a:r>
              <a:rPr lang="en" altLang="ja-JP" dirty="0" err="1"/>
              <a:t>uBPF</a:t>
            </a:r>
            <a:r>
              <a:rPr lang="ja-JP" altLang="en-US"/>
              <a:t>を活用することで，機密</a:t>
            </a:r>
            <a:r>
              <a:rPr lang="en" altLang="ja-JP" dirty="0"/>
              <a:t>VM</a:t>
            </a:r>
            <a:r>
              <a:rPr lang="ja-JP" altLang="en-US"/>
              <a:t>から安全かつ効率的にメモリデータを取得し，外部からの監視を可能にする「</a:t>
            </a:r>
            <a:r>
              <a:rPr lang="en" altLang="ja-JP" dirty="0" err="1"/>
              <a:t>uBPF</a:t>
            </a:r>
            <a:r>
              <a:rPr lang="en" altLang="ja-JP" dirty="0"/>
              <a:t>-SV</a:t>
            </a:r>
            <a:r>
              <a:rPr lang="ja-JP" altLang="en"/>
              <a:t>」</a:t>
            </a:r>
            <a:r>
              <a:rPr lang="ja-JP" altLang="en-US"/>
              <a:t>を提案しました．</a:t>
            </a:r>
            <a:endParaRPr lang="en-US" altLang="ja-JP" dirty="0"/>
          </a:p>
          <a:p>
            <a:endParaRPr lang="ja-JP" altLang="en-US"/>
          </a:p>
          <a:p>
            <a:r>
              <a:rPr lang="ja-JP" altLang="en-US"/>
              <a:t>この仕組みでは，エージェントを監視対象</a:t>
            </a:r>
            <a:r>
              <a:rPr lang="en" altLang="ja-JP" dirty="0"/>
              <a:t>VM</a:t>
            </a:r>
            <a:r>
              <a:rPr lang="ja-JP" altLang="en-US"/>
              <a:t>の</a:t>
            </a:r>
            <a:r>
              <a:rPr lang="en" altLang="ja-JP" dirty="0"/>
              <a:t>BIOS</a:t>
            </a:r>
            <a:r>
              <a:rPr lang="ja-JP" altLang="en-US"/>
              <a:t>内に配置し，</a:t>
            </a:r>
            <a:r>
              <a:rPr lang="en" altLang="ja-JP" dirty="0"/>
              <a:t>SMM</a:t>
            </a:r>
            <a:r>
              <a:rPr lang="ja-JP" altLang="en-US"/>
              <a:t>でのみ実行することで，通常時の</a:t>
            </a:r>
            <a:r>
              <a:rPr lang="en" altLang="ja-JP" dirty="0"/>
              <a:t>VM</a:t>
            </a:r>
            <a:r>
              <a:rPr lang="ja-JP" altLang="en-US"/>
              <a:t>の性能に影響を与えることなく，必要なときだけ安全に監視を行うことができます．</a:t>
            </a:r>
            <a:endParaRPr lang="en-US" altLang="ja-JP" dirty="0"/>
          </a:p>
          <a:p>
            <a:endParaRPr lang="ja-JP" altLang="en-US"/>
          </a:p>
          <a:p>
            <a:r>
              <a:rPr lang="ja-JP" altLang="en-US"/>
              <a:t>さらに，</a:t>
            </a:r>
            <a:r>
              <a:rPr lang="en" altLang="ja-JP" dirty="0" err="1"/>
              <a:t>uBPF</a:t>
            </a:r>
            <a:r>
              <a:rPr lang="ja-JP" altLang="en-US"/>
              <a:t>プログラムを活用することで，</a:t>
            </a:r>
            <a:r>
              <a:rPr lang="en" altLang="ja-JP" dirty="0"/>
              <a:t>OS</a:t>
            </a:r>
            <a:r>
              <a:rPr lang="ja-JP" altLang="en-US"/>
              <a:t>データの解析や，一括で収集する処理を</a:t>
            </a:r>
            <a:r>
              <a:rPr lang="en" altLang="ja-JP" dirty="0"/>
              <a:t>SMM</a:t>
            </a:r>
            <a:r>
              <a:rPr lang="ja-JP" altLang="en-US"/>
              <a:t>内で完結させることが可能となり，結果的に</a:t>
            </a:r>
            <a:r>
              <a:rPr lang="en" altLang="ja-JP" dirty="0"/>
              <a:t>SMI</a:t>
            </a:r>
            <a:r>
              <a:rPr lang="ja-JP" altLang="en-US"/>
              <a:t>の発生回数を減らすことができます．</a:t>
            </a:r>
            <a:endParaRPr lang="en-US" altLang="ja-JP" dirty="0"/>
          </a:p>
          <a:p>
            <a:endParaRPr lang="ja-JP" altLang="en-US"/>
          </a:p>
          <a:p>
            <a:r>
              <a:rPr lang="ja-JP" altLang="en-US"/>
              <a:t>今後の課題としては，</a:t>
            </a:r>
            <a:r>
              <a:rPr lang="en" altLang="ja-JP" dirty="0"/>
              <a:t>OS</a:t>
            </a:r>
            <a:r>
              <a:rPr lang="ja-JP" altLang="en-US"/>
              <a:t>内部のデータ構造をより柔軟に解析し，状況に応じたメモリ取得が行えるよう，</a:t>
            </a:r>
            <a:r>
              <a:rPr lang="en" altLang="ja-JP" dirty="0" err="1"/>
              <a:t>uBPF</a:t>
            </a:r>
            <a:r>
              <a:rPr lang="ja-JP" altLang="en-US"/>
              <a:t>プログラムの拡張や対応形式の拡充が求められます．</a:t>
            </a:r>
          </a:p>
          <a:p>
            <a:pPr>
              <a:buFont typeface="Arial" panose="020B0604020202020204" pitchFamily="34" charset="0"/>
              <a:buChar char="•"/>
            </a:pPr>
            <a:endParaRPr lang="ja-JP" altLang="en-US"/>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21</a:t>
            </a:fld>
            <a:endParaRPr kumimoji="1" lang="ja-JP" altLang="en-US"/>
          </a:p>
        </p:txBody>
      </p:sp>
    </p:spTree>
    <p:extLst>
      <p:ext uri="{BB962C8B-B14F-4D97-AF65-F5344CB8AC3E}">
        <p14:creationId xmlns:p14="http://schemas.microsoft.com/office/powerpoint/2010/main" val="1887006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18B77-94DC-8286-38CE-D48A92BC3A6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E96671BA-9BC6-7247-2BDE-73452637F09A}"/>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9550994E-8BB7-636D-925F-35AE80F7F431}"/>
              </a:ext>
            </a:extLst>
          </p:cNvPr>
          <p:cNvSpPr>
            <a:spLocks noGrp="1"/>
          </p:cNvSpPr>
          <p:nvPr>
            <p:ph type="body" idx="1"/>
          </p:nvPr>
        </p:nvSpPr>
        <p:spPr/>
        <p:txBody>
          <a:bodyPr/>
          <a:lstStyle/>
          <a:p>
            <a:r>
              <a:rPr kumimoji="1" lang="ja-JP" altLang="en-US"/>
              <a:t>「</a:t>
            </a:r>
            <a:r>
              <a:rPr kumimoji="1" lang="en-US" altLang="ja-JP" sz="1200" dirty="0">
                <a:latin typeface="Meiryo" panose="020B0604030504040204" pitchFamily="34" charset="-128"/>
                <a:ea typeface="Meiryo" panose="020B0604030504040204" pitchFamily="34" charset="-128"/>
              </a:rPr>
              <a:t>uBPF</a:t>
            </a:r>
            <a:r>
              <a:rPr kumimoji="1" lang="ja-JP" altLang="en-US" sz="1200">
                <a:latin typeface="Meiryo" panose="020B0604030504040204" pitchFamily="34" charset="-128"/>
                <a:ea typeface="Meiryo" panose="020B0604030504040204" pitchFamily="34" charset="-128"/>
              </a:rPr>
              <a:t>プログラムを用いた</a:t>
            </a:r>
            <a:r>
              <a:rPr lang="ja-JP" altLang="en-US" sz="1200">
                <a:effectLst/>
                <a:latin typeface="Meiryo" panose="020B0604030504040204" pitchFamily="34" charset="-128"/>
                <a:ea typeface="Meiryo" panose="020B0604030504040204" pitchFamily="34" charset="-128"/>
              </a:rPr>
              <a:t>データ一括取得による</a:t>
            </a:r>
            <a:r>
              <a:rPr kumimoji="1" lang="ja-JP" altLang="en-US" sz="1200">
                <a:latin typeface="Meiryo" panose="020B0604030504040204" pitchFamily="34" charset="-128"/>
                <a:ea typeface="Meiryo" panose="020B0604030504040204" pitchFamily="34" charset="-128"/>
              </a:rPr>
              <a:t>機密</a:t>
            </a:r>
            <a:r>
              <a:rPr kumimoji="1" lang="en" altLang="ja-JP" sz="1200" dirty="0">
                <a:latin typeface="Meiryo" panose="020B0604030504040204" pitchFamily="34" charset="-128"/>
                <a:ea typeface="Meiryo" panose="020B0604030504040204" pitchFamily="34" charset="-128"/>
              </a:rPr>
              <a:t>VM</a:t>
            </a:r>
            <a:r>
              <a:rPr kumimoji="1" lang="ja-JP" altLang="en-US" sz="1200">
                <a:latin typeface="Meiryo" panose="020B0604030504040204" pitchFamily="34" charset="-128"/>
                <a:ea typeface="Meiryo" panose="020B0604030504040204" pitchFamily="34" charset="-128"/>
              </a:rPr>
              <a:t>の</a:t>
            </a:r>
            <a:r>
              <a:rPr lang="ja-JP" altLang="en-US" sz="1200">
                <a:latin typeface="Meiryo" panose="020B0604030504040204" pitchFamily="34" charset="-128"/>
                <a:ea typeface="Meiryo" panose="020B0604030504040204" pitchFamily="34" charset="-128"/>
              </a:rPr>
              <a:t>高速な</a:t>
            </a:r>
            <a:r>
              <a:rPr kumimoji="1" lang="ja-JP" altLang="en-US" sz="1200">
                <a:latin typeface="Meiryo" panose="020B0604030504040204" pitchFamily="34" charset="-128"/>
                <a:ea typeface="Meiryo" panose="020B0604030504040204" pitchFamily="34" charset="-128"/>
              </a:rPr>
              <a:t>監視」と題しまして光</a:t>
            </a:r>
            <a:endParaRPr kumimoji="1" lang="en-US" altLang="ja-JP" sz="1200" dirty="0">
              <a:latin typeface="Meiryo" panose="020B0604030504040204" pitchFamily="34" charset="-128"/>
              <a:ea typeface="Meiryo" panose="020B0604030504040204" pitchFamily="34" charset="-128"/>
            </a:endParaRPr>
          </a:p>
          <a:p>
            <a:r>
              <a:rPr kumimoji="1" lang="ja-JP" altLang="en-US" sz="1200">
                <a:latin typeface="Meiryo" panose="020B0604030504040204" pitchFamily="34" charset="-128"/>
                <a:ea typeface="Meiryo" panose="020B0604030504040204" pitchFamily="34" charset="-128"/>
              </a:rPr>
              <a:t>来研の山口紘輝が発表します．</a:t>
            </a:r>
            <a:endParaRPr kumimoji="1" lang="ja-JP" altLang="en-US"/>
          </a:p>
        </p:txBody>
      </p:sp>
      <p:sp>
        <p:nvSpPr>
          <p:cNvPr id="4" name="スライド番号プレースホルダー 3">
            <a:extLst>
              <a:ext uri="{FF2B5EF4-FFF2-40B4-BE49-F238E27FC236}">
                <a16:creationId xmlns:a16="http://schemas.microsoft.com/office/drawing/2014/main" id="{3A7F081D-5467-E973-704E-66B6BE1CE723}"/>
              </a:ext>
            </a:extLst>
          </p:cNvPr>
          <p:cNvSpPr>
            <a:spLocks noGrp="1"/>
          </p:cNvSpPr>
          <p:nvPr>
            <p:ph type="sldNum" sz="quarter" idx="5"/>
          </p:nvPr>
        </p:nvSpPr>
        <p:spPr/>
        <p:txBody>
          <a:bodyPr/>
          <a:lstStyle/>
          <a:p>
            <a:fld id="{2A2700B4-6640-184D-B722-D5332F2B247B}" type="slidenum">
              <a:rPr kumimoji="1" lang="ja-JP" altLang="en-US" smtClean="0"/>
              <a:t>22</a:t>
            </a:fld>
            <a:endParaRPr kumimoji="1" lang="ja-JP" altLang="en-US"/>
          </a:p>
        </p:txBody>
      </p:sp>
    </p:spTree>
    <p:extLst>
      <p:ext uri="{BB962C8B-B14F-4D97-AF65-F5344CB8AC3E}">
        <p14:creationId xmlns:p14="http://schemas.microsoft.com/office/powerpoint/2010/main" val="12640981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F9C10-C818-E99D-4C33-5C22D2604E6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D01BD84-E47F-DBDE-E358-086E47C110A0}"/>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F4126E81-397E-7BAB-AA5D-79A365288304}"/>
              </a:ext>
            </a:extLst>
          </p:cNvPr>
          <p:cNvSpPr>
            <a:spLocks noGrp="1"/>
          </p:cNvSpPr>
          <p:nvPr>
            <p:ph type="body" idx="1"/>
          </p:nvPr>
        </p:nvSpPr>
        <p:spPr/>
        <p:txBody>
          <a:bodyPr/>
          <a:lstStyle/>
          <a:p>
            <a:r>
              <a:rPr lang="ja-JP" altLang="en-US"/>
              <a:t>まず，</a:t>
            </a:r>
            <a:r>
              <a:rPr lang="en" altLang="ja-JP" dirty="0"/>
              <a:t>IDS</a:t>
            </a:r>
            <a:r>
              <a:rPr lang="ja-JP" altLang="en-US"/>
              <a:t>は必要な</a:t>
            </a:r>
            <a:r>
              <a:rPr lang="en" altLang="ja-JP" dirty="0" err="1"/>
              <a:t>uBPF</a:t>
            </a:r>
            <a:r>
              <a:rPr lang="ja-JP" altLang="en-US"/>
              <a:t>プログラムとロード要求を</a:t>
            </a:r>
            <a:r>
              <a:rPr lang="ja-JP" altLang="en-US" b="1"/>
              <a:t>共有メモリに格納</a:t>
            </a:r>
            <a:r>
              <a:rPr lang="ja-JP" altLang="en-US"/>
              <a:t>し，</a:t>
            </a:r>
            <a:r>
              <a:rPr lang="ja-JP" altLang="en-US" b="1"/>
              <a:t>監視対象</a:t>
            </a:r>
            <a:r>
              <a:rPr lang="en" altLang="ja-JP" b="1" dirty="0"/>
              <a:t>VM</a:t>
            </a:r>
            <a:r>
              <a:rPr lang="ja-JP" altLang="en-US" b="1"/>
              <a:t>に</a:t>
            </a:r>
            <a:r>
              <a:rPr lang="en" altLang="ja-JP" b="1" dirty="0"/>
              <a:t>SMI</a:t>
            </a:r>
            <a:r>
              <a:rPr lang="ja-JP" altLang="en-US" b="1"/>
              <a:t>を挿入</a:t>
            </a:r>
            <a:r>
              <a:rPr lang="ja-JP" altLang="en-US"/>
              <a:t>します．</a:t>
            </a:r>
            <a:br>
              <a:rPr lang="ja-JP" altLang="en-US"/>
            </a:br>
            <a:r>
              <a:rPr lang="ja-JP" altLang="en-US"/>
              <a:t>これにより，</a:t>
            </a:r>
            <a:r>
              <a:rPr lang="en" altLang="ja-JP" dirty="0"/>
              <a:t>BIOS</a:t>
            </a:r>
            <a:r>
              <a:rPr lang="ja-JP" altLang="en-US"/>
              <a:t>内の</a:t>
            </a:r>
            <a:r>
              <a:rPr lang="en" altLang="ja-JP" dirty="0"/>
              <a:t>SMM</a:t>
            </a:r>
            <a:r>
              <a:rPr lang="ja-JP" altLang="en-US"/>
              <a:t>エージェントが起動し，</a:t>
            </a:r>
            <a:r>
              <a:rPr lang="en" altLang="ja-JP" b="1" dirty="0" err="1"/>
              <a:t>uBPF</a:t>
            </a:r>
            <a:r>
              <a:rPr lang="ja-JP" altLang="en-US" b="1"/>
              <a:t>プログラムを</a:t>
            </a:r>
            <a:r>
              <a:rPr lang="en" altLang="ja-JP" b="1" dirty="0" err="1"/>
              <a:t>uBPF</a:t>
            </a:r>
            <a:r>
              <a:rPr lang="ja-JP" altLang="en-US" b="1"/>
              <a:t>ランタイムにロード</a:t>
            </a:r>
            <a:r>
              <a:rPr lang="ja-JP" altLang="en-US"/>
              <a:t>します．</a:t>
            </a:r>
          </a:p>
          <a:p>
            <a:r>
              <a:rPr lang="en" altLang="ja-JP" dirty="0" err="1"/>
              <a:t>uBPF</a:t>
            </a:r>
            <a:r>
              <a:rPr lang="ja-JP" altLang="en-US"/>
              <a:t>ランタイムは，ロードされたバイトコードを</a:t>
            </a:r>
            <a:r>
              <a:rPr lang="en" altLang="ja-JP" b="1" dirty="0"/>
              <a:t>JIT</a:t>
            </a:r>
            <a:r>
              <a:rPr lang="ja-JP" altLang="en-US" b="1"/>
              <a:t>コンパイル</a:t>
            </a:r>
            <a:r>
              <a:rPr lang="ja-JP" altLang="en-US"/>
              <a:t>します．</a:t>
            </a:r>
            <a:br>
              <a:rPr lang="ja-JP" altLang="en-US"/>
            </a:br>
            <a:r>
              <a:rPr lang="ja-JP" altLang="en-US"/>
              <a:t>この</a:t>
            </a:r>
            <a:r>
              <a:rPr lang="en" altLang="ja-JP" dirty="0"/>
              <a:t>JIT</a:t>
            </a:r>
            <a:r>
              <a:rPr lang="ja-JP" altLang="en-US"/>
              <a:t>コンパイルとは，バイトコードをその場で実行可能な機械語に変換する処理であり，</a:t>
            </a:r>
            <a:r>
              <a:rPr lang="ja-JP" altLang="en-US" b="1"/>
              <a:t>実行性能を大きく向上させる効果</a:t>
            </a:r>
            <a:r>
              <a:rPr lang="ja-JP" altLang="en-US"/>
              <a:t>があります．</a:t>
            </a:r>
          </a:p>
          <a:p>
            <a:r>
              <a:rPr lang="ja-JP" altLang="en-US"/>
              <a:t>ただし，</a:t>
            </a:r>
            <a:r>
              <a:rPr lang="en" altLang="ja-JP" dirty="0"/>
              <a:t>JIT</a:t>
            </a:r>
            <a:r>
              <a:rPr lang="ja-JP" altLang="en-US"/>
              <a:t>コンパイルしたコードを</a:t>
            </a:r>
            <a:r>
              <a:rPr lang="en" altLang="ja-JP" dirty="0"/>
              <a:t>BIOS</a:t>
            </a:r>
            <a:r>
              <a:rPr lang="ja-JP" altLang="en-US"/>
              <a:t>内で安全に実行するにはいくつかの工夫が必要です．</a:t>
            </a:r>
            <a:br>
              <a:rPr lang="ja-JP" altLang="en-US"/>
            </a:br>
            <a:r>
              <a:rPr lang="ja-JP" altLang="en-US"/>
              <a:t>具体的には，</a:t>
            </a:r>
            <a:r>
              <a:rPr lang="en" altLang="ja-JP" b="1" dirty="0"/>
              <a:t>UEFI</a:t>
            </a:r>
            <a:r>
              <a:rPr lang="ja-JP" altLang="en-US" b="1"/>
              <a:t>の</a:t>
            </a:r>
            <a:r>
              <a:rPr lang="en" altLang="ja-JP" b="1" dirty="0"/>
              <a:t>API</a:t>
            </a:r>
            <a:r>
              <a:rPr lang="ja-JP" altLang="en-US" b="1"/>
              <a:t>を使って，実行可能なメモリ領域を確保</a:t>
            </a:r>
            <a:r>
              <a:rPr lang="ja-JP" altLang="en-US"/>
              <a:t>し，かつ</a:t>
            </a:r>
            <a:r>
              <a:rPr lang="ja-JP" altLang="en-US" b="1"/>
              <a:t>実行後には実行不可属性を解除する</a:t>
            </a:r>
            <a:r>
              <a:rPr lang="ja-JP" altLang="en-US"/>
              <a:t>ことでセキュリティを保ちます．</a:t>
            </a:r>
          </a:p>
          <a:p>
            <a:endParaRPr kumimoji="1" lang="en-US" altLang="ja-JP" dirty="0"/>
          </a:p>
        </p:txBody>
      </p:sp>
      <p:sp>
        <p:nvSpPr>
          <p:cNvPr id="4" name="スライド番号プレースホルダー 3">
            <a:extLst>
              <a:ext uri="{FF2B5EF4-FFF2-40B4-BE49-F238E27FC236}">
                <a16:creationId xmlns:a16="http://schemas.microsoft.com/office/drawing/2014/main" id="{310B9E6E-7DA3-6991-0A5E-34A2C435204D}"/>
              </a:ext>
            </a:extLst>
          </p:cNvPr>
          <p:cNvSpPr>
            <a:spLocks noGrp="1"/>
          </p:cNvSpPr>
          <p:nvPr>
            <p:ph type="sldNum" sz="quarter" idx="5"/>
          </p:nvPr>
        </p:nvSpPr>
        <p:spPr/>
        <p:txBody>
          <a:bodyPr/>
          <a:lstStyle/>
          <a:p>
            <a:fld id="{2A2700B4-6640-184D-B722-D5332F2B247B}" type="slidenum">
              <a:rPr kumimoji="1" lang="ja-JP" altLang="en-US" smtClean="0"/>
              <a:t>23</a:t>
            </a:fld>
            <a:endParaRPr kumimoji="1" lang="ja-JP" altLang="en-US"/>
          </a:p>
        </p:txBody>
      </p:sp>
    </p:spTree>
    <p:extLst>
      <p:ext uri="{BB962C8B-B14F-4D97-AF65-F5344CB8AC3E}">
        <p14:creationId xmlns:p14="http://schemas.microsoft.com/office/powerpoint/2010/main" val="23547738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A2092-B8D2-2043-645A-A12890D08D50}"/>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F827EBED-A9AC-4E52-AB3B-9292BA419BF2}"/>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270B14D-C041-CE22-B006-56085B4E2A9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？：個別取得は末永さんのままなので返送データの暗号化は未実装</a:t>
            </a:r>
            <a:endParaRPr kumimoji="1" lang="en-US" altLang="ja-JP" b="1"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性能測定</a:t>
            </a:r>
            <a:endParaRPr kumimoji="1" lang="en-US" altLang="ja-JP"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監視性能</a:t>
            </a:r>
            <a:endParaRPr kumimoji="1" lang="en-US" altLang="ja-JP" b="1" dirty="0"/>
          </a:p>
        </p:txBody>
      </p:sp>
      <p:sp>
        <p:nvSpPr>
          <p:cNvPr id="4" name="スライド番号プレースホルダー 3">
            <a:extLst>
              <a:ext uri="{FF2B5EF4-FFF2-40B4-BE49-F238E27FC236}">
                <a16:creationId xmlns:a16="http://schemas.microsoft.com/office/drawing/2014/main" id="{B08DDAC0-B352-FF9A-1750-91D7A1481C7B}"/>
              </a:ext>
            </a:extLst>
          </p:cNvPr>
          <p:cNvSpPr>
            <a:spLocks noGrp="1"/>
          </p:cNvSpPr>
          <p:nvPr>
            <p:ph type="sldNum" sz="quarter" idx="5"/>
          </p:nvPr>
        </p:nvSpPr>
        <p:spPr/>
        <p:txBody>
          <a:bodyPr/>
          <a:lstStyle/>
          <a:p>
            <a:fld id="{2A2700B4-6640-184D-B722-D5332F2B247B}" type="slidenum">
              <a:rPr kumimoji="1" lang="ja-JP" altLang="en-US" smtClean="0"/>
              <a:t>24</a:t>
            </a:fld>
            <a:endParaRPr kumimoji="1" lang="ja-JP" altLang="en-US"/>
          </a:p>
        </p:txBody>
      </p:sp>
    </p:spTree>
    <p:extLst>
      <p:ext uri="{BB962C8B-B14F-4D97-AF65-F5344CB8AC3E}">
        <p14:creationId xmlns:p14="http://schemas.microsoft.com/office/powerpoint/2010/main" val="180544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D32C1-F02D-3AB9-D26D-AA2170B057BA}"/>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67A209B-1562-85DB-49E7-D41A3BC28B88}"/>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D24CF6B-9A3E-3B85-8CFB-0A659A353598}"/>
              </a:ext>
            </a:extLst>
          </p:cNvPr>
          <p:cNvSpPr>
            <a:spLocks noGrp="1"/>
          </p:cNvSpPr>
          <p:nvPr>
            <p:ph type="body" idx="1"/>
          </p:nvPr>
        </p:nvSpPr>
        <p:spPr/>
        <p:txBody>
          <a:bodyPr/>
          <a:lstStyle/>
          <a:p>
            <a:endParaRPr lang="ja-JP" altLang="en-US" b="0">
              <a:latin typeface="Meiryo" panose="020B0604030504040204" pitchFamily="34" charset="-128"/>
              <a:ea typeface="Meiryo" panose="020B0604030504040204" pitchFamily="34" charset="-128"/>
            </a:endParaRPr>
          </a:p>
        </p:txBody>
      </p:sp>
      <p:sp>
        <p:nvSpPr>
          <p:cNvPr id="4" name="スライド番号プレースホルダー 3">
            <a:extLst>
              <a:ext uri="{FF2B5EF4-FFF2-40B4-BE49-F238E27FC236}">
                <a16:creationId xmlns:a16="http://schemas.microsoft.com/office/drawing/2014/main" id="{7F06D81E-34AD-FD8D-2077-DAD7FAA1F378}"/>
              </a:ext>
            </a:extLst>
          </p:cNvPr>
          <p:cNvSpPr>
            <a:spLocks noGrp="1"/>
          </p:cNvSpPr>
          <p:nvPr>
            <p:ph type="sldNum" sz="quarter" idx="5"/>
          </p:nvPr>
        </p:nvSpPr>
        <p:spPr/>
        <p:txBody>
          <a:bodyPr/>
          <a:lstStyle/>
          <a:p>
            <a:fld id="{2A2700B4-6640-184D-B722-D5332F2B247B}" type="slidenum">
              <a:rPr kumimoji="1" lang="ja-JP" altLang="en-US" smtClean="0"/>
              <a:t>25</a:t>
            </a:fld>
            <a:endParaRPr kumimoji="1" lang="ja-JP" altLang="en-US"/>
          </a:p>
        </p:txBody>
      </p:sp>
    </p:spTree>
    <p:extLst>
      <p:ext uri="{BB962C8B-B14F-4D97-AF65-F5344CB8AC3E}">
        <p14:creationId xmlns:p14="http://schemas.microsoft.com/office/powerpoint/2010/main" val="28004772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53733-0122-D50D-9B85-047564BEEBB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9FD271AD-3F84-56E7-3AE5-516D011535D3}"/>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93CD4B41-E064-07F3-469A-891D1C5BB6D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a:solidFill>
                  <a:srgbClr val="161616"/>
                </a:solidFill>
                <a:effectLst/>
                <a:highlight>
                  <a:srgbClr val="FFFFFF"/>
                </a:highlight>
                <a:latin typeface="IBM Plex Sans JP"/>
              </a:rPr>
              <a:t>ここでは，</a:t>
            </a:r>
            <a:r>
              <a:rPr lang="en-US" altLang="ja-JP" b="0" i="0" dirty="0" err="1">
                <a:solidFill>
                  <a:srgbClr val="161616"/>
                </a:solidFill>
                <a:effectLst/>
                <a:highlight>
                  <a:srgbClr val="FFFFFF"/>
                </a:highlight>
                <a:latin typeface="IBM Plex Sans JP"/>
              </a:rPr>
              <a:t>ubpf</a:t>
            </a:r>
            <a:r>
              <a:rPr lang="ja-JP" altLang="en-US" b="0" i="0">
                <a:solidFill>
                  <a:srgbClr val="161616"/>
                </a:solidFill>
                <a:effectLst/>
                <a:highlight>
                  <a:srgbClr val="FFFFFF"/>
                </a:highlight>
                <a:latin typeface="IBM Plex Sans JP"/>
              </a:rPr>
              <a:t>を用いたデータ一括取得の流れを説明します．</a:t>
            </a:r>
            <a:endParaRPr lang="en-US" altLang="ja-JP" b="0" i="0" dirty="0">
              <a:solidFill>
                <a:srgbClr val="161616"/>
              </a:solidFill>
              <a:effectLst/>
              <a:highlight>
                <a:srgbClr val="FFFFFF"/>
              </a:highlight>
              <a:latin typeface="IBM Plex Sans JP"/>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
                <a:highlight>
                  <a:srgbClr val="FFFFFF"/>
                </a:highlight>
              </a:rPr>
              <a:t>，</a:t>
            </a:r>
            <a:r>
              <a:rPr lang="en" altLang="ja-JP" b="1" dirty="0">
                <a:highlight>
                  <a:srgbClr val="FFFFFF"/>
                </a:highlight>
              </a:rPr>
              <a:t>SMM BIOS</a:t>
            </a:r>
            <a:r>
              <a:rPr lang="ja-JP" altLang="en-US" b="1">
                <a:highlight>
                  <a:srgbClr val="FFFFFF"/>
                </a:highlight>
              </a:rPr>
              <a:t>内で</a:t>
            </a:r>
            <a:r>
              <a:rPr lang="en" altLang="ja-JP" b="1" dirty="0" err="1">
                <a:highlight>
                  <a:srgbClr val="FFFFFF"/>
                </a:highlight>
              </a:rPr>
              <a:t>uBPF</a:t>
            </a:r>
            <a:r>
              <a:rPr lang="ja-JP" altLang="en-US" b="1">
                <a:highlight>
                  <a:srgbClr val="FFFFFF"/>
                </a:highlight>
              </a:rPr>
              <a:t>プログラムを実行し，複数のメモリデータを一括で収集</a:t>
            </a:r>
            <a:r>
              <a:rPr lang="ja-JP" altLang="en-US">
                <a:highlight>
                  <a:srgbClr val="FFFFFF"/>
                </a:highlight>
              </a:rPr>
              <a:t>します．</a:t>
            </a:r>
            <a:br>
              <a:rPr lang="ja-JP" altLang="en-US">
                <a:highlight>
                  <a:srgbClr val="FFFFFF"/>
                </a:highlight>
              </a:rPr>
            </a:br>
            <a:r>
              <a:rPr lang="en" altLang="ja-JP" dirty="0" err="1">
                <a:highlight>
                  <a:srgbClr val="FFFFFF"/>
                </a:highlight>
              </a:rPr>
              <a:t>uBPF</a:t>
            </a:r>
            <a:r>
              <a:rPr lang="ja-JP" altLang="en-US">
                <a:highlight>
                  <a:srgbClr val="FFFFFF"/>
                </a:highlight>
              </a:rPr>
              <a:t>プログラムは，あらかじめ与えられたリクエストに基づいて，</a:t>
            </a:r>
            <a:r>
              <a:rPr lang="en" altLang="ja-JP" b="1" dirty="0">
                <a:highlight>
                  <a:srgbClr val="FFFFFF"/>
                </a:highlight>
              </a:rPr>
              <a:t>OS</a:t>
            </a:r>
            <a:r>
              <a:rPr lang="ja-JP" altLang="en-US" b="1">
                <a:highlight>
                  <a:srgbClr val="FFFFFF"/>
                </a:highlight>
              </a:rPr>
              <a:t>の構造体やページテーブルなどを解析し，必要なデータを効率よく取得</a:t>
            </a:r>
            <a:r>
              <a:rPr lang="ja-JP" altLang="en-US">
                <a:highlight>
                  <a:srgbClr val="FFFFFF"/>
                </a:highlight>
              </a:rPr>
              <a:t>します．</a:t>
            </a:r>
            <a:br>
              <a:rPr lang="ja-JP" altLang="en-US">
                <a:highlight>
                  <a:srgbClr val="FFFFFF"/>
                </a:highlight>
              </a:rPr>
            </a:br>
            <a:r>
              <a:rPr lang="ja-JP" altLang="en-US">
                <a:highlight>
                  <a:srgbClr val="FFFFFF"/>
                </a:highlight>
              </a:rPr>
              <a:t>これにより，</a:t>
            </a:r>
            <a:r>
              <a:rPr lang="en" altLang="ja-JP" b="1" dirty="0">
                <a:highlight>
                  <a:srgbClr val="FFFFFF"/>
                </a:highlight>
              </a:rPr>
              <a:t>SMI</a:t>
            </a:r>
            <a:r>
              <a:rPr lang="ja-JP" altLang="en-US" b="1">
                <a:highlight>
                  <a:srgbClr val="FFFFFF"/>
                </a:highlight>
              </a:rPr>
              <a:t>の回数が減少し，監視性能の向上</a:t>
            </a:r>
            <a:r>
              <a:rPr lang="ja-JP" altLang="en-US">
                <a:highlight>
                  <a:srgbClr val="FFFFFF"/>
                </a:highlight>
              </a:rPr>
              <a:t>が期待されます．</a:t>
            </a:r>
            <a:endParaRPr lang="en-US" altLang="ja-JP" dirty="0">
              <a:highlight>
                <a:srgbClr val="FFFFFF"/>
              </a:highlight>
            </a:endParaRPr>
          </a:p>
          <a:p>
            <a:r>
              <a:rPr lang="ja-JP" altLang="en-US"/>
              <a:t>一方で</a:t>
            </a:r>
            <a:r>
              <a:rPr lang="en" altLang="ja-JP" dirty="0"/>
              <a:t>IDS</a:t>
            </a:r>
            <a:r>
              <a:rPr lang="ja-JP" altLang="en-US"/>
              <a:t>側では，</a:t>
            </a:r>
            <a:r>
              <a:rPr lang="ja-JP" altLang="en-US" b="1"/>
              <a:t>一括取得リクエストを共有メモリに格納</a:t>
            </a:r>
            <a:r>
              <a:rPr lang="ja-JP" altLang="en-US"/>
              <a:t>し，監視対象</a:t>
            </a:r>
            <a:r>
              <a:rPr lang="en" altLang="ja-JP" dirty="0"/>
              <a:t>VM</a:t>
            </a:r>
            <a:r>
              <a:rPr lang="ja-JP" altLang="en-US"/>
              <a:t>に対して</a:t>
            </a:r>
            <a:r>
              <a:rPr lang="en" altLang="ja-JP" b="1" dirty="0"/>
              <a:t>SMI</a:t>
            </a:r>
            <a:r>
              <a:rPr lang="ja-JP" altLang="en-US" b="1"/>
              <a:t>をインジェクション</a:t>
            </a:r>
            <a:r>
              <a:rPr lang="ja-JP" altLang="en-US"/>
              <a:t>します．</a:t>
            </a:r>
            <a:br>
              <a:rPr lang="ja-JP" altLang="en-US"/>
            </a:br>
            <a:r>
              <a:rPr lang="ja-JP" altLang="en-US"/>
              <a:t>これにより，</a:t>
            </a:r>
            <a:r>
              <a:rPr lang="en" altLang="ja-JP" dirty="0"/>
              <a:t>BIOS</a:t>
            </a:r>
            <a:r>
              <a:rPr lang="ja-JP" altLang="en-US"/>
              <a:t>内の</a:t>
            </a:r>
            <a:r>
              <a:rPr lang="en" altLang="ja-JP" dirty="0"/>
              <a:t>SMM</a:t>
            </a:r>
            <a:r>
              <a:rPr lang="ja-JP" altLang="en-US"/>
              <a:t>コードが起動し，リクエストに対応する</a:t>
            </a:r>
            <a:r>
              <a:rPr lang="en" altLang="ja-JP" dirty="0" err="1"/>
              <a:t>uBPF</a:t>
            </a:r>
            <a:r>
              <a:rPr lang="ja-JP" altLang="en-US"/>
              <a:t>プログラムが実行されます．</a:t>
            </a:r>
          </a:p>
          <a:p>
            <a:r>
              <a:rPr lang="ja-JP" altLang="en-US"/>
              <a:t>実行後，</a:t>
            </a:r>
            <a:r>
              <a:rPr lang="en" altLang="ja-JP" dirty="0" err="1"/>
              <a:t>uBPF</a:t>
            </a:r>
            <a:r>
              <a:rPr lang="ja-JP" altLang="en-US"/>
              <a:t>プログラムが取得したデータは</a:t>
            </a:r>
            <a:r>
              <a:rPr lang="ja-JP" altLang="en-US" b="1"/>
              <a:t>再度共有メモリに格納され</a:t>
            </a:r>
            <a:r>
              <a:rPr lang="ja-JP" altLang="en-US"/>
              <a:t>，</a:t>
            </a:r>
            <a:r>
              <a:rPr lang="en" altLang="ja-JP" dirty="0"/>
              <a:t>IDS</a:t>
            </a:r>
            <a:r>
              <a:rPr lang="ja-JP" altLang="en-US"/>
              <a:t>がそれを受け取ります．</a:t>
            </a: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t>なお，</a:t>
            </a:r>
            <a:r>
              <a:rPr lang="ja-JP" altLang="en-US" b="1"/>
              <a:t>共有メモリの盗聴などを防ぐために，</a:t>
            </a:r>
            <a:r>
              <a:rPr lang="en" altLang="ja-JP" b="1" dirty="0" err="1"/>
              <a:t>uBPF</a:t>
            </a:r>
            <a:r>
              <a:rPr lang="ja-JP" altLang="en-US" b="1"/>
              <a:t>プログラムが収集したデータは暗号化される設計</a:t>
            </a:r>
            <a:r>
              <a:rPr lang="ja-JP" altLang="en-US"/>
              <a:t>になっています．</a:t>
            </a:r>
            <a:endParaRPr lang="en" altLang="ja-JP" b="0" i="0" dirty="0">
              <a:solidFill>
                <a:srgbClr val="161616"/>
              </a:solidFill>
              <a:effectLst/>
              <a:highlight>
                <a:srgbClr val="FFFFFF"/>
              </a:highlight>
              <a:latin typeface="IBM Plex Sans JP"/>
            </a:endParaRPr>
          </a:p>
        </p:txBody>
      </p:sp>
      <p:sp>
        <p:nvSpPr>
          <p:cNvPr id="4" name="スライド番号プレースホルダー 3">
            <a:extLst>
              <a:ext uri="{FF2B5EF4-FFF2-40B4-BE49-F238E27FC236}">
                <a16:creationId xmlns:a16="http://schemas.microsoft.com/office/drawing/2014/main" id="{39A6B387-F7AB-4EEA-0F75-2BF5978A00EE}"/>
              </a:ext>
            </a:extLst>
          </p:cNvPr>
          <p:cNvSpPr>
            <a:spLocks noGrp="1"/>
          </p:cNvSpPr>
          <p:nvPr>
            <p:ph type="sldNum" sz="quarter" idx="5"/>
          </p:nvPr>
        </p:nvSpPr>
        <p:spPr/>
        <p:txBody>
          <a:bodyPr/>
          <a:lstStyle/>
          <a:p>
            <a:fld id="{2A2700B4-6640-184D-B722-D5332F2B247B}" type="slidenum">
              <a:rPr kumimoji="1" lang="ja-JP" altLang="en-US" smtClean="0"/>
              <a:t>26</a:t>
            </a:fld>
            <a:endParaRPr kumimoji="1" lang="ja-JP" altLang="en-US"/>
          </a:p>
        </p:txBody>
      </p:sp>
    </p:spTree>
    <p:extLst>
      <p:ext uri="{BB962C8B-B14F-4D97-AF65-F5344CB8AC3E}">
        <p14:creationId xmlns:p14="http://schemas.microsoft.com/office/powerpoint/2010/main" val="23244919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EB301-42E7-5046-DA67-CC8ADF3B83D1}"/>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1E2BF6C6-FA51-21F9-9177-E18C22D70B80}"/>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D053F4A-9A91-85CA-5AD5-0359EA98ED1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？：個別取得は末永さんのままなので返送データの暗号化は未実装</a:t>
            </a:r>
            <a:endParaRPr kumimoji="1" lang="en-US" altLang="ja-JP" b="1"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性能測定</a:t>
            </a:r>
            <a:endParaRPr kumimoji="1" lang="en-US" altLang="ja-JP"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監視性能</a:t>
            </a:r>
            <a:endParaRPr kumimoji="1" lang="en-US" altLang="ja-JP" b="1" dirty="0"/>
          </a:p>
        </p:txBody>
      </p:sp>
      <p:sp>
        <p:nvSpPr>
          <p:cNvPr id="4" name="スライド番号プレースホルダー 3">
            <a:extLst>
              <a:ext uri="{FF2B5EF4-FFF2-40B4-BE49-F238E27FC236}">
                <a16:creationId xmlns:a16="http://schemas.microsoft.com/office/drawing/2014/main" id="{BCD8620C-39FC-5CD6-BF5A-402468EFB6DB}"/>
              </a:ext>
            </a:extLst>
          </p:cNvPr>
          <p:cNvSpPr>
            <a:spLocks noGrp="1"/>
          </p:cNvSpPr>
          <p:nvPr>
            <p:ph type="sldNum" sz="quarter" idx="5"/>
          </p:nvPr>
        </p:nvSpPr>
        <p:spPr/>
        <p:txBody>
          <a:bodyPr/>
          <a:lstStyle/>
          <a:p>
            <a:fld id="{2A2700B4-6640-184D-B722-D5332F2B247B}" type="slidenum">
              <a:rPr kumimoji="1" lang="ja-JP" altLang="en-US" smtClean="0"/>
              <a:t>27</a:t>
            </a:fld>
            <a:endParaRPr kumimoji="1" lang="ja-JP" altLang="en-US"/>
          </a:p>
        </p:txBody>
      </p:sp>
    </p:spTree>
    <p:extLst>
      <p:ext uri="{BB962C8B-B14F-4D97-AF65-F5344CB8AC3E}">
        <p14:creationId xmlns:p14="http://schemas.microsoft.com/office/powerpoint/2010/main" val="14279427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4F592-953C-ED4A-1D06-3864FA6B2A0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2DAABA55-847F-11F0-8EE1-D08B3B1D16BB}"/>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E17A0535-41B2-5CBC-B638-83F59527A04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1" dirty="0"/>
          </a:p>
        </p:txBody>
      </p:sp>
      <p:sp>
        <p:nvSpPr>
          <p:cNvPr id="4" name="スライド番号プレースホルダー 3">
            <a:extLst>
              <a:ext uri="{FF2B5EF4-FFF2-40B4-BE49-F238E27FC236}">
                <a16:creationId xmlns:a16="http://schemas.microsoft.com/office/drawing/2014/main" id="{40D938F1-A6C9-D06D-308F-31B4AF428DB7}"/>
              </a:ext>
            </a:extLst>
          </p:cNvPr>
          <p:cNvSpPr>
            <a:spLocks noGrp="1"/>
          </p:cNvSpPr>
          <p:nvPr>
            <p:ph type="sldNum" sz="quarter" idx="5"/>
          </p:nvPr>
        </p:nvSpPr>
        <p:spPr/>
        <p:txBody>
          <a:bodyPr/>
          <a:lstStyle/>
          <a:p>
            <a:fld id="{2A2700B4-6640-184D-B722-D5332F2B247B}" type="slidenum">
              <a:rPr kumimoji="1" lang="ja-JP" altLang="en-US" smtClean="0"/>
              <a:t>28</a:t>
            </a:fld>
            <a:endParaRPr kumimoji="1" lang="ja-JP" altLang="en-US"/>
          </a:p>
        </p:txBody>
      </p:sp>
    </p:spTree>
    <p:extLst>
      <p:ext uri="{BB962C8B-B14F-4D97-AF65-F5344CB8AC3E}">
        <p14:creationId xmlns:p14="http://schemas.microsoft.com/office/powerpoint/2010/main" val="23691998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25EA88-54E7-9448-C732-9748C3D06FB6}"/>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D0721C8-58E8-5C09-D744-6517F6BD4635}"/>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419ED6DB-329D-ECF3-96B8-140A2D40C40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1"/>
              <a:t>？：暗号化によるオーバヘッドはいるか</a:t>
            </a:r>
            <a:endParaRPr kumimoji="1" lang="en-US" altLang="ja-JP" b="1" dirty="0"/>
          </a:p>
        </p:txBody>
      </p:sp>
      <p:sp>
        <p:nvSpPr>
          <p:cNvPr id="4" name="スライド番号プレースホルダー 3">
            <a:extLst>
              <a:ext uri="{FF2B5EF4-FFF2-40B4-BE49-F238E27FC236}">
                <a16:creationId xmlns:a16="http://schemas.microsoft.com/office/drawing/2014/main" id="{BFC2AFD5-EF2F-15C3-D161-37E3C0FF82BC}"/>
              </a:ext>
            </a:extLst>
          </p:cNvPr>
          <p:cNvSpPr>
            <a:spLocks noGrp="1"/>
          </p:cNvSpPr>
          <p:nvPr>
            <p:ph type="sldNum" sz="quarter" idx="5"/>
          </p:nvPr>
        </p:nvSpPr>
        <p:spPr/>
        <p:txBody>
          <a:bodyPr/>
          <a:lstStyle/>
          <a:p>
            <a:fld id="{2A2700B4-6640-184D-B722-D5332F2B247B}" type="slidenum">
              <a:rPr kumimoji="1" lang="ja-JP" altLang="en-US" smtClean="0"/>
              <a:t>29</a:t>
            </a:fld>
            <a:endParaRPr kumimoji="1" lang="ja-JP" altLang="en-US"/>
          </a:p>
        </p:txBody>
      </p:sp>
    </p:spTree>
    <p:extLst>
      <p:ext uri="{BB962C8B-B14F-4D97-AF65-F5344CB8AC3E}">
        <p14:creationId xmlns:p14="http://schemas.microsoft.com/office/powerpoint/2010/main" val="2862220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 altLang="ja-JP" dirty="0" err="1"/>
              <a:t>uBPF</a:t>
            </a:r>
            <a:r>
              <a:rPr lang="ja-JP" altLang="en-US"/>
              <a:t>プログラムはロード時に検証が行われ，メモリアクセスに関しても安全性が確認されるため，</a:t>
            </a:r>
            <a:r>
              <a:rPr lang="en" altLang="ja-JP" dirty="0"/>
              <a:t>BIOS</a:t>
            </a:r>
            <a:r>
              <a:rPr lang="ja-JP" altLang="en-US"/>
              <a:t>内でも安全に実行可能</a:t>
            </a:r>
            <a:endParaRPr lang="en-US" altLang="ja-JP" dirty="0"/>
          </a:p>
          <a:p>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latin typeface="+mn-ea"/>
                <a:ea typeface="+mn-ea"/>
              </a:rPr>
              <a:t>仮想アドレスをキーとするハッシュ表に登録</a:t>
            </a:r>
            <a:r>
              <a:rPr kumimoji="1" lang="ja-JP" altLang="en-US">
                <a:latin typeface="+mn-ea"/>
                <a:ea typeface="+mn-ea"/>
              </a:rPr>
              <a:t>：</a:t>
            </a:r>
            <a:r>
              <a:rPr lang="ja-JP" altLang="en-US"/>
              <a:t>仮想アドレスをキーにすることで，後からそのアドレスに関連付けられたデータを効率的に検索・取得できます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latin typeface="+mn-ea"/>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latin typeface="+mn-ea"/>
              <a:ea typeface="+mn-ea"/>
            </a:endParaRPr>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30</a:t>
            </a:fld>
            <a:endParaRPr kumimoji="1" lang="ja-JP" altLang="en-US"/>
          </a:p>
        </p:txBody>
      </p:sp>
    </p:spTree>
    <p:extLst>
      <p:ext uri="{BB962C8B-B14F-4D97-AF65-F5344CB8AC3E}">
        <p14:creationId xmlns:p14="http://schemas.microsoft.com/office/powerpoint/2010/main" val="28543212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オーバーヘッドについて：まだ，検証はできていないがおそらく</a:t>
            </a:r>
            <a:r>
              <a:rPr kumimoji="1" lang="en-US" altLang="ja-JP" dirty="0"/>
              <a:t>S</a:t>
            </a:r>
            <a:r>
              <a:rPr lang="en" altLang="ja-JP" dirty="0"/>
              <a:t>MI</a:t>
            </a:r>
            <a:r>
              <a:rPr lang="ja-JP" altLang="en-US"/>
              <a:t>を挿入してメモリデータを取得する際の通信が原因だと思われる</a:t>
            </a:r>
            <a:endParaRPr lang="en-US" altLang="ja-JP" dirty="0"/>
          </a:p>
          <a:p>
            <a:r>
              <a:rPr lang="ja-JP" altLang="en-US"/>
              <a:t>図の</a:t>
            </a:r>
            <a:r>
              <a:rPr lang="en-US" altLang="ja-JP" dirty="0" err="1"/>
              <a:t>SEVmonitor</a:t>
            </a:r>
            <a:r>
              <a:rPr lang="ja-JP" altLang="en-US"/>
              <a:t>は共有メモリありの可能性が高い</a:t>
            </a:r>
            <a:endParaRPr lang="en-US" altLang="ja-JP" dirty="0"/>
          </a:p>
          <a:p>
            <a:r>
              <a:rPr lang="ja-JP" altLang="en-US"/>
              <a:t>プロシキは共有メモリなし</a:t>
            </a:r>
            <a:endParaRPr lang="en-US" altLang="ja-JP" dirty="0"/>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31</a:t>
            </a:fld>
            <a:endParaRPr kumimoji="1" lang="ja-JP" altLang="en-US"/>
          </a:p>
        </p:txBody>
      </p:sp>
    </p:spTree>
    <p:extLst>
      <p:ext uri="{BB962C8B-B14F-4D97-AF65-F5344CB8AC3E}">
        <p14:creationId xmlns:p14="http://schemas.microsoft.com/office/powerpoint/2010/main" val="22940855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 altLang="ja-JP" dirty="0" err="1"/>
              <a:t>uBPF</a:t>
            </a:r>
            <a:r>
              <a:rPr lang="ja-JP" altLang="en-US"/>
              <a:t>プログラムはロード時に検証が行われ，メモリアクセスに関しても安全性が確認されるため，</a:t>
            </a:r>
            <a:r>
              <a:rPr lang="en" altLang="ja-JP" dirty="0"/>
              <a:t>BIOS</a:t>
            </a:r>
            <a:r>
              <a:rPr lang="ja-JP" altLang="en-US"/>
              <a:t>内でも安全に実行可能</a:t>
            </a:r>
            <a:endParaRPr lang="en-US" altLang="ja-JP" dirty="0"/>
          </a:p>
          <a:p>
            <a:r>
              <a:rPr lang="ja-JP" altLang="en-US" b="1"/>
              <a:t>ランタイムで割り当てられたメモリ</a:t>
            </a:r>
            <a:r>
              <a:rPr lang="ja-JP" altLang="en-US"/>
              <a:t>（</a:t>
            </a:r>
            <a:r>
              <a:rPr lang="en" altLang="ja-JP" dirty="0" err="1"/>
              <a:t>uBPF</a:t>
            </a:r>
            <a:r>
              <a:rPr lang="ja-JP" altLang="en-US"/>
              <a:t>プログラム専用の安全なメモリ）</a:t>
            </a:r>
            <a:endParaRPr kumimoji="1" lang="ja-JP" altLang="en-US"/>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32</a:t>
            </a:fld>
            <a:endParaRPr kumimoji="1" lang="ja-JP" altLang="en-US"/>
          </a:p>
        </p:txBody>
      </p:sp>
    </p:spTree>
    <p:extLst>
      <p:ext uri="{BB962C8B-B14F-4D97-AF65-F5344CB8AC3E}">
        <p14:creationId xmlns:p14="http://schemas.microsoft.com/office/powerpoint/2010/main" val="10706609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 altLang="ja-JP" dirty="0" err="1"/>
              <a:t>uBPF</a:t>
            </a:r>
            <a:r>
              <a:rPr lang="ja-JP" altLang="en-US"/>
              <a:t>プログラムはロード時に検証が行われ，メモリアクセスに関しても安全性が確認されるため，</a:t>
            </a:r>
            <a:r>
              <a:rPr lang="en" altLang="ja-JP" dirty="0"/>
              <a:t>BIOS</a:t>
            </a:r>
            <a:r>
              <a:rPr lang="ja-JP" altLang="en-US"/>
              <a:t>内でも安全に実行可能</a:t>
            </a:r>
            <a:endParaRPr lang="en-US" altLang="ja-JP" dirty="0"/>
          </a:p>
          <a:p>
            <a:r>
              <a:rPr lang="ja-JP" altLang="en-US"/>
              <a:t>システムマネジメントモード</a:t>
            </a:r>
            <a:r>
              <a:rPr lang="en-US" altLang="ja-JP" dirty="0"/>
              <a:t>(</a:t>
            </a:r>
            <a:r>
              <a:rPr lang="en" altLang="ja-JP" dirty="0"/>
              <a:t>SMM)</a:t>
            </a:r>
            <a:r>
              <a:rPr lang="ja-JP" altLang="en-US"/>
              <a:t>：</a:t>
            </a:r>
            <a:r>
              <a:rPr lang="en-US" altLang="ja-JP" dirty="0">
                <a:solidFill>
                  <a:srgbClr val="000000"/>
                </a:solidFill>
                <a:effectLst/>
                <a:latin typeface="Helvetica" pitchFamily="2" charset="0"/>
              </a:rPr>
              <a:t>86 </a:t>
            </a:r>
            <a:r>
              <a:rPr lang="ja-JP" altLang="en-US">
                <a:solidFill>
                  <a:srgbClr val="000000"/>
                </a:solidFill>
                <a:effectLst/>
                <a:latin typeface="Helvetica" pitchFamily="2" charset="0"/>
              </a:rPr>
              <a:t>プロセッサが備える特別な動作モードの一種であり，通常の動作モードとは独立した環境を提供する．この独立した環境では，ユーザやオペレーティングシステムからのアクセスが制限されるため，セキュリティ上の機能を実行する場合に重要</a:t>
            </a:r>
          </a:p>
          <a:p>
            <a:endParaRPr kumimoji="1" lang="ja-JP" altLang="en-US"/>
          </a:p>
        </p:txBody>
      </p:sp>
      <p:sp>
        <p:nvSpPr>
          <p:cNvPr id="4" name="スライド番号プレースホルダー 3"/>
          <p:cNvSpPr>
            <a:spLocks noGrp="1"/>
          </p:cNvSpPr>
          <p:nvPr>
            <p:ph type="sldNum" sz="quarter" idx="5"/>
          </p:nvPr>
        </p:nvSpPr>
        <p:spPr/>
        <p:txBody>
          <a:bodyPr/>
          <a:lstStyle/>
          <a:p>
            <a:fld id="{2A2700B4-6640-184D-B722-D5332F2B247B}" type="slidenum">
              <a:rPr kumimoji="1" lang="ja-JP" altLang="en-US" smtClean="0"/>
              <a:t>33</a:t>
            </a:fld>
            <a:endParaRPr kumimoji="1" lang="ja-JP" altLang="en-US"/>
          </a:p>
        </p:txBody>
      </p:sp>
    </p:spTree>
    <p:extLst>
      <p:ext uri="{BB962C8B-B14F-4D97-AF65-F5344CB8AC3E}">
        <p14:creationId xmlns:p14="http://schemas.microsoft.com/office/powerpoint/2010/main" val="1643864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7FEDEEA-7360-EA83-8CA8-6016FC295505}"/>
              </a:ext>
            </a:extLst>
          </p:cNvPr>
          <p:cNvSpPr>
            <a:spLocks noGrp="1"/>
          </p:cNvSpPr>
          <p:nvPr>
            <p:ph type="ctrTitle"/>
          </p:nvPr>
        </p:nvSpPr>
        <p:spPr>
          <a:xfrm>
            <a:off x="1524000" y="1122363"/>
            <a:ext cx="9144000" cy="2387600"/>
          </a:xfrm>
        </p:spPr>
        <p:txBody>
          <a:bodyPr anchor="b">
            <a:normAutofit/>
          </a:bodyPr>
          <a:lstStyle>
            <a:lvl1pPr algn="ctr">
              <a:defRPr sz="48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0326F0F0-DA78-D8DA-E390-29070D7DF6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C2F194CA-0A60-D3F0-6518-31143FFA7197}"/>
              </a:ext>
            </a:extLst>
          </p:cNvPr>
          <p:cNvSpPr>
            <a:spLocks noGrp="1"/>
          </p:cNvSpPr>
          <p:nvPr>
            <p:ph type="dt" sz="half" idx="10"/>
          </p:nvPr>
        </p:nvSpPr>
        <p:spPr/>
        <p:txBody>
          <a:bodyPr/>
          <a:lstStyle/>
          <a:p>
            <a:fld id="{FDAF5E11-0342-A24E-9917-33F00552C18F}" type="datetime1">
              <a:rPr kumimoji="1" lang="ja-JP" altLang="en-US" smtClean="0"/>
              <a:t>2025/8/3</a:t>
            </a:fld>
            <a:endParaRPr kumimoji="1" lang="ja-JP" altLang="en-US"/>
          </a:p>
        </p:txBody>
      </p:sp>
      <p:sp>
        <p:nvSpPr>
          <p:cNvPr id="5" name="フッター プレースホルダー 4">
            <a:extLst>
              <a:ext uri="{FF2B5EF4-FFF2-40B4-BE49-F238E27FC236}">
                <a16:creationId xmlns:a16="http://schemas.microsoft.com/office/drawing/2014/main" id="{AB1BEEE3-5110-CB83-234A-1422AC2D83F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EBAB95F3-0ED8-87BB-ED93-BDD55D05BC34}"/>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26110441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4737060-3C80-2E2E-F053-42022C9616C3}"/>
              </a:ext>
            </a:extLst>
          </p:cNvPr>
          <p:cNvSpPr>
            <a:spLocks noGrp="1"/>
          </p:cNvSpPr>
          <p:nvPr>
            <p:ph type="title"/>
          </p:nvPr>
        </p:nvSpPr>
        <p:spPr>
          <a:xfrm>
            <a:off x="838200" y="438411"/>
            <a:ext cx="10515600" cy="889347"/>
          </a:xfrm>
        </p:spPr>
        <p:txBody>
          <a:bodyPr>
            <a:normAutofit/>
          </a:bodyPr>
          <a:lstStyle>
            <a:lvl1pPr>
              <a:defRPr sz="4400">
                <a:latin typeface="Meiryo" panose="020B0604030504040204" pitchFamily="34" charset="-128"/>
                <a:ea typeface="Meiryo" panose="020B0604030504040204" pitchFamily="34" charset="-128"/>
              </a:defRPr>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F7224489-899E-5AD1-D04C-38C85DF0F1E2}"/>
              </a:ext>
            </a:extLst>
          </p:cNvPr>
          <p:cNvSpPr>
            <a:spLocks noGrp="1"/>
          </p:cNvSpPr>
          <p:nvPr>
            <p:ph idx="1"/>
          </p:nvPr>
        </p:nvSpPr>
        <p:spPr>
          <a:xfrm>
            <a:off x="838200" y="1465545"/>
            <a:ext cx="10515600" cy="4711418"/>
          </a:xfrm>
        </p:spPr>
        <p:txBody>
          <a:bodyPr/>
          <a:lstStyle>
            <a:lvl1pPr>
              <a:defRPr sz="2800">
                <a:latin typeface="Meiryo" panose="020B0604030504040204" pitchFamily="34" charset="-128"/>
                <a:ea typeface="Meiryo" panose="020B0604030504040204" pitchFamily="34" charset="-128"/>
              </a:defRPr>
            </a:lvl1pPr>
            <a:lvl2pPr>
              <a:defRPr sz="2400">
                <a:latin typeface="Meiryo" panose="020B0604030504040204" pitchFamily="34" charset="-128"/>
                <a:ea typeface="Meiryo" panose="020B0604030504040204" pitchFamily="34" charset="-128"/>
              </a:defRPr>
            </a:lvl2pPr>
            <a:lvl3pPr>
              <a:defRPr sz="2200">
                <a:latin typeface="Meiryo" panose="020B0604030504040204" pitchFamily="34" charset="-128"/>
                <a:ea typeface="Meiryo" panose="020B0604030504040204" pitchFamily="34" charset="-128"/>
              </a:defRPr>
            </a:lvl3pPr>
            <a:lvl4pPr>
              <a:defRPr sz="2200">
                <a:latin typeface="Meiryo" panose="020B0604030504040204" pitchFamily="34" charset="-128"/>
                <a:ea typeface="Meiryo" panose="020B0604030504040204" pitchFamily="34" charset="-128"/>
              </a:defRPr>
            </a:lvl4pPr>
            <a:lvl5pPr>
              <a:defRPr sz="2000">
                <a:latin typeface="Meiryo" panose="020B0604030504040204" pitchFamily="34" charset="-128"/>
                <a:ea typeface="Meiryo" panose="020B0604030504040204" pitchFamily="34" charset="-128"/>
              </a:defRPr>
            </a:lvl5p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DD249412-8047-29F8-8C99-AE56A595E831}"/>
              </a:ext>
            </a:extLst>
          </p:cNvPr>
          <p:cNvSpPr>
            <a:spLocks noGrp="1"/>
          </p:cNvSpPr>
          <p:nvPr>
            <p:ph type="dt" sz="half" idx="10"/>
          </p:nvPr>
        </p:nvSpPr>
        <p:spPr/>
        <p:txBody>
          <a:bodyPr/>
          <a:lstStyle/>
          <a:p>
            <a:fld id="{CCE02700-09CC-D44B-B06F-4DF4C25A63EE}" type="datetime1">
              <a:rPr kumimoji="1" lang="ja-JP" altLang="en-US" smtClean="0"/>
              <a:t>2025/8/3</a:t>
            </a:fld>
            <a:endParaRPr kumimoji="1" lang="ja-JP" altLang="en-US"/>
          </a:p>
        </p:txBody>
      </p:sp>
      <p:sp>
        <p:nvSpPr>
          <p:cNvPr id="5" name="フッター プレースホルダー 4">
            <a:extLst>
              <a:ext uri="{FF2B5EF4-FFF2-40B4-BE49-F238E27FC236}">
                <a16:creationId xmlns:a16="http://schemas.microsoft.com/office/drawing/2014/main" id="{BBCA07FC-F928-3DD0-8476-B06459234E8A}"/>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4FDAFB8E-4524-18E9-B88F-B93EAE4ADC07}"/>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379846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8E97FDB-4837-11B8-8E98-E4FE79791011}"/>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F3F93D20-5411-B574-1AEE-25AFCDF56C3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EE836E9E-9143-7D1D-6F4B-80035C0B08F4}"/>
              </a:ext>
            </a:extLst>
          </p:cNvPr>
          <p:cNvSpPr>
            <a:spLocks noGrp="1"/>
          </p:cNvSpPr>
          <p:nvPr>
            <p:ph type="dt" sz="half" idx="10"/>
          </p:nvPr>
        </p:nvSpPr>
        <p:spPr/>
        <p:txBody>
          <a:bodyPr/>
          <a:lstStyle/>
          <a:p>
            <a:fld id="{52F1FFB2-23B6-124B-B933-EF897B879201}" type="datetime1">
              <a:rPr kumimoji="1" lang="ja-JP" altLang="en-US" smtClean="0"/>
              <a:t>2025/8/3</a:t>
            </a:fld>
            <a:endParaRPr kumimoji="1" lang="ja-JP" altLang="en-US"/>
          </a:p>
        </p:txBody>
      </p:sp>
      <p:sp>
        <p:nvSpPr>
          <p:cNvPr id="5" name="フッター プレースホルダー 4">
            <a:extLst>
              <a:ext uri="{FF2B5EF4-FFF2-40B4-BE49-F238E27FC236}">
                <a16:creationId xmlns:a16="http://schemas.microsoft.com/office/drawing/2014/main" id="{870613CC-015D-C57A-E27E-ED89A37BD7B9}"/>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BA37058-4EF1-AF95-0288-796315BD10E4}"/>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418149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7BC078A-5A57-AD3E-811D-62CD41A8012E}"/>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68CDD866-1767-94D5-3278-3D3D2012F327}"/>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02AFCAA8-271E-7FC9-FD68-08A24B7294C6}"/>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E029E0BC-BEF2-789D-B0DB-AB270350C957}"/>
              </a:ext>
            </a:extLst>
          </p:cNvPr>
          <p:cNvSpPr>
            <a:spLocks noGrp="1"/>
          </p:cNvSpPr>
          <p:nvPr>
            <p:ph type="dt" sz="half" idx="10"/>
          </p:nvPr>
        </p:nvSpPr>
        <p:spPr/>
        <p:txBody>
          <a:bodyPr/>
          <a:lstStyle/>
          <a:p>
            <a:fld id="{397A8971-0265-674A-B263-86A1F1E98DCF}" type="datetime1">
              <a:rPr kumimoji="1" lang="ja-JP" altLang="en-US" smtClean="0"/>
              <a:t>2025/8/3</a:t>
            </a:fld>
            <a:endParaRPr kumimoji="1" lang="ja-JP" altLang="en-US"/>
          </a:p>
        </p:txBody>
      </p:sp>
      <p:sp>
        <p:nvSpPr>
          <p:cNvPr id="6" name="フッター プレースホルダー 5">
            <a:extLst>
              <a:ext uri="{FF2B5EF4-FFF2-40B4-BE49-F238E27FC236}">
                <a16:creationId xmlns:a16="http://schemas.microsoft.com/office/drawing/2014/main" id="{49072A28-C9C7-D6F6-477E-2F0C178D4D98}"/>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CFA819A7-64B3-6F98-FA11-A9899E01AEB1}"/>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402640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57D0082-35D3-F1D3-2D0A-9B348ED847B9}"/>
              </a:ext>
            </a:extLst>
          </p:cNvPr>
          <p:cNvSpPr>
            <a:spLocks noGrp="1"/>
          </p:cNvSpPr>
          <p:nvPr>
            <p:ph type="title"/>
          </p:nvPr>
        </p:nvSpPr>
        <p:spPr>
          <a:xfrm>
            <a:off x="839788" y="365125"/>
            <a:ext cx="10515600" cy="1325563"/>
          </a:xfrm>
        </p:spPr>
        <p:txBody>
          <a:bodyPr>
            <a:normAutofit/>
          </a:bodyPr>
          <a:lstStyle>
            <a:lvl1pPr>
              <a:defRPr sz="44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373DB74D-5FDF-1778-892A-B03C1B2AE5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00888B34-07D7-5815-EF2F-66F3EC1C5034}"/>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E750BD5E-10F2-4D18-A8E6-A69199BC5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398FE213-F073-CA2B-DC85-E59EBAD3CE7D}"/>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57477308-1E9F-D37A-E2E7-04CDB02DFF8B}"/>
              </a:ext>
            </a:extLst>
          </p:cNvPr>
          <p:cNvSpPr>
            <a:spLocks noGrp="1"/>
          </p:cNvSpPr>
          <p:nvPr>
            <p:ph type="dt" sz="half" idx="10"/>
          </p:nvPr>
        </p:nvSpPr>
        <p:spPr/>
        <p:txBody>
          <a:bodyPr/>
          <a:lstStyle/>
          <a:p>
            <a:fld id="{E9F3D587-22DF-684A-A5AE-BE0665C87D6F}" type="datetime1">
              <a:rPr kumimoji="1" lang="ja-JP" altLang="en-US" smtClean="0"/>
              <a:t>2025/8/3</a:t>
            </a:fld>
            <a:endParaRPr kumimoji="1" lang="ja-JP" altLang="en-US"/>
          </a:p>
        </p:txBody>
      </p:sp>
      <p:sp>
        <p:nvSpPr>
          <p:cNvPr id="8" name="フッター プレースホルダー 7">
            <a:extLst>
              <a:ext uri="{FF2B5EF4-FFF2-40B4-BE49-F238E27FC236}">
                <a16:creationId xmlns:a16="http://schemas.microsoft.com/office/drawing/2014/main" id="{0FF9AA51-4D4E-58B1-DB58-17297DC09DDA}"/>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C06BBE63-76B3-7767-DC7E-EC9E6A087CB5}"/>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4237325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08F2134-B2E0-5176-A9A9-BA3427CFF1C0}"/>
              </a:ext>
            </a:extLst>
          </p:cNvPr>
          <p:cNvSpPr>
            <a:spLocks noGrp="1"/>
          </p:cNvSpPr>
          <p:nvPr>
            <p:ph type="title"/>
          </p:nvPr>
        </p:nvSpPr>
        <p:spPr/>
        <p:txBody>
          <a:bodyPr>
            <a:normAutofit/>
          </a:bodyPr>
          <a:lstStyle>
            <a:lvl1pPr>
              <a:defRPr sz="2700"/>
            </a:lvl1p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059455F6-BA94-6084-FEBF-C04A398A3CCD}"/>
              </a:ext>
            </a:extLst>
          </p:cNvPr>
          <p:cNvSpPr>
            <a:spLocks noGrp="1"/>
          </p:cNvSpPr>
          <p:nvPr>
            <p:ph type="dt" sz="half" idx="10"/>
          </p:nvPr>
        </p:nvSpPr>
        <p:spPr/>
        <p:txBody>
          <a:bodyPr/>
          <a:lstStyle/>
          <a:p>
            <a:fld id="{01063B33-E14E-1B4A-BBDD-B724CC723714}" type="datetime1">
              <a:rPr kumimoji="1" lang="ja-JP" altLang="en-US" smtClean="0"/>
              <a:t>2025/8/3</a:t>
            </a:fld>
            <a:endParaRPr kumimoji="1" lang="ja-JP" altLang="en-US"/>
          </a:p>
        </p:txBody>
      </p:sp>
      <p:sp>
        <p:nvSpPr>
          <p:cNvPr id="4" name="フッター プレースホルダー 3">
            <a:extLst>
              <a:ext uri="{FF2B5EF4-FFF2-40B4-BE49-F238E27FC236}">
                <a16:creationId xmlns:a16="http://schemas.microsoft.com/office/drawing/2014/main" id="{36A438AB-AD86-2EF2-F121-34F3A468CB5D}"/>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F24306A9-DD17-18AA-E61C-DAC708DC6197}"/>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822550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82F7EB18-40E5-E91A-6BA8-7E0EDA6EA06C}"/>
              </a:ext>
            </a:extLst>
          </p:cNvPr>
          <p:cNvSpPr>
            <a:spLocks noGrp="1"/>
          </p:cNvSpPr>
          <p:nvPr>
            <p:ph type="dt" sz="half" idx="10"/>
          </p:nvPr>
        </p:nvSpPr>
        <p:spPr/>
        <p:txBody>
          <a:bodyPr/>
          <a:lstStyle/>
          <a:p>
            <a:fld id="{9FF98258-5BCD-5146-BA1A-4C309FCA11ED}" type="datetime1">
              <a:rPr kumimoji="1" lang="ja-JP" altLang="en-US" smtClean="0"/>
              <a:t>2025/8/3</a:t>
            </a:fld>
            <a:endParaRPr kumimoji="1" lang="ja-JP" altLang="en-US"/>
          </a:p>
        </p:txBody>
      </p:sp>
      <p:sp>
        <p:nvSpPr>
          <p:cNvPr id="3" name="フッター プレースホルダー 2">
            <a:extLst>
              <a:ext uri="{FF2B5EF4-FFF2-40B4-BE49-F238E27FC236}">
                <a16:creationId xmlns:a16="http://schemas.microsoft.com/office/drawing/2014/main" id="{BFB9E058-F677-36A6-F9B3-5A2CA75C0C76}"/>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B3F63DDF-3FFD-D787-994D-293060E35105}"/>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1112362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2B9B448-3DDB-A260-34B7-073B9E03E0C8}"/>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E2CB31DA-640C-DA41-B3F3-71CB93C2DB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276F8C1F-B816-9BF8-9BBB-1E39A8EC81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B1E864D7-69DE-5F47-86E2-2ACC0C2ED5BB}"/>
              </a:ext>
            </a:extLst>
          </p:cNvPr>
          <p:cNvSpPr>
            <a:spLocks noGrp="1"/>
          </p:cNvSpPr>
          <p:nvPr>
            <p:ph type="dt" sz="half" idx="10"/>
          </p:nvPr>
        </p:nvSpPr>
        <p:spPr/>
        <p:txBody>
          <a:bodyPr/>
          <a:lstStyle/>
          <a:p>
            <a:fld id="{2E5DDB52-DF3B-D440-BE39-378BF0F1C506}" type="datetime1">
              <a:rPr kumimoji="1" lang="ja-JP" altLang="en-US" smtClean="0"/>
              <a:t>2025/8/3</a:t>
            </a:fld>
            <a:endParaRPr kumimoji="1" lang="ja-JP" altLang="en-US"/>
          </a:p>
        </p:txBody>
      </p:sp>
      <p:sp>
        <p:nvSpPr>
          <p:cNvPr id="6" name="フッター プレースホルダー 5">
            <a:extLst>
              <a:ext uri="{FF2B5EF4-FFF2-40B4-BE49-F238E27FC236}">
                <a16:creationId xmlns:a16="http://schemas.microsoft.com/office/drawing/2014/main" id="{C710F01F-0A2E-3222-974E-AB78DB994C59}"/>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15A99CE9-EACD-D32D-9325-38F8A6733D8E}"/>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1620270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082522B-FF4B-4A56-56AE-E35AC37C2A49}"/>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30F13833-0DC4-8DDC-80B3-EA202E46372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1" lang="ja-JP" altLang="en-US"/>
              <a:t>アイコンをクリックして図を追加</a:t>
            </a:r>
          </a:p>
        </p:txBody>
      </p:sp>
      <p:sp>
        <p:nvSpPr>
          <p:cNvPr id="4" name="テキスト プレースホルダー 3">
            <a:extLst>
              <a:ext uri="{FF2B5EF4-FFF2-40B4-BE49-F238E27FC236}">
                <a16:creationId xmlns:a16="http://schemas.microsoft.com/office/drawing/2014/main" id="{6903C246-8667-22C4-13FC-B69B6730AE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5011D670-C4C8-C1D5-EF42-579E70D7B64F}"/>
              </a:ext>
            </a:extLst>
          </p:cNvPr>
          <p:cNvSpPr>
            <a:spLocks noGrp="1"/>
          </p:cNvSpPr>
          <p:nvPr>
            <p:ph type="dt" sz="half" idx="10"/>
          </p:nvPr>
        </p:nvSpPr>
        <p:spPr/>
        <p:txBody>
          <a:bodyPr/>
          <a:lstStyle/>
          <a:p>
            <a:fld id="{DE60E7B3-8FBB-A64D-BC2C-51E382073ADA}" type="datetime1">
              <a:rPr kumimoji="1" lang="ja-JP" altLang="en-US" smtClean="0"/>
              <a:t>2025/8/3</a:t>
            </a:fld>
            <a:endParaRPr kumimoji="1" lang="ja-JP" altLang="en-US"/>
          </a:p>
        </p:txBody>
      </p:sp>
      <p:sp>
        <p:nvSpPr>
          <p:cNvPr id="6" name="フッター プレースホルダー 5">
            <a:extLst>
              <a:ext uri="{FF2B5EF4-FFF2-40B4-BE49-F238E27FC236}">
                <a16:creationId xmlns:a16="http://schemas.microsoft.com/office/drawing/2014/main" id="{011D62E9-2B93-4060-9A86-2653D4802916}"/>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10895EF8-5600-733E-9EDB-0606381F516A}"/>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1826772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79E0C0C-C6D9-0BA6-5329-D50BBFF2EBE6}"/>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3E35E58D-9FEF-2DAA-6BE7-9B26ADBAC666}"/>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A97FAE74-BD13-9599-B7A1-0D35D357C96D}"/>
              </a:ext>
            </a:extLst>
          </p:cNvPr>
          <p:cNvSpPr>
            <a:spLocks noGrp="1"/>
          </p:cNvSpPr>
          <p:nvPr>
            <p:ph type="dt" sz="half" idx="10"/>
          </p:nvPr>
        </p:nvSpPr>
        <p:spPr/>
        <p:txBody>
          <a:bodyPr/>
          <a:lstStyle/>
          <a:p>
            <a:fld id="{7CBA7A7B-72EC-7C48-8340-8847368A86EA}" type="datetime1">
              <a:rPr kumimoji="1" lang="ja-JP" altLang="en-US" smtClean="0"/>
              <a:t>2025/8/3</a:t>
            </a:fld>
            <a:endParaRPr kumimoji="1" lang="ja-JP" altLang="en-US"/>
          </a:p>
        </p:txBody>
      </p:sp>
      <p:sp>
        <p:nvSpPr>
          <p:cNvPr id="5" name="フッター プレースホルダー 4">
            <a:extLst>
              <a:ext uri="{FF2B5EF4-FFF2-40B4-BE49-F238E27FC236}">
                <a16:creationId xmlns:a16="http://schemas.microsoft.com/office/drawing/2014/main" id="{592AA0F4-94FC-588E-BF07-1BB5035C1FF9}"/>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72470793-B3B7-E90A-DE49-6F1300267CB5}"/>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2456813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BEEF1A7E-0CEB-1B03-4EB6-30597CB646EE}"/>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E254BA87-CC03-F935-7331-B668733ED56D}"/>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42FFA125-ABB2-F9C6-8D07-8694000D5763}"/>
              </a:ext>
            </a:extLst>
          </p:cNvPr>
          <p:cNvSpPr>
            <a:spLocks noGrp="1"/>
          </p:cNvSpPr>
          <p:nvPr>
            <p:ph type="dt" sz="half" idx="10"/>
          </p:nvPr>
        </p:nvSpPr>
        <p:spPr/>
        <p:txBody>
          <a:bodyPr/>
          <a:lstStyle/>
          <a:p>
            <a:fld id="{4ACE5A52-6508-4C4E-9664-69E67C62D50D}" type="datetime1">
              <a:rPr kumimoji="1" lang="ja-JP" altLang="en-US" smtClean="0"/>
              <a:t>2025/8/3</a:t>
            </a:fld>
            <a:endParaRPr kumimoji="1" lang="ja-JP" altLang="en-US"/>
          </a:p>
        </p:txBody>
      </p:sp>
      <p:sp>
        <p:nvSpPr>
          <p:cNvPr id="5" name="フッター プレースホルダー 4">
            <a:extLst>
              <a:ext uri="{FF2B5EF4-FFF2-40B4-BE49-F238E27FC236}">
                <a16:creationId xmlns:a16="http://schemas.microsoft.com/office/drawing/2014/main" id="{BDF130AE-F1EF-6B76-96D0-EAFA5BC068A2}"/>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90800272-3E8E-F588-239F-8DB710272C15}"/>
              </a:ext>
            </a:extLst>
          </p:cNvPr>
          <p:cNvSpPr>
            <a:spLocks noGrp="1"/>
          </p:cNvSpPr>
          <p:nvPr>
            <p:ph type="sldNum" sz="quarter" idx="12"/>
          </p:nvPr>
        </p:nvSpPr>
        <p:spPr/>
        <p:txBody>
          <a:body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1359555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6FE7261E-7817-EAE7-D5DA-ED21CD132F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3D4A3257-067E-58C0-F24E-ABD18ED236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F18EAC61-10D3-B22B-547D-D0FE0D4F8C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C560F1B-3665-964F-9AE3-043980143CAE}" type="datetime1">
              <a:rPr kumimoji="1" lang="ja-JP" altLang="en-US" smtClean="0"/>
              <a:t>2025/8/3</a:t>
            </a:fld>
            <a:endParaRPr kumimoji="1" lang="ja-JP" altLang="en-US"/>
          </a:p>
        </p:txBody>
      </p:sp>
      <p:sp>
        <p:nvSpPr>
          <p:cNvPr id="5" name="フッター プレースホルダー 4">
            <a:extLst>
              <a:ext uri="{FF2B5EF4-FFF2-40B4-BE49-F238E27FC236}">
                <a16:creationId xmlns:a16="http://schemas.microsoft.com/office/drawing/2014/main" id="{8B2C6ADF-4BED-D48F-D19D-D95A62C1DB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E3DCB700-DDCC-4C55-D86B-D956E3068D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EE39FC4-6479-41AC-BBE6-1F53D5005476}" type="slidenum">
              <a:rPr kumimoji="1" lang="ja-JP" altLang="en-US" smtClean="0"/>
              <a:t>‹#›</a:t>
            </a:fld>
            <a:endParaRPr kumimoji="1" lang="ja-JP" altLang="en-US"/>
          </a:p>
        </p:txBody>
      </p:sp>
    </p:spTree>
    <p:extLst>
      <p:ext uri="{BB962C8B-B14F-4D97-AF65-F5344CB8AC3E}">
        <p14:creationId xmlns:p14="http://schemas.microsoft.com/office/powerpoint/2010/main" val="3801827708"/>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2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microsoft.com/office/2007/relationships/hdphoto" Target="../media/hdphoto2.wdp"/><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553951C-0E44-FAFE-303D-6F324BBAF372}"/>
              </a:ext>
            </a:extLst>
          </p:cNvPr>
          <p:cNvSpPr>
            <a:spLocks noGrp="1"/>
          </p:cNvSpPr>
          <p:nvPr>
            <p:ph type="ctrTitle"/>
          </p:nvPr>
        </p:nvSpPr>
        <p:spPr>
          <a:xfrm>
            <a:off x="179037" y="522514"/>
            <a:ext cx="11833925" cy="2906486"/>
          </a:xfrm>
        </p:spPr>
        <p:txBody>
          <a:bodyPr>
            <a:normAutofit/>
          </a:bodyPr>
          <a:lstStyle/>
          <a:p>
            <a:r>
              <a:rPr lang="en-US" altLang="ja-JP" sz="4400" dirty="0">
                <a:latin typeface="Meiryo" panose="020B0604030504040204" pitchFamily="34" charset="-128"/>
                <a:ea typeface="Meiryo" panose="020B0604030504040204" pitchFamily="34" charset="-128"/>
              </a:rPr>
              <a:t>SMI</a:t>
            </a:r>
            <a:r>
              <a:rPr lang="ja-JP" altLang="en-US" sz="4400">
                <a:latin typeface="Meiryo" panose="020B0604030504040204" pitchFamily="34" charset="-128"/>
                <a:ea typeface="Meiryo" panose="020B0604030504040204" pitchFamily="34" charset="-128"/>
              </a:rPr>
              <a:t>インジェクションと</a:t>
            </a:r>
            <a:r>
              <a:rPr lang="en-US" altLang="ja-JP" sz="4400" dirty="0">
                <a:latin typeface="Meiryo" panose="020B0604030504040204" pitchFamily="34" charset="-128"/>
                <a:ea typeface="Meiryo" panose="020B0604030504040204" pitchFamily="34" charset="-128"/>
              </a:rPr>
              <a:t>uBPF</a:t>
            </a:r>
            <a:r>
              <a:rPr lang="ja-JP" altLang="en-US" sz="4400">
                <a:latin typeface="Meiryo" panose="020B0604030504040204" pitchFamily="34" charset="-128"/>
                <a:ea typeface="Meiryo" panose="020B0604030504040204" pitchFamily="34" charset="-128"/>
              </a:rPr>
              <a:t>を用いた</a:t>
            </a:r>
            <a:br>
              <a:rPr lang="en-US" altLang="ja-JP" sz="4400" dirty="0">
                <a:latin typeface="Meiryo" panose="020B0604030504040204" pitchFamily="34" charset="-128"/>
                <a:ea typeface="Meiryo" panose="020B0604030504040204" pitchFamily="34" charset="-128"/>
              </a:rPr>
            </a:br>
            <a:r>
              <a:rPr lang="ja-JP" altLang="en-US" sz="4400">
                <a:latin typeface="Meiryo" panose="020B0604030504040204" pitchFamily="34" charset="-128"/>
                <a:ea typeface="Meiryo" panose="020B0604030504040204" pitchFamily="34" charset="-128"/>
              </a:rPr>
              <a:t>機密</a:t>
            </a:r>
            <a:r>
              <a:rPr lang="en-US" altLang="ja-JP" sz="4400" dirty="0">
                <a:latin typeface="Meiryo" panose="020B0604030504040204" pitchFamily="34" charset="-128"/>
                <a:ea typeface="Meiryo" panose="020B0604030504040204" pitchFamily="34" charset="-128"/>
              </a:rPr>
              <a:t>VM</a:t>
            </a:r>
            <a:r>
              <a:rPr lang="ja-JP" altLang="en-US" sz="4400">
                <a:latin typeface="Meiryo" panose="020B0604030504040204" pitchFamily="34" charset="-128"/>
                <a:ea typeface="Meiryo" panose="020B0604030504040204" pitchFamily="34" charset="-128"/>
              </a:rPr>
              <a:t>の高速な監視</a:t>
            </a:r>
            <a:endParaRPr kumimoji="1" lang="ja-JP" altLang="en-US" sz="4400">
              <a:latin typeface="Meiryo" panose="020B0604030504040204" pitchFamily="34" charset="-128"/>
              <a:ea typeface="Meiryo" panose="020B0604030504040204" pitchFamily="34" charset="-128"/>
            </a:endParaRPr>
          </a:p>
        </p:txBody>
      </p:sp>
      <p:sp>
        <p:nvSpPr>
          <p:cNvPr id="3" name="字幕 2">
            <a:extLst>
              <a:ext uri="{FF2B5EF4-FFF2-40B4-BE49-F238E27FC236}">
                <a16:creationId xmlns:a16="http://schemas.microsoft.com/office/drawing/2014/main" id="{2194BF9A-0CBC-5EFC-D3D7-82E3AB3523F8}"/>
              </a:ext>
            </a:extLst>
          </p:cNvPr>
          <p:cNvSpPr>
            <a:spLocks noGrp="1"/>
          </p:cNvSpPr>
          <p:nvPr>
            <p:ph type="subTitle" idx="1"/>
          </p:nvPr>
        </p:nvSpPr>
        <p:spPr/>
        <p:txBody>
          <a:bodyPr>
            <a:normAutofit/>
          </a:bodyPr>
          <a:lstStyle/>
          <a:p>
            <a:r>
              <a:rPr kumimoji="1" lang="ja-JP" altLang="en-US" sz="2800">
                <a:latin typeface="Meiryo" panose="020B0604030504040204" pitchFamily="34" charset="-128"/>
                <a:ea typeface="Meiryo" panose="020B0604030504040204" pitchFamily="34" charset="-128"/>
              </a:rPr>
              <a:t>九州工業大学 </a:t>
            </a:r>
            <a:endParaRPr kumimoji="1" lang="en-US" altLang="ja-JP" sz="2800" dirty="0">
              <a:latin typeface="Meiryo" panose="020B0604030504040204" pitchFamily="34" charset="-128"/>
              <a:ea typeface="Meiryo" panose="020B0604030504040204" pitchFamily="34" charset="-128"/>
            </a:endParaRPr>
          </a:p>
          <a:p>
            <a:r>
              <a:rPr kumimoji="1" lang="en-US" altLang="ja-JP" sz="2800" dirty="0">
                <a:latin typeface="Meiryo" panose="020B0604030504040204" pitchFamily="34" charset="-128"/>
                <a:ea typeface="Meiryo" panose="020B0604030504040204" pitchFamily="34" charset="-128"/>
              </a:rPr>
              <a:t> </a:t>
            </a:r>
            <a:r>
              <a:rPr kumimoji="1" lang="ja-JP" altLang="en-US" sz="2800">
                <a:latin typeface="Meiryo" panose="020B0604030504040204" pitchFamily="34" charset="-128"/>
                <a:ea typeface="Meiryo" panose="020B0604030504040204" pitchFamily="34" charset="-128"/>
              </a:rPr>
              <a:t>山口紘輝　末永道正　光来健一</a:t>
            </a:r>
          </a:p>
        </p:txBody>
      </p:sp>
      <p:sp>
        <p:nvSpPr>
          <p:cNvPr id="5" name="スライド番号プレースホルダー 4">
            <a:extLst>
              <a:ext uri="{FF2B5EF4-FFF2-40B4-BE49-F238E27FC236}">
                <a16:creationId xmlns:a16="http://schemas.microsoft.com/office/drawing/2014/main" id="{DF3B6713-84E1-FC33-BC9C-15A0547A1D79}"/>
              </a:ext>
            </a:extLst>
          </p:cNvPr>
          <p:cNvSpPr>
            <a:spLocks noGrp="1"/>
          </p:cNvSpPr>
          <p:nvPr>
            <p:ph type="sldNum" sz="quarter" idx="12"/>
          </p:nvPr>
        </p:nvSpPr>
        <p:spPr/>
        <p:txBody>
          <a:bodyPr/>
          <a:lstStyle/>
          <a:p>
            <a:fld id="{EEE39FC4-6479-41AC-BBE6-1F53D5005476}" type="slidenum">
              <a:rPr kumimoji="1" lang="ja-JP" altLang="en-US" smtClean="0">
                <a:latin typeface="Meiryo" panose="020B0604030504040204" pitchFamily="34" charset="-128"/>
                <a:ea typeface="Meiryo" panose="020B0604030504040204" pitchFamily="34" charset="-128"/>
              </a:rPr>
              <a:t>1</a:t>
            </a:fld>
            <a:endParaRPr kumimoji="1" lang="ja-JP" altLang="en-US">
              <a:latin typeface="Meiryo" panose="020B0604030504040204" pitchFamily="34" charset="-128"/>
              <a:ea typeface="Meiryo" panose="020B0604030504040204" pitchFamily="34" charset="-128"/>
            </a:endParaRPr>
          </a:p>
        </p:txBody>
      </p:sp>
    </p:spTree>
    <p:extLst>
      <p:ext uri="{BB962C8B-B14F-4D97-AF65-F5344CB8AC3E}">
        <p14:creationId xmlns:p14="http://schemas.microsoft.com/office/powerpoint/2010/main" val="165339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653D9-3268-2CB4-EDF3-313087B2C03A}"/>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043B5934-19DD-F747-304D-E059D16894FB}"/>
              </a:ext>
            </a:extLst>
          </p:cNvPr>
          <p:cNvSpPr>
            <a:spLocks noGrp="1"/>
          </p:cNvSpPr>
          <p:nvPr>
            <p:ph type="title"/>
          </p:nvPr>
        </p:nvSpPr>
        <p:spPr>
          <a:xfrm>
            <a:off x="838200" y="438411"/>
            <a:ext cx="10515600" cy="560971"/>
          </a:xfrm>
        </p:spPr>
        <p:txBody>
          <a:bodyPr>
            <a:noAutofit/>
          </a:bodyPr>
          <a:lstStyle/>
          <a:p>
            <a:pPr algn="l"/>
            <a:r>
              <a:rPr kumimoji="1" lang="ja-JP" altLang="en-US" sz="3600"/>
              <a:t>クラウドにおける機密</a:t>
            </a:r>
            <a:r>
              <a:rPr kumimoji="1" lang="en-US" altLang="ja-JP" sz="3600" dirty="0"/>
              <a:t>VM</a:t>
            </a:r>
            <a:endParaRPr kumimoji="1" lang="ja-JP" altLang="en-US" sz="3600"/>
          </a:p>
        </p:txBody>
      </p:sp>
      <p:sp>
        <p:nvSpPr>
          <p:cNvPr id="3" name="コンテンツ プレースホルダー 2">
            <a:extLst>
              <a:ext uri="{FF2B5EF4-FFF2-40B4-BE49-F238E27FC236}">
                <a16:creationId xmlns:a16="http://schemas.microsoft.com/office/drawing/2014/main" id="{62E62BAB-121A-A2E7-405E-2F8D70F8E63B}"/>
              </a:ext>
            </a:extLst>
          </p:cNvPr>
          <p:cNvSpPr>
            <a:spLocks noGrp="1"/>
          </p:cNvSpPr>
          <p:nvPr>
            <p:ph idx="1"/>
          </p:nvPr>
        </p:nvSpPr>
        <p:spPr>
          <a:xfrm>
            <a:off x="884679" y="1222940"/>
            <a:ext cx="10515600" cy="4711418"/>
          </a:xfrm>
        </p:spPr>
        <p:txBody>
          <a:bodyPr/>
          <a:lstStyle/>
          <a:p>
            <a:pPr>
              <a:spcBef>
                <a:spcPts val="768"/>
              </a:spcBef>
            </a:pPr>
            <a:r>
              <a:rPr kumimoji="1" lang="ja-JP" altLang="en-US"/>
              <a:t>クラウド</a:t>
            </a:r>
            <a:r>
              <a:rPr lang="ja-JP" altLang="en-US"/>
              <a:t>によって</a:t>
            </a:r>
            <a:r>
              <a:rPr kumimoji="1" lang="ja-JP" altLang="en-US"/>
              <a:t>提供</a:t>
            </a:r>
            <a:r>
              <a:rPr lang="ja-JP" altLang="en-US"/>
              <a:t>され</a:t>
            </a:r>
            <a:r>
              <a:rPr kumimoji="1" lang="ja-JP" altLang="en-US"/>
              <a:t>る仮想マシン</a:t>
            </a:r>
            <a:r>
              <a:rPr kumimoji="1" lang="en-US" altLang="ja-JP" dirty="0"/>
              <a:t>(VM)</a:t>
            </a:r>
            <a:r>
              <a:rPr kumimoji="1" lang="ja-JP" altLang="en-US"/>
              <a:t>の利用の増加</a:t>
            </a:r>
            <a:endParaRPr kumimoji="1" lang="en-US" altLang="ja-JP" dirty="0"/>
          </a:p>
          <a:p>
            <a:pPr lvl="1">
              <a:spcBef>
                <a:spcPts val="768"/>
              </a:spcBef>
            </a:pPr>
            <a:r>
              <a:rPr lang="en-US" altLang="ja-JP" dirty="0"/>
              <a:t>VM</a:t>
            </a:r>
            <a:r>
              <a:rPr lang="ja-JP" altLang="en-US"/>
              <a:t>内で機密情報も扱われるようになっている</a:t>
            </a:r>
            <a:endParaRPr lang="en-US" altLang="ja-JP" dirty="0"/>
          </a:p>
          <a:p>
            <a:pPr lvl="1">
              <a:spcBef>
                <a:spcPts val="768"/>
              </a:spcBef>
            </a:pPr>
            <a:r>
              <a:rPr lang="ja-JP" altLang="en-US"/>
              <a:t>内部犯による盗聴が問題に（情報セキュリティ</a:t>
            </a:r>
            <a:r>
              <a:rPr lang="en-US" altLang="ja-JP" dirty="0"/>
              <a:t>10</a:t>
            </a:r>
            <a:r>
              <a:rPr lang="ja-JP" altLang="en-US"/>
              <a:t>大脅威</a:t>
            </a:r>
            <a:r>
              <a:rPr lang="en-US" altLang="ja-JP" dirty="0"/>
              <a:t>2025 4</a:t>
            </a:r>
            <a:r>
              <a:rPr lang="ja-JP" altLang="en-US"/>
              <a:t>位</a:t>
            </a:r>
            <a:r>
              <a:rPr lang="en-US" altLang="ja-JP" dirty="0"/>
              <a:t>)</a:t>
            </a:r>
            <a:endParaRPr kumimoji="1" lang="en-US" altLang="ja-JP" dirty="0"/>
          </a:p>
          <a:p>
            <a:r>
              <a:rPr lang="ja-JP" altLang="en-US"/>
              <a:t>最近のクラウドは内部犯への対策として機密</a:t>
            </a:r>
            <a:r>
              <a:rPr lang="en-US" altLang="ja-JP" dirty="0"/>
              <a:t>VM</a:t>
            </a:r>
            <a:r>
              <a:rPr lang="ja-JP" altLang="en-US"/>
              <a:t>を提供</a:t>
            </a:r>
            <a:endParaRPr lang="en-US" altLang="ja-JP" dirty="0"/>
          </a:p>
          <a:p>
            <a:pPr lvl="1"/>
            <a:r>
              <a:rPr lang="en-US" altLang="ja-JP" dirty="0"/>
              <a:t>AMD SEV</a:t>
            </a:r>
            <a:r>
              <a:rPr lang="ja-JP" altLang="en-US"/>
              <a:t>などの隔離実行環境</a:t>
            </a:r>
            <a:r>
              <a:rPr lang="en-US" altLang="ja-JP" dirty="0"/>
              <a:t>(TEE)</a:t>
            </a:r>
            <a:r>
              <a:rPr lang="ja-JP" altLang="en-US"/>
              <a:t>を用いて</a:t>
            </a:r>
            <a:r>
              <a:rPr lang="en-US" altLang="ja-JP" dirty="0"/>
              <a:t>VM</a:t>
            </a:r>
            <a:r>
              <a:rPr lang="ja-JP" altLang="en-US"/>
              <a:t>のメモリ等を保護</a:t>
            </a:r>
            <a:endParaRPr lang="en-US" altLang="ja-JP" dirty="0"/>
          </a:p>
          <a:p>
            <a:pPr lvl="1"/>
            <a:r>
              <a:rPr kumimoji="1" lang="ja-JP" altLang="en-US"/>
              <a:t>しかし、</a:t>
            </a:r>
            <a:r>
              <a:rPr kumimoji="1" lang="en" altLang="ja-JP" dirty="0" err="1"/>
              <a:t>VM</a:t>
            </a:r>
            <a:r>
              <a:rPr kumimoji="1" lang="ja-JP" altLang="en-US"/>
              <a:t>内に侵入されると機密情報へのアクセスを防げない</a:t>
            </a:r>
            <a:endParaRPr kumimoji="1" lang="en-US" altLang="ja-JP" dirty="0"/>
          </a:p>
        </p:txBody>
      </p:sp>
      <p:sp>
        <p:nvSpPr>
          <p:cNvPr id="4" name="スライド番号プレースホルダー 3">
            <a:extLst>
              <a:ext uri="{FF2B5EF4-FFF2-40B4-BE49-F238E27FC236}">
                <a16:creationId xmlns:a16="http://schemas.microsoft.com/office/drawing/2014/main" id="{ACD50E0F-4DDE-0EC4-67C1-7335154D2F08}"/>
              </a:ext>
            </a:extLst>
          </p:cNvPr>
          <p:cNvSpPr>
            <a:spLocks noGrp="1"/>
          </p:cNvSpPr>
          <p:nvPr>
            <p:ph type="sldNum" sz="quarter" idx="12"/>
          </p:nvPr>
        </p:nvSpPr>
        <p:spPr/>
        <p:txBody>
          <a:bodyPr/>
          <a:lstStyle/>
          <a:p>
            <a:fld id="{A2DAF6EC-2C59-9941-AA93-00E19ED16896}" type="slidenum">
              <a:rPr kumimoji="1" lang="ja-JP" altLang="en-US" smtClean="0">
                <a:latin typeface="Meiryo" panose="020B0604030504040204" pitchFamily="34" charset="-128"/>
                <a:ea typeface="Meiryo" panose="020B0604030504040204" pitchFamily="34" charset="-128"/>
              </a:rPr>
              <a:t>2</a:t>
            </a:fld>
            <a:endParaRPr kumimoji="1" lang="ja-JP" altLang="en-US">
              <a:latin typeface="Meiryo" panose="020B0604030504040204" pitchFamily="34" charset="-128"/>
              <a:ea typeface="Meiryo" panose="020B0604030504040204" pitchFamily="34" charset="-128"/>
            </a:endParaRPr>
          </a:p>
        </p:txBody>
      </p:sp>
      <p:sp>
        <p:nvSpPr>
          <p:cNvPr id="6" name="雲 5">
            <a:extLst>
              <a:ext uri="{FF2B5EF4-FFF2-40B4-BE49-F238E27FC236}">
                <a16:creationId xmlns:a16="http://schemas.microsoft.com/office/drawing/2014/main" id="{7C979CF0-5527-0908-0EBD-82D3F3748142}"/>
              </a:ext>
            </a:extLst>
          </p:cNvPr>
          <p:cNvSpPr/>
          <p:nvPr/>
        </p:nvSpPr>
        <p:spPr>
          <a:xfrm>
            <a:off x="470267" y="3886587"/>
            <a:ext cx="11106381" cy="2971413"/>
          </a:xfrm>
          <a:prstGeom prst="cloud">
            <a:avLst/>
          </a:prstGeom>
          <a:solidFill>
            <a:schemeClr val="accent2">
              <a:lumMod val="20000"/>
              <a:lumOff val="8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dirty="0">
              <a:solidFill>
                <a:srgbClr val="FF0000"/>
              </a:solidFill>
            </a:endParaRPr>
          </a:p>
        </p:txBody>
      </p:sp>
      <p:grpSp>
        <p:nvGrpSpPr>
          <p:cNvPr id="11" name="グループ化 10">
            <a:extLst>
              <a:ext uri="{FF2B5EF4-FFF2-40B4-BE49-F238E27FC236}">
                <a16:creationId xmlns:a16="http://schemas.microsoft.com/office/drawing/2014/main" id="{1A25EEBC-94C5-B965-D697-AA943A059D87}"/>
              </a:ext>
            </a:extLst>
          </p:cNvPr>
          <p:cNvGrpSpPr/>
          <p:nvPr/>
        </p:nvGrpSpPr>
        <p:grpSpPr>
          <a:xfrm>
            <a:off x="2243011" y="4175724"/>
            <a:ext cx="7338675" cy="2154296"/>
            <a:chOff x="2243011" y="4331001"/>
            <a:chExt cx="7338675" cy="2154296"/>
          </a:xfrm>
        </p:grpSpPr>
        <p:grpSp>
          <p:nvGrpSpPr>
            <p:cNvPr id="15" name="グループ化 14">
              <a:extLst>
                <a:ext uri="{FF2B5EF4-FFF2-40B4-BE49-F238E27FC236}">
                  <a16:creationId xmlns:a16="http://schemas.microsoft.com/office/drawing/2014/main" id="{2F88A530-C68B-131E-8012-C730F7320054}"/>
                </a:ext>
              </a:extLst>
            </p:cNvPr>
            <p:cNvGrpSpPr/>
            <p:nvPr/>
          </p:nvGrpSpPr>
          <p:grpSpPr>
            <a:xfrm>
              <a:off x="7527171" y="4331001"/>
              <a:ext cx="2054515" cy="2154296"/>
              <a:chOff x="8541583" y="4408408"/>
              <a:chExt cx="2054515" cy="2154296"/>
            </a:xfrm>
          </p:grpSpPr>
          <p:pic>
            <p:nvPicPr>
              <p:cNvPr id="18" name="グラフィックス 17" descr="ユーザー 単色塗りつぶし">
                <a:extLst>
                  <a:ext uri="{FF2B5EF4-FFF2-40B4-BE49-F238E27FC236}">
                    <a16:creationId xmlns:a16="http://schemas.microsoft.com/office/drawing/2014/main" id="{05D9A656-FFCB-385C-715B-7F89EC353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41583" y="4408408"/>
                <a:ext cx="2054515" cy="2054515"/>
              </a:xfrm>
              <a:prstGeom prst="rect">
                <a:avLst/>
              </a:prstGeom>
            </p:spPr>
          </p:pic>
          <p:sp>
            <p:nvSpPr>
              <p:cNvPr id="19" name="テキスト ボックス 18">
                <a:extLst>
                  <a:ext uri="{FF2B5EF4-FFF2-40B4-BE49-F238E27FC236}">
                    <a16:creationId xmlns:a16="http://schemas.microsoft.com/office/drawing/2014/main" id="{42A524CA-C665-0459-835E-BB730F13153F}"/>
                  </a:ext>
                </a:extLst>
              </p:cNvPr>
              <p:cNvSpPr txBox="1"/>
              <p:nvPr/>
            </p:nvSpPr>
            <p:spPr>
              <a:xfrm>
                <a:off x="9130258" y="6193372"/>
                <a:ext cx="877163"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内部犯</a:t>
                </a:r>
              </a:p>
            </p:txBody>
          </p:sp>
        </p:grpSp>
        <p:sp>
          <p:nvSpPr>
            <p:cNvPr id="7" name="角丸四角形 12">
              <a:extLst>
                <a:ext uri="{FF2B5EF4-FFF2-40B4-BE49-F238E27FC236}">
                  <a16:creationId xmlns:a16="http://schemas.microsoft.com/office/drawing/2014/main" id="{85048186-C6D9-0BB7-9AF8-E588A0402CF0}"/>
                </a:ext>
              </a:extLst>
            </p:cNvPr>
            <p:cNvSpPr/>
            <p:nvPr/>
          </p:nvSpPr>
          <p:spPr>
            <a:xfrm>
              <a:off x="2243011" y="4849941"/>
              <a:ext cx="2701636" cy="1267689"/>
            </a:xfrm>
            <a:prstGeom prst="roundRect">
              <a:avLst/>
            </a:prstGeom>
            <a:solidFill>
              <a:srgbClr val="95C9F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sp>
          <p:nvSpPr>
            <p:cNvPr id="8" name="正方形/長方形 7">
              <a:extLst>
                <a:ext uri="{FF2B5EF4-FFF2-40B4-BE49-F238E27FC236}">
                  <a16:creationId xmlns:a16="http://schemas.microsoft.com/office/drawing/2014/main" id="{6A53B189-1B9D-822B-66A2-C84B3D926100}"/>
                </a:ext>
              </a:extLst>
            </p:cNvPr>
            <p:cNvSpPr/>
            <p:nvPr/>
          </p:nvSpPr>
          <p:spPr>
            <a:xfrm>
              <a:off x="2845685" y="5539501"/>
              <a:ext cx="1496287" cy="394857"/>
            </a:xfrm>
            <a:prstGeom prst="rect">
              <a:avLst/>
            </a:prstGeom>
            <a:solidFill>
              <a:srgbClr val="F2CFE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ja-JP" altLang="en-US">
                  <a:solidFill>
                    <a:sysClr val="windowText" lastClr="000000"/>
                  </a:solidFill>
                  <a:latin typeface="Meiryo" panose="020B0604030504040204" pitchFamily="34" charset="-128"/>
                  <a:ea typeface="Meiryo" panose="020B0604030504040204" pitchFamily="34" charset="-128"/>
                </a:rPr>
                <a:t>機密情報</a:t>
              </a:r>
            </a:p>
          </p:txBody>
        </p:sp>
        <p:sp>
          <p:nvSpPr>
            <p:cNvPr id="9" name="テキスト ボックス 8">
              <a:extLst>
                <a:ext uri="{FF2B5EF4-FFF2-40B4-BE49-F238E27FC236}">
                  <a16:creationId xmlns:a16="http://schemas.microsoft.com/office/drawing/2014/main" id="{1C7936CC-F41E-D9CC-E904-5846985F7455}"/>
                </a:ext>
              </a:extLst>
            </p:cNvPr>
            <p:cNvSpPr txBox="1"/>
            <p:nvPr/>
          </p:nvSpPr>
          <p:spPr>
            <a:xfrm>
              <a:off x="3096287" y="5024269"/>
              <a:ext cx="995785"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機密</a:t>
              </a:r>
              <a:r>
                <a:rPr kumimoji="1"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grpSp>
      <p:sp>
        <p:nvSpPr>
          <p:cNvPr id="10" name="テキスト ボックス 9">
            <a:extLst>
              <a:ext uri="{FF2B5EF4-FFF2-40B4-BE49-F238E27FC236}">
                <a16:creationId xmlns:a16="http://schemas.microsoft.com/office/drawing/2014/main" id="{0AAA6313-7522-2531-4FAA-57D2C230078E}"/>
              </a:ext>
            </a:extLst>
          </p:cNvPr>
          <p:cNvSpPr txBox="1"/>
          <p:nvPr/>
        </p:nvSpPr>
        <p:spPr>
          <a:xfrm>
            <a:off x="10142693" y="3810377"/>
            <a:ext cx="1620957" cy="523220"/>
          </a:xfrm>
          <a:prstGeom prst="rect">
            <a:avLst/>
          </a:prstGeom>
          <a:noFill/>
        </p:spPr>
        <p:txBody>
          <a:bodyPr wrap="none" rtlCol="0">
            <a:spAutoFit/>
          </a:bodyPr>
          <a:lstStyle/>
          <a:p>
            <a:r>
              <a:rPr kumimoji="1" lang="ja-JP" altLang="en-US" sz="2800" b="1">
                <a:ln w="22225">
                  <a:noFill/>
                  <a:prstDash val="solid"/>
                </a:ln>
                <a:solidFill>
                  <a:schemeClr val="accent2">
                    <a:lumMod val="75000"/>
                  </a:schemeClr>
                </a:solidFill>
              </a:rPr>
              <a:t>クラウド</a:t>
            </a:r>
          </a:p>
        </p:txBody>
      </p:sp>
      <p:sp>
        <p:nvSpPr>
          <p:cNvPr id="5" name="左矢印 4">
            <a:extLst>
              <a:ext uri="{FF2B5EF4-FFF2-40B4-BE49-F238E27FC236}">
                <a16:creationId xmlns:a16="http://schemas.microsoft.com/office/drawing/2014/main" id="{38198DB0-2C3D-DCD3-38AC-6C4E19BC3697}"/>
              </a:ext>
            </a:extLst>
          </p:cNvPr>
          <p:cNvSpPr/>
          <p:nvPr/>
        </p:nvSpPr>
        <p:spPr>
          <a:xfrm>
            <a:off x="5189474" y="4911178"/>
            <a:ext cx="2607723" cy="369332"/>
          </a:xfrm>
          <a:prstGeom prst="leftArrow">
            <a:avLst/>
          </a:prstGeom>
          <a:solidFill>
            <a:srgbClr val="DA050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solidFill>
                <a:srgbClr val="DA0504"/>
              </a:solidFill>
              <a:latin typeface="Meiryo" panose="020B0604030504040204" pitchFamily="34" charset="-128"/>
              <a:ea typeface="Meiryo" panose="020B0604030504040204" pitchFamily="34" charset="-128"/>
            </a:endParaRPr>
          </a:p>
        </p:txBody>
      </p:sp>
      <p:sp>
        <p:nvSpPr>
          <p:cNvPr id="12" name="テキスト ボックス 11">
            <a:extLst>
              <a:ext uri="{FF2B5EF4-FFF2-40B4-BE49-F238E27FC236}">
                <a16:creationId xmlns:a16="http://schemas.microsoft.com/office/drawing/2014/main" id="{B5AFB4DF-AD30-30CA-8D6C-3B71A591A07A}"/>
              </a:ext>
            </a:extLst>
          </p:cNvPr>
          <p:cNvSpPr txBox="1"/>
          <p:nvPr/>
        </p:nvSpPr>
        <p:spPr>
          <a:xfrm>
            <a:off x="6603573" y="4610683"/>
            <a:ext cx="1340833" cy="369332"/>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盗聴</a:t>
            </a:r>
            <a:endParaRPr kumimoji="1" lang="ja-JP" altLang="en-US">
              <a:latin typeface="Meiryo" panose="020B0604030504040204" pitchFamily="34" charset="-128"/>
              <a:ea typeface="Meiryo" panose="020B0604030504040204" pitchFamily="34" charset="-128"/>
            </a:endParaRPr>
          </a:p>
        </p:txBody>
      </p:sp>
      <p:sp>
        <p:nvSpPr>
          <p:cNvPr id="13" name="乗算記号 12">
            <a:extLst>
              <a:ext uri="{FF2B5EF4-FFF2-40B4-BE49-F238E27FC236}">
                <a16:creationId xmlns:a16="http://schemas.microsoft.com/office/drawing/2014/main" id="{02331DC7-22BC-A9DA-164D-47CC0BA195E7}"/>
              </a:ext>
            </a:extLst>
          </p:cNvPr>
          <p:cNvSpPr/>
          <p:nvPr/>
        </p:nvSpPr>
        <p:spPr>
          <a:xfrm>
            <a:off x="5482300" y="4647486"/>
            <a:ext cx="845851" cy="825174"/>
          </a:xfrm>
          <a:prstGeom prst="mathMultiply">
            <a:avLst/>
          </a:prstGeom>
          <a:solidFill>
            <a:srgbClr val="FFFF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sp>
        <p:nvSpPr>
          <p:cNvPr id="14" name="左矢印 21">
            <a:extLst>
              <a:ext uri="{FF2B5EF4-FFF2-40B4-BE49-F238E27FC236}">
                <a16:creationId xmlns:a16="http://schemas.microsoft.com/office/drawing/2014/main" id="{67CC8397-DF03-9E8B-BC48-43B427D308EB}"/>
              </a:ext>
            </a:extLst>
          </p:cNvPr>
          <p:cNvSpPr/>
          <p:nvPr/>
        </p:nvSpPr>
        <p:spPr>
          <a:xfrm>
            <a:off x="4504267" y="5350535"/>
            <a:ext cx="3292929" cy="369332"/>
          </a:xfrm>
          <a:prstGeom prst="leftArrow">
            <a:avLst/>
          </a:prstGeom>
          <a:solidFill>
            <a:srgbClr val="DA050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solidFill>
                <a:srgbClr val="DA0504"/>
              </a:solidFill>
              <a:latin typeface="Meiryo" panose="020B0604030504040204" pitchFamily="34" charset="-128"/>
              <a:ea typeface="Meiryo" panose="020B0604030504040204" pitchFamily="34" charset="-128"/>
            </a:endParaRPr>
          </a:p>
        </p:txBody>
      </p:sp>
      <p:sp>
        <p:nvSpPr>
          <p:cNvPr id="16" name="テキスト ボックス 22">
            <a:extLst>
              <a:ext uri="{FF2B5EF4-FFF2-40B4-BE49-F238E27FC236}">
                <a16:creationId xmlns:a16="http://schemas.microsoft.com/office/drawing/2014/main" id="{D4D64E16-03A1-0322-4B3E-B52318029915}"/>
              </a:ext>
            </a:extLst>
          </p:cNvPr>
          <p:cNvSpPr txBox="1"/>
          <p:nvPr/>
        </p:nvSpPr>
        <p:spPr>
          <a:xfrm>
            <a:off x="5974005" y="5709134"/>
            <a:ext cx="1340833" cy="369332"/>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侵入</a:t>
            </a:r>
            <a:endParaRPr kumimoji="1" lang="ja-JP" altLang="en-US">
              <a:latin typeface="Meiryo" panose="020B0604030504040204" pitchFamily="34" charset="-128"/>
              <a:ea typeface="Meiryo" panose="020B0604030504040204" pitchFamily="34" charset="-128"/>
            </a:endParaRPr>
          </a:p>
        </p:txBody>
      </p:sp>
    </p:spTree>
    <p:extLst>
      <p:ext uri="{BB962C8B-B14F-4D97-AF65-F5344CB8AC3E}">
        <p14:creationId xmlns:p14="http://schemas.microsoft.com/office/powerpoint/2010/main" val="534421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4C957-3B3A-16C7-8E29-6D7330CB3CB0}"/>
            </a:ext>
          </a:extLst>
        </p:cNvPr>
        <p:cNvGrpSpPr/>
        <p:nvPr/>
      </p:nvGrpSpPr>
      <p:grpSpPr>
        <a:xfrm>
          <a:off x="0" y="0"/>
          <a:ext cx="0" cy="0"/>
          <a:chOff x="0" y="0"/>
          <a:chExt cx="0" cy="0"/>
        </a:xfrm>
      </p:grpSpPr>
      <p:sp>
        <p:nvSpPr>
          <p:cNvPr id="8" name="雲 7">
            <a:extLst>
              <a:ext uri="{FF2B5EF4-FFF2-40B4-BE49-F238E27FC236}">
                <a16:creationId xmlns:a16="http://schemas.microsoft.com/office/drawing/2014/main" id="{847DC3AB-3C19-FE5F-D7A5-61E076CD7081}"/>
              </a:ext>
            </a:extLst>
          </p:cNvPr>
          <p:cNvSpPr/>
          <p:nvPr/>
        </p:nvSpPr>
        <p:spPr>
          <a:xfrm>
            <a:off x="470267" y="3886587"/>
            <a:ext cx="11106381" cy="2971413"/>
          </a:xfrm>
          <a:prstGeom prst="cloud">
            <a:avLst/>
          </a:prstGeom>
          <a:solidFill>
            <a:schemeClr val="accent2">
              <a:lumMod val="20000"/>
              <a:lumOff val="8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dirty="0">
              <a:solidFill>
                <a:srgbClr val="FF0000"/>
              </a:solidFill>
            </a:endParaRPr>
          </a:p>
        </p:txBody>
      </p:sp>
      <p:sp>
        <p:nvSpPr>
          <p:cNvPr id="2" name="タイトル 1">
            <a:extLst>
              <a:ext uri="{FF2B5EF4-FFF2-40B4-BE49-F238E27FC236}">
                <a16:creationId xmlns:a16="http://schemas.microsoft.com/office/drawing/2014/main" id="{B92ABB9F-D630-AECB-6CE9-8404360B4390}"/>
              </a:ext>
            </a:extLst>
          </p:cNvPr>
          <p:cNvSpPr>
            <a:spLocks noGrp="1"/>
          </p:cNvSpPr>
          <p:nvPr>
            <p:ph type="title"/>
          </p:nvPr>
        </p:nvSpPr>
        <p:spPr>
          <a:xfrm>
            <a:off x="838200" y="438411"/>
            <a:ext cx="10515600" cy="560971"/>
          </a:xfrm>
        </p:spPr>
        <p:txBody>
          <a:bodyPr>
            <a:noAutofit/>
          </a:bodyPr>
          <a:lstStyle/>
          <a:p>
            <a:r>
              <a:rPr kumimoji="1" lang="ja-JP" altLang="en-US" sz="3600">
                <a:latin typeface="Meiryo" panose="020B0604030504040204" pitchFamily="34" charset="-128"/>
                <a:ea typeface="Meiryo" panose="020B0604030504040204" pitchFamily="34" charset="-128"/>
              </a:rPr>
              <a:t>機密</a:t>
            </a:r>
            <a:r>
              <a:rPr kumimoji="1" lang="en-US" altLang="ja-JP" sz="3600" dirty="0">
                <a:latin typeface="Meiryo" panose="020B0604030504040204" pitchFamily="34" charset="-128"/>
                <a:ea typeface="Meiryo" panose="020B0604030504040204" pitchFamily="34" charset="-128"/>
              </a:rPr>
              <a:t>VM</a:t>
            </a:r>
            <a:r>
              <a:rPr kumimoji="1" lang="ja-JP" altLang="en-US" sz="3600">
                <a:latin typeface="Meiryo" panose="020B0604030504040204" pitchFamily="34" charset="-128"/>
                <a:ea typeface="Meiryo" panose="020B0604030504040204" pitchFamily="34" charset="-128"/>
              </a:rPr>
              <a:t>に対する</a:t>
            </a:r>
            <a:r>
              <a:rPr kumimoji="1" lang="en-US" altLang="ja-JP" sz="3600" dirty="0">
                <a:latin typeface="Meiryo" panose="020B0604030504040204" pitchFamily="34" charset="-128"/>
                <a:ea typeface="Meiryo" panose="020B0604030504040204" pitchFamily="34" charset="-128"/>
              </a:rPr>
              <a:t>IDS</a:t>
            </a:r>
            <a:r>
              <a:rPr kumimoji="1" lang="ja-JP" altLang="en-US" sz="3600">
                <a:latin typeface="Meiryo" panose="020B0604030504040204" pitchFamily="34" charset="-128"/>
                <a:ea typeface="Meiryo" panose="020B0604030504040204" pitchFamily="34" charset="-128"/>
              </a:rPr>
              <a:t>オフロード</a:t>
            </a:r>
            <a:endParaRPr kumimoji="1" lang="ja-JP" altLang="en-US" sz="3600"/>
          </a:p>
        </p:txBody>
      </p:sp>
      <p:sp>
        <p:nvSpPr>
          <p:cNvPr id="3" name="コンテンツ プレースホルダー 2">
            <a:extLst>
              <a:ext uri="{FF2B5EF4-FFF2-40B4-BE49-F238E27FC236}">
                <a16:creationId xmlns:a16="http://schemas.microsoft.com/office/drawing/2014/main" id="{B21C7C27-8F1B-978F-746F-B8C2A951F09A}"/>
              </a:ext>
            </a:extLst>
          </p:cNvPr>
          <p:cNvSpPr>
            <a:spLocks noGrp="1"/>
          </p:cNvSpPr>
          <p:nvPr>
            <p:ph idx="1"/>
          </p:nvPr>
        </p:nvSpPr>
        <p:spPr>
          <a:xfrm>
            <a:off x="884679" y="1243101"/>
            <a:ext cx="10515600" cy="4711418"/>
          </a:xfrm>
        </p:spPr>
        <p:txBody>
          <a:bodyPr/>
          <a:lstStyle/>
          <a:p>
            <a:r>
              <a:rPr kumimoji="1" lang="ja-JP" altLang="en-US">
                <a:solidFill>
                  <a:srgbClr val="0183B3"/>
                </a:solidFill>
                <a:latin typeface="Meiryo" panose="020B0604030504040204" pitchFamily="34" charset="-128"/>
                <a:ea typeface="Meiryo" panose="020B0604030504040204" pitchFamily="34" charset="-128"/>
              </a:rPr>
              <a:t>侵入検知システム</a:t>
            </a:r>
            <a:r>
              <a:rPr kumimoji="1" lang="en-US" altLang="ja-JP" dirty="0">
                <a:solidFill>
                  <a:srgbClr val="0183B3"/>
                </a:solidFill>
                <a:latin typeface="Meiryo" panose="020B0604030504040204" pitchFamily="34" charset="-128"/>
                <a:ea typeface="Meiryo" panose="020B0604030504040204" pitchFamily="34" charset="-128"/>
              </a:rPr>
              <a:t>(IDS</a:t>
            </a:r>
            <a:r>
              <a:rPr lang="en-US" altLang="ja-JP" dirty="0">
                <a:solidFill>
                  <a:srgbClr val="0183B3"/>
                </a:solidFill>
                <a:latin typeface="Meiryo" panose="020B0604030504040204" pitchFamily="34" charset="-128"/>
                <a:ea typeface="Meiryo" panose="020B0604030504040204" pitchFamily="34" charset="-128"/>
              </a:rPr>
              <a:t>)</a:t>
            </a:r>
            <a:r>
              <a:rPr kumimoji="1" lang="ja-JP" altLang="en-US">
                <a:latin typeface="Meiryo" panose="020B0604030504040204" pitchFamily="34" charset="-128"/>
                <a:ea typeface="Meiryo" panose="020B0604030504040204" pitchFamily="34" charset="-128"/>
              </a:rPr>
              <a:t>を用いて</a:t>
            </a:r>
            <a:r>
              <a:rPr kumimoji="1" lang="en-US" altLang="ja-JP" dirty="0">
                <a:latin typeface="Meiryo" panose="020B0604030504040204" pitchFamily="34" charset="-128"/>
                <a:ea typeface="Meiryo" panose="020B0604030504040204" pitchFamily="34" charset="-128"/>
              </a:rPr>
              <a:t>VM</a:t>
            </a:r>
            <a:r>
              <a:rPr kumimoji="1" lang="ja-JP" altLang="en-US">
                <a:latin typeface="Meiryo" panose="020B0604030504040204" pitchFamily="34" charset="-128"/>
                <a:ea typeface="Meiryo" panose="020B0604030504040204" pitchFamily="34" charset="-128"/>
              </a:rPr>
              <a:t>の監視を行う必要</a:t>
            </a:r>
            <a:endParaRPr kumimoji="1" lang="en-US" altLang="ja-JP" dirty="0">
              <a:latin typeface="Meiryo" panose="020B0604030504040204" pitchFamily="34" charset="-128"/>
              <a:ea typeface="Meiryo" panose="020B0604030504040204" pitchFamily="34" charset="-128"/>
            </a:endParaRPr>
          </a:p>
          <a:p>
            <a:pPr lvl="1"/>
            <a:r>
              <a:rPr kumimoji="1" lang="ja-JP" altLang="en-US">
                <a:latin typeface="Meiryo" panose="020B0604030504040204" pitchFamily="34" charset="-128"/>
                <a:ea typeface="Meiryo" panose="020B0604030504040204" pitchFamily="34" charset="-128"/>
              </a:rPr>
              <a:t>侵入者に機密情報を盗聴される前に検知して対処</a:t>
            </a:r>
            <a:endParaRPr kumimoji="1" lang="en-US" altLang="ja-JP" dirty="0">
              <a:latin typeface="Meiryo" panose="020B0604030504040204" pitchFamily="34" charset="-128"/>
              <a:ea typeface="Meiryo" panose="020B0604030504040204" pitchFamily="34" charset="-128"/>
            </a:endParaRPr>
          </a:p>
          <a:p>
            <a:pPr lvl="1"/>
            <a:r>
              <a:rPr kumimoji="1" lang="ja-JP" altLang="en-US">
                <a:latin typeface="Meiryo" panose="020B0604030504040204" pitchFamily="34" charset="-128"/>
                <a:ea typeface="Meiryo" panose="020B0604030504040204" pitchFamily="34" charset="-128"/>
              </a:rPr>
              <a:t>機密</a:t>
            </a:r>
            <a:r>
              <a:rPr kumimoji="1" lang="en-US" altLang="ja-JP" dirty="0">
                <a:latin typeface="Meiryo" panose="020B0604030504040204" pitchFamily="34" charset="-128"/>
                <a:ea typeface="Meiryo" panose="020B0604030504040204" pitchFamily="34" charset="-128"/>
              </a:rPr>
              <a:t>VM</a:t>
            </a:r>
            <a:r>
              <a:rPr lang="ja-JP" altLang="en-US">
                <a:latin typeface="Meiryo" panose="020B0604030504040204" pitchFamily="34" charset="-128"/>
                <a:ea typeface="Meiryo" panose="020B0604030504040204" pitchFamily="34" charset="-128"/>
              </a:rPr>
              <a:t>内で</a:t>
            </a:r>
            <a:r>
              <a:rPr lang="en-US" altLang="ja-JP" dirty="0">
                <a:latin typeface="Meiryo" panose="020B0604030504040204" pitchFamily="34" charset="-128"/>
                <a:ea typeface="Meiryo" panose="020B0604030504040204" pitchFamily="34" charset="-128"/>
              </a:rPr>
              <a:t>IDS</a:t>
            </a:r>
            <a:r>
              <a:rPr lang="ja-JP" altLang="en-US">
                <a:latin typeface="Meiryo" panose="020B0604030504040204" pitchFamily="34" charset="-128"/>
                <a:ea typeface="Meiryo" panose="020B0604030504040204" pitchFamily="34" charset="-128"/>
              </a:rPr>
              <a:t>を動作させると侵入時に無効化される可能性</a:t>
            </a:r>
            <a:endParaRPr lang="en-US" altLang="ja-JP" strike="sngStrike" dirty="0">
              <a:solidFill>
                <a:srgbClr val="FF0000"/>
              </a:solidFill>
              <a:latin typeface="Meiryo" panose="020B0604030504040204" pitchFamily="34" charset="-128"/>
              <a:ea typeface="Meiryo" panose="020B0604030504040204" pitchFamily="34" charset="-128"/>
            </a:endParaRPr>
          </a:p>
          <a:p>
            <a:r>
              <a:rPr kumimoji="1" lang="en-US" altLang="ja-JP" dirty="0">
                <a:latin typeface="Meiryo" panose="020B0604030504040204" pitchFamily="34" charset="-128"/>
                <a:ea typeface="Meiryo" panose="020B0604030504040204" pitchFamily="34" charset="-128"/>
              </a:rPr>
              <a:t>VM</a:t>
            </a:r>
            <a:r>
              <a:rPr kumimoji="1" lang="ja-JP" altLang="en-US">
                <a:latin typeface="Meiryo" panose="020B0604030504040204" pitchFamily="34" charset="-128"/>
                <a:ea typeface="Meiryo" panose="020B0604030504040204" pitchFamily="34" charset="-128"/>
              </a:rPr>
              <a:t>の外から安全に監視を行う</a:t>
            </a:r>
            <a:r>
              <a:rPr kumimoji="1" lang="en-US" altLang="ja-JP" dirty="0">
                <a:solidFill>
                  <a:srgbClr val="0183B3"/>
                </a:solidFill>
                <a:latin typeface="Meiryo" panose="020B0604030504040204" pitchFamily="34" charset="-128"/>
                <a:ea typeface="Meiryo" panose="020B0604030504040204" pitchFamily="34" charset="-128"/>
              </a:rPr>
              <a:t>IDS</a:t>
            </a:r>
            <a:r>
              <a:rPr kumimoji="1" lang="ja-JP" altLang="en-US">
                <a:solidFill>
                  <a:srgbClr val="0183B3"/>
                </a:solidFill>
                <a:latin typeface="Meiryo" panose="020B0604030504040204" pitchFamily="34" charset="-128"/>
                <a:ea typeface="Meiryo" panose="020B0604030504040204" pitchFamily="34" charset="-128"/>
              </a:rPr>
              <a:t>オフロード</a:t>
            </a:r>
            <a:r>
              <a:rPr kumimoji="1" lang="ja-JP" altLang="en-US">
                <a:latin typeface="Meiryo" panose="020B0604030504040204" pitchFamily="34" charset="-128"/>
                <a:ea typeface="Meiryo" panose="020B0604030504040204" pitchFamily="34" charset="-128"/>
              </a:rPr>
              <a:t>が用いられる</a:t>
            </a:r>
            <a:endParaRPr kumimoji="1" lang="en-US" altLang="ja-JP" dirty="0">
              <a:latin typeface="Meiryo" panose="020B0604030504040204" pitchFamily="34" charset="-128"/>
              <a:ea typeface="Meiryo" panose="020B0604030504040204" pitchFamily="34" charset="-128"/>
            </a:endParaRPr>
          </a:p>
          <a:p>
            <a:pPr lvl="1"/>
            <a:r>
              <a:rPr lang="en-US" altLang="ja-JP" dirty="0">
                <a:latin typeface="Meiryo" panose="020B0604030504040204" pitchFamily="34" charset="-128"/>
                <a:ea typeface="Meiryo" panose="020B0604030504040204" pitchFamily="34" charset="-128"/>
              </a:rPr>
              <a:t>VM</a:t>
            </a:r>
            <a:r>
              <a:rPr lang="ja-JP" altLang="en-US">
                <a:latin typeface="Meiryo" panose="020B0604030504040204" pitchFamily="34" charset="-128"/>
                <a:ea typeface="Meiryo" panose="020B0604030504040204" pitchFamily="34" charset="-128"/>
              </a:rPr>
              <a:t>のメモリを解析することで</a:t>
            </a:r>
            <a:r>
              <a:rPr lang="en-US" altLang="ja-JP" dirty="0">
                <a:latin typeface="Meiryo" panose="020B0604030504040204" pitchFamily="34" charset="-128"/>
                <a:ea typeface="Meiryo" panose="020B0604030504040204" pitchFamily="34" charset="-128"/>
              </a:rPr>
              <a:t>OS</a:t>
            </a:r>
            <a:r>
              <a:rPr lang="ja-JP" altLang="en-US">
                <a:latin typeface="Meiryo" panose="020B0604030504040204" pitchFamily="34" charset="-128"/>
                <a:ea typeface="Meiryo" panose="020B0604030504040204" pitchFamily="34" charset="-128"/>
              </a:rPr>
              <a:t>データを監視</a:t>
            </a:r>
            <a:endParaRPr lang="en-US" altLang="ja-JP" dirty="0">
              <a:latin typeface="Meiryo" panose="020B0604030504040204" pitchFamily="34" charset="-128"/>
              <a:ea typeface="Meiryo" panose="020B0604030504040204" pitchFamily="34" charset="-128"/>
            </a:endParaRPr>
          </a:p>
          <a:p>
            <a:pPr lvl="1"/>
            <a:r>
              <a:rPr lang="ja-JP" altLang="en-US"/>
              <a:t>しかし、メモリが</a:t>
            </a:r>
            <a:r>
              <a:rPr lang="ja-JP" altLang="en-US">
                <a:latin typeface="Meiryo" panose="020B0604030504040204" pitchFamily="34" charset="-128"/>
                <a:ea typeface="Meiryo" panose="020B0604030504040204" pitchFamily="34" charset="-128"/>
              </a:rPr>
              <a:t>暗号化された機密</a:t>
            </a:r>
            <a:r>
              <a:rPr lang="en-US" altLang="ja-JP" dirty="0">
                <a:latin typeface="Meiryo" panose="020B0604030504040204" pitchFamily="34" charset="-128"/>
                <a:ea typeface="Meiryo" panose="020B0604030504040204" pitchFamily="34" charset="-128"/>
              </a:rPr>
              <a:t>VM</a:t>
            </a:r>
            <a:r>
              <a:rPr lang="ja-JP" altLang="en-US">
                <a:latin typeface="Meiryo" panose="020B0604030504040204" pitchFamily="34" charset="-128"/>
                <a:ea typeface="Meiryo" panose="020B0604030504040204" pitchFamily="34" charset="-128"/>
              </a:rPr>
              <a:t>からは情報を取得できない</a:t>
            </a:r>
            <a:endParaRPr kumimoji="1" lang="en-US" altLang="ja-JP" dirty="0">
              <a:latin typeface="Meiryo" panose="020B0604030504040204" pitchFamily="34" charset="-128"/>
              <a:ea typeface="Meiryo" panose="020B0604030504040204" pitchFamily="34" charset="-128"/>
            </a:endParaRPr>
          </a:p>
        </p:txBody>
      </p:sp>
      <p:sp>
        <p:nvSpPr>
          <p:cNvPr id="4" name="スライド番号プレースホルダー 3">
            <a:extLst>
              <a:ext uri="{FF2B5EF4-FFF2-40B4-BE49-F238E27FC236}">
                <a16:creationId xmlns:a16="http://schemas.microsoft.com/office/drawing/2014/main" id="{088C6D80-A3F2-5A27-4958-D91F71BE6208}"/>
              </a:ext>
            </a:extLst>
          </p:cNvPr>
          <p:cNvSpPr>
            <a:spLocks noGrp="1"/>
          </p:cNvSpPr>
          <p:nvPr>
            <p:ph type="sldNum" sz="quarter" idx="12"/>
          </p:nvPr>
        </p:nvSpPr>
        <p:spPr/>
        <p:txBody>
          <a:bodyPr/>
          <a:lstStyle/>
          <a:p>
            <a:fld id="{A2DAF6EC-2C59-9941-AA93-00E19ED16896}" type="slidenum">
              <a:rPr kumimoji="1" lang="ja-JP" altLang="en-US" smtClean="0"/>
              <a:t>3</a:t>
            </a:fld>
            <a:endParaRPr kumimoji="1" lang="ja-JP" altLang="en-US"/>
          </a:p>
        </p:txBody>
      </p:sp>
      <p:grpSp>
        <p:nvGrpSpPr>
          <p:cNvPr id="7" name="グループ化 6">
            <a:extLst>
              <a:ext uri="{FF2B5EF4-FFF2-40B4-BE49-F238E27FC236}">
                <a16:creationId xmlns:a16="http://schemas.microsoft.com/office/drawing/2014/main" id="{DB8AA158-31F5-BFFE-AA1A-17B8C90AB814}"/>
              </a:ext>
            </a:extLst>
          </p:cNvPr>
          <p:cNvGrpSpPr/>
          <p:nvPr/>
        </p:nvGrpSpPr>
        <p:grpSpPr>
          <a:xfrm>
            <a:off x="1045059" y="4784541"/>
            <a:ext cx="6799306" cy="1267689"/>
            <a:chOff x="2784205" y="4784541"/>
            <a:chExt cx="6799306" cy="1267689"/>
          </a:xfrm>
        </p:grpSpPr>
        <p:sp>
          <p:nvSpPr>
            <p:cNvPr id="11" name="左矢印 9">
              <a:extLst>
                <a:ext uri="{FF2B5EF4-FFF2-40B4-BE49-F238E27FC236}">
                  <a16:creationId xmlns:a16="http://schemas.microsoft.com/office/drawing/2014/main" id="{0BFE1DD5-7C6A-C0B4-A43F-7119B06FB9FF}"/>
                </a:ext>
              </a:extLst>
            </p:cNvPr>
            <p:cNvSpPr/>
            <p:nvPr/>
          </p:nvSpPr>
          <p:spPr>
            <a:xfrm rot="10800000">
              <a:off x="4392684" y="5232638"/>
              <a:ext cx="2355116" cy="324684"/>
            </a:xfrm>
            <a:prstGeom prst="leftArrow">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sp>
          <p:nvSpPr>
            <p:cNvPr id="12" name="テキスト ボックス 10">
              <a:extLst>
                <a:ext uri="{FF2B5EF4-FFF2-40B4-BE49-F238E27FC236}">
                  <a16:creationId xmlns:a16="http://schemas.microsoft.com/office/drawing/2014/main" id="{5AEC4F86-DFCE-9C5B-A53B-88B190B84E8D}"/>
                </a:ext>
              </a:extLst>
            </p:cNvPr>
            <p:cNvSpPr txBox="1"/>
            <p:nvPr/>
          </p:nvSpPr>
          <p:spPr>
            <a:xfrm>
              <a:off x="4624204" y="5004037"/>
              <a:ext cx="817968" cy="369332"/>
            </a:xfrm>
            <a:prstGeom prst="rect">
              <a:avLst/>
            </a:prstGeom>
            <a:noFill/>
          </p:spPr>
          <p:txBody>
            <a:bodyPr wrap="square" rtlCol="0">
              <a:spAutoFit/>
            </a:bodyPr>
            <a:lstStyle/>
            <a:p>
              <a:r>
                <a:rPr kumimoji="1" lang="ja-JP" altLang="en-US">
                  <a:latin typeface="Meiryo" panose="020B0604030504040204" pitchFamily="34" charset="-128"/>
                  <a:ea typeface="Meiryo" panose="020B0604030504040204" pitchFamily="34" charset="-128"/>
                </a:rPr>
                <a:t>監視</a:t>
              </a:r>
            </a:p>
          </p:txBody>
        </p:sp>
        <p:sp>
          <p:nvSpPr>
            <p:cNvPr id="13" name="乗算記号 11">
              <a:extLst>
                <a:ext uri="{FF2B5EF4-FFF2-40B4-BE49-F238E27FC236}">
                  <a16:creationId xmlns:a16="http://schemas.microsoft.com/office/drawing/2014/main" id="{C2F04C62-17AE-8E28-6A52-9DF0ACE78E66}"/>
                </a:ext>
              </a:extLst>
            </p:cNvPr>
            <p:cNvSpPr/>
            <p:nvPr/>
          </p:nvSpPr>
          <p:spPr>
            <a:xfrm>
              <a:off x="5226879" y="4960782"/>
              <a:ext cx="845851" cy="825174"/>
            </a:xfrm>
            <a:prstGeom prst="mathMultiply">
              <a:avLst/>
            </a:prstGeom>
            <a:solidFill>
              <a:srgbClr val="FFFF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sp>
          <p:nvSpPr>
            <p:cNvPr id="14" name="角丸四角形 12">
              <a:extLst>
                <a:ext uri="{FF2B5EF4-FFF2-40B4-BE49-F238E27FC236}">
                  <a16:creationId xmlns:a16="http://schemas.microsoft.com/office/drawing/2014/main" id="{DFE3C1AA-8DBB-6C11-7E75-3F372BBE1381}"/>
                </a:ext>
              </a:extLst>
            </p:cNvPr>
            <p:cNvSpPr/>
            <p:nvPr/>
          </p:nvSpPr>
          <p:spPr>
            <a:xfrm>
              <a:off x="6881875" y="4784541"/>
              <a:ext cx="2701636" cy="1267689"/>
            </a:xfrm>
            <a:prstGeom prst="roundRect">
              <a:avLst/>
            </a:prstGeom>
            <a:solidFill>
              <a:srgbClr val="95C9F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sp>
          <p:nvSpPr>
            <p:cNvPr id="15" name="正方形/長方形 13">
              <a:extLst>
                <a:ext uri="{FF2B5EF4-FFF2-40B4-BE49-F238E27FC236}">
                  <a16:creationId xmlns:a16="http://schemas.microsoft.com/office/drawing/2014/main" id="{982EEC4B-1B16-9FEE-A431-E7DEC91E6091}"/>
                </a:ext>
              </a:extLst>
            </p:cNvPr>
            <p:cNvSpPr/>
            <p:nvPr/>
          </p:nvSpPr>
          <p:spPr>
            <a:xfrm>
              <a:off x="2784205" y="5198785"/>
              <a:ext cx="1496287" cy="394857"/>
            </a:xfrm>
            <a:prstGeom prst="rect">
              <a:avLst/>
            </a:prstGeom>
            <a:solidFill>
              <a:schemeClr val="accent4">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ja-JP" dirty="0">
                  <a:solidFill>
                    <a:sysClr val="windowText" lastClr="000000"/>
                  </a:solidFill>
                  <a:latin typeface="Meiryo" panose="020B0604030504040204" pitchFamily="34" charset="-128"/>
                  <a:ea typeface="Meiryo" panose="020B0604030504040204" pitchFamily="34" charset="-128"/>
                </a:rPr>
                <a:t>IDS</a:t>
              </a:r>
              <a:endParaRPr kumimoji="1" lang="ja-JP" altLang="en-US">
                <a:solidFill>
                  <a:sysClr val="windowText" lastClr="000000"/>
                </a:solidFill>
                <a:latin typeface="Meiryo" panose="020B0604030504040204" pitchFamily="34" charset="-128"/>
                <a:ea typeface="Meiryo" panose="020B0604030504040204" pitchFamily="34" charset="-128"/>
              </a:endParaRPr>
            </a:p>
          </p:txBody>
        </p:sp>
        <p:sp>
          <p:nvSpPr>
            <p:cNvPr id="9" name="正方形/長方形 7">
              <a:extLst>
                <a:ext uri="{FF2B5EF4-FFF2-40B4-BE49-F238E27FC236}">
                  <a16:creationId xmlns:a16="http://schemas.microsoft.com/office/drawing/2014/main" id="{84FBD256-966E-59A5-3C2B-4470048B705D}"/>
                </a:ext>
              </a:extLst>
            </p:cNvPr>
            <p:cNvSpPr/>
            <p:nvPr/>
          </p:nvSpPr>
          <p:spPr>
            <a:xfrm>
              <a:off x="7484547" y="5362316"/>
              <a:ext cx="1496287" cy="394857"/>
            </a:xfrm>
            <a:prstGeom prst="rect">
              <a:avLst/>
            </a:prstGeom>
            <a:solidFill>
              <a:srgbClr val="F2CFE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ja-JP" altLang="en-US">
                  <a:solidFill>
                    <a:sysClr val="windowText" lastClr="000000"/>
                  </a:solidFill>
                  <a:latin typeface="Meiryo" panose="020B0604030504040204" pitchFamily="34" charset="-128"/>
                  <a:ea typeface="Meiryo" panose="020B0604030504040204" pitchFamily="34" charset="-128"/>
                </a:rPr>
                <a:t>機密情報</a:t>
              </a:r>
            </a:p>
          </p:txBody>
        </p:sp>
        <p:sp>
          <p:nvSpPr>
            <p:cNvPr id="10" name="テキスト ボックス 8">
              <a:extLst>
                <a:ext uri="{FF2B5EF4-FFF2-40B4-BE49-F238E27FC236}">
                  <a16:creationId xmlns:a16="http://schemas.microsoft.com/office/drawing/2014/main" id="{FAB6B826-4B9B-CA23-AC72-12BC65D5434C}"/>
                </a:ext>
              </a:extLst>
            </p:cNvPr>
            <p:cNvSpPr txBox="1"/>
            <p:nvPr/>
          </p:nvSpPr>
          <p:spPr>
            <a:xfrm>
              <a:off x="7734799" y="4849941"/>
              <a:ext cx="995785"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機密</a:t>
              </a:r>
              <a:r>
                <a:rPr kumimoji="1"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grpSp>
      <p:sp>
        <p:nvSpPr>
          <p:cNvPr id="16" name="テキスト ボックス 15">
            <a:extLst>
              <a:ext uri="{FF2B5EF4-FFF2-40B4-BE49-F238E27FC236}">
                <a16:creationId xmlns:a16="http://schemas.microsoft.com/office/drawing/2014/main" id="{8F370FED-D7B6-A6FB-6E60-822936E472C9}"/>
              </a:ext>
            </a:extLst>
          </p:cNvPr>
          <p:cNvSpPr txBox="1"/>
          <p:nvPr/>
        </p:nvSpPr>
        <p:spPr>
          <a:xfrm>
            <a:off x="10142693" y="3810377"/>
            <a:ext cx="1620957" cy="523220"/>
          </a:xfrm>
          <a:prstGeom prst="rect">
            <a:avLst/>
          </a:prstGeom>
          <a:noFill/>
        </p:spPr>
        <p:txBody>
          <a:bodyPr wrap="none" rtlCol="0">
            <a:spAutoFit/>
          </a:bodyPr>
          <a:lstStyle/>
          <a:p>
            <a:r>
              <a:rPr kumimoji="1" lang="ja-JP" altLang="en-US" sz="2800" b="1">
                <a:ln w="22225">
                  <a:noFill/>
                  <a:prstDash val="solid"/>
                </a:ln>
                <a:solidFill>
                  <a:schemeClr val="accent2">
                    <a:lumMod val="75000"/>
                  </a:schemeClr>
                </a:solidFill>
              </a:rPr>
              <a:t>クラウド</a:t>
            </a:r>
          </a:p>
        </p:txBody>
      </p:sp>
      <p:grpSp>
        <p:nvGrpSpPr>
          <p:cNvPr id="21" name="グループ化 20">
            <a:extLst>
              <a:ext uri="{FF2B5EF4-FFF2-40B4-BE49-F238E27FC236}">
                <a16:creationId xmlns:a16="http://schemas.microsoft.com/office/drawing/2014/main" id="{66DEFBD4-5B92-1725-E6BE-6D6D89AED682}"/>
              </a:ext>
            </a:extLst>
          </p:cNvPr>
          <p:cNvGrpSpPr/>
          <p:nvPr/>
        </p:nvGrpSpPr>
        <p:grpSpPr>
          <a:xfrm>
            <a:off x="7404537" y="4441523"/>
            <a:ext cx="2988897" cy="1770343"/>
            <a:chOff x="7404537" y="4441523"/>
            <a:chExt cx="2988897" cy="1770343"/>
          </a:xfrm>
        </p:grpSpPr>
        <p:pic>
          <p:nvPicPr>
            <p:cNvPr id="17" name="グラフィックス 17" descr="ユーザー 単色塗りつぶし">
              <a:extLst>
                <a:ext uri="{FF2B5EF4-FFF2-40B4-BE49-F238E27FC236}">
                  <a16:creationId xmlns:a16="http://schemas.microsoft.com/office/drawing/2014/main" id="{2FB595F8-6591-BE26-7EF1-63FDC11D6E2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10000" y="4441523"/>
              <a:ext cx="1583434" cy="1583434"/>
            </a:xfrm>
            <a:prstGeom prst="rect">
              <a:avLst/>
            </a:prstGeom>
          </p:spPr>
        </p:pic>
        <p:sp>
          <p:nvSpPr>
            <p:cNvPr id="18" name="左矢印 21">
              <a:extLst>
                <a:ext uri="{FF2B5EF4-FFF2-40B4-BE49-F238E27FC236}">
                  <a16:creationId xmlns:a16="http://schemas.microsoft.com/office/drawing/2014/main" id="{2AA1B2D8-5700-7ACD-32E0-CDB1FFAD1904}"/>
                </a:ext>
              </a:extLst>
            </p:cNvPr>
            <p:cNvSpPr/>
            <p:nvPr/>
          </p:nvSpPr>
          <p:spPr>
            <a:xfrm>
              <a:off x="7404537" y="5168155"/>
              <a:ext cx="1496287" cy="369332"/>
            </a:xfrm>
            <a:prstGeom prst="leftArrow">
              <a:avLst/>
            </a:prstGeom>
            <a:solidFill>
              <a:srgbClr val="DA050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solidFill>
                  <a:srgbClr val="DA0504"/>
                </a:solidFill>
                <a:latin typeface="Meiryo" panose="020B0604030504040204" pitchFamily="34" charset="-128"/>
                <a:ea typeface="Meiryo" panose="020B0604030504040204" pitchFamily="34" charset="-128"/>
              </a:endParaRPr>
            </a:p>
          </p:txBody>
        </p:sp>
        <p:sp>
          <p:nvSpPr>
            <p:cNvPr id="19" name="テキスト ボックス 22">
              <a:extLst>
                <a:ext uri="{FF2B5EF4-FFF2-40B4-BE49-F238E27FC236}">
                  <a16:creationId xmlns:a16="http://schemas.microsoft.com/office/drawing/2014/main" id="{B62541BE-8AEB-6EE6-BC12-ACE09BA6222F}"/>
                </a:ext>
              </a:extLst>
            </p:cNvPr>
            <p:cNvSpPr txBox="1"/>
            <p:nvPr/>
          </p:nvSpPr>
          <p:spPr>
            <a:xfrm>
              <a:off x="8014685" y="5537487"/>
              <a:ext cx="1340833" cy="369332"/>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侵入</a:t>
              </a:r>
              <a:endParaRPr kumimoji="1" lang="ja-JP" altLang="en-US">
                <a:latin typeface="Meiryo" panose="020B0604030504040204" pitchFamily="34" charset="-128"/>
                <a:ea typeface="Meiryo" panose="020B0604030504040204" pitchFamily="34" charset="-128"/>
              </a:endParaRPr>
            </a:p>
          </p:txBody>
        </p:sp>
        <p:sp>
          <p:nvSpPr>
            <p:cNvPr id="20" name="テキスト ボックス 18">
              <a:extLst>
                <a:ext uri="{FF2B5EF4-FFF2-40B4-BE49-F238E27FC236}">
                  <a16:creationId xmlns:a16="http://schemas.microsoft.com/office/drawing/2014/main" id="{4A452BD9-CF64-5BBD-0778-3853EBFB342A}"/>
                </a:ext>
              </a:extLst>
            </p:cNvPr>
            <p:cNvSpPr txBox="1"/>
            <p:nvPr/>
          </p:nvSpPr>
          <p:spPr>
            <a:xfrm>
              <a:off x="9202174" y="5842534"/>
              <a:ext cx="877163"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内部犯</a:t>
              </a:r>
            </a:p>
          </p:txBody>
        </p:sp>
      </p:grpSp>
    </p:spTree>
    <p:extLst>
      <p:ext uri="{BB962C8B-B14F-4D97-AF65-F5344CB8AC3E}">
        <p14:creationId xmlns:p14="http://schemas.microsoft.com/office/powerpoint/2010/main" val="3917292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49128-B7B5-D319-F052-E1D1BF28ED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AACB1C-0D51-EB8E-090A-56AE70C98F49}"/>
              </a:ext>
            </a:extLst>
          </p:cNvPr>
          <p:cNvSpPr>
            <a:spLocks noGrp="1"/>
          </p:cNvSpPr>
          <p:nvPr>
            <p:ph type="title"/>
          </p:nvPr>
        </p:nvSpPr>
        <p:spPr>
          <a:xfrm>
            <a:off x="838200" y="438412"/>
            <a:ext cx="10515600" cy="560970"/>
          </a:xfrm>
        </p:spPr>
        <p:txBody>
          <a:bodyPr>
            <a:normAutofit fontScale="90000"/>
          </a:bodyPr>
          <a:lstStyle/>
          <a:p>
            <a:r>
              <a:rPr kumimoji="1" lang="ja-JP" altLang="en-US" sz="4000" kern="0">
                <a:solidFill>
                  <a:sysClr val="windowText" lastClr="000000"/>
                </a:solidFill>
              </a:rPr>
              <a:t>先行研究：</a:t>
            </a:r>
            <a:r>
              <a:rPr lang="en" altLang="ja-JP" sz="4000" kern="0" dirty="0">
                <a:solidFill>
                  <a:sysClr val="windowText" lastClr="000000"/>
                </a:solidFill>
              </a:rPr>
              <a:t>SEV</a:t>
            </a:r>
            <a:r>
              <a:rPr kumimoji="1" lang="en" altLang="ja-JP" sz="4000" kern="0" dirty="0">
                <a:solidFill>
                  <a:sysClr val="windowText" lastClr="000000"/>
                </a:solidFill>
              </a:rPr>
              <a:t>monitor </a:t>
            </a:r>
            <a:r>
              <a:rPr kumimoji="1" lang="en" altLang="ja-JP" sz="2400" kern="0" dirty="0"/>
              <a:t>[</a:t>
            </a:r>
            <a:r>
              <a:rPr lang="en-JP" altLang="ja-JP" sz="2400" b="1" dirty="0"/>
              <a:t>能野+, CSS'22</a:t>
            </a:r>
            <a:r>
              <a:rPr kumimoji="1" lang="en-US" altLang="ja-JP" sz="2400" kern="0" dirty="0"/>
              <a:t>]</a:t>
            </a:r>
            <a:endParaRPr lang="en-JP" sz="2400" dirty="0"/>
          </a:p>
        </p:txBody>
      </p:sp>
      <p:sp>
        <p:nvSpPr>
          <p:cNvPr id="3" name="Content Placeholder 2">
            <a:extLst>
              <a:ext uri="{FF2B5EF4-FFF2-40B4-BE49-F238E27FC236}">
                <a16:creationId xmlns:a16="http://schemas.microsoft.com/office/drawing/2014/main" id="{A068B105-348B-1BCD-FC58-2B12EA0DA226}"/>
              </a:ext>
            </a:extLst>
          </p:cNvPr>
          <p:cNvSpPr>
            <a:spLocks noGrp="1"/>
          </p:cNvSpPr>
          <p:nvPr>
            <p:ph idx="1"/>
          </p:nvPr>
        </p:nvSpPr>
        <p:spPr>
          <a:xfrm>
            <a:off x="884679" y="1222940"/>
            <a:ext cx="10515600" cy="3923212"/>
          </a:xfrm>
        </p:spPr>
        <p:txBody>
          <a:bodyPr>
            <a:normAutofit/>
          </a:bodyPr>
          <a:lstStyle/>
          <a:p>
            <a:r>
              <a:rPr lang="ja-JP" altLang="en-US"/>
              <a:t>機密</a:t>
            </a:r>
            <a:r>
              <a:rPr lang="en-US" altLang="ja-JP" dirty="0" err="1"/>
              <a:t>VMに対</a:t>
            </a:r>
            <a:r>
              <a:rPr lang="ja-JP" altLang="en-US"/>
              <a:t>する安全な</a:t>
            </a:r>
            <a:r>
              <a:rPr lang="en-US" altLang="ja-JP" dirty="0"/>
              <a:t>IDS</a:t>
            </a:r>
            <a:r>
              <a:rPr lang="ja-JP" altLang="en-US"/>
              <a:t>オフロードを実現</a:t>
            </a:r>
            <a:endParaRPr lang="en-US" altLang="ja-JP" dirty="0"/>
          </a:p>
          <a:p>
            <a:pPr lvl="1"/>
            <a:r>
              <a:rPr lang="en-JP" altLang="ja-JP" dirty="0"/>
              <a:t>IDS</a:t>
            </a:r>
            <a:r>
              <a:rPr lang="ja-JP" altLang="en-JP"/>
              <a:t>は</a:t>
            </a:r>
            <a:r>
              <a:rPr lang="en-US" altLang="ja-JP" dirty="0" err="1"/>
              <a:t>VM</a:t>
            </a:r>
            <a:r>
              <a:rPr lang="ja-JP" altLang="en-US"/>
              <a:t>内のエージェント経由でメモリデータを取得</a:t>
            </a:r>
            <a:endParaRPr lang="en-US" altLang="ja-JP" dirty="0"/>
          </a:p>
          <a:p>
            <a:pPr lvl="1"/>
            <a:r>
              <a:rPr lang="en-US" altLang="ja-JP" dirty="0"/>
              <a:t>IDS</a:t>
            </a:r>
            <a:r>
              <a:rPr lang="ja-JP" altLang="en-US"/>
              <a:t>とエージェントは暗号通信により取得したメモリデータを保護</a:t>
            </a:r>
            <a:endParaRPr lang="en-US" altLang="ja-JP" dirty="0"/>
          </a:p>
          <a:p>
            <a:pPr lvl="1"/>
            <a:r>
              <a:rPr lang="en-US" altLang="ja-JP" dirty="0"/>
              <a:t>IDS</a:t>
            </a:r>
            <a:r>
              <a:rPr lang="ja-JP" altLang="en-US"/>
              <a:t>も別の機密</a:t>
            </a:r>
            <a:r>
              <a:rPr lang="en-US" altLang="ja-JP" dirty="0" err="1"/>
              <a:t>VM</a:t>
            </a:r>
            <a:r>
              <a:rPr lang="ja-JP" altLang="en-US"/>
              <a:t>内で実行して監視データからの情報漏洩を防止</a:t>
            </a:r>
            <a:endParaRPr lang="en-US" altLang="ja-JP" dirty="0">
              <a:solidFill>
                <a:srgbClr val="FFC000"/>
              </a:solidFill>
            </a:endParaRPr>
          </a:p>
          <a:p>
            <a:r>
              <a:rPr lang="ja-JP" altLang="en-US"/>
              <a:t>監視対象システムを隔離環境に閉じ込め，エージェントを保護</a:t>
            </a:r>
            <a:endParaRPr lang="en-US" altLang="ja-JP" dirty="0"/>
          </a:p>
          <a:p>
            <a:pPr lvl="1"/>
            <a:r>
              <a:rPr lang="ja-JP" altLang="en-US"/>
              <a:t>用いる隔離環境によって様々なトレードオフが存在</a:t>
            </a:r>
            <a:endParaRPr lang="en-US" altLang="ja-JP" dirty="0"/>
          </a:p>
        </p:txBody>
      </p:sp>
      <p:sp>
        <p:nvSpPr>
          <p:cNvPr id="4" name="Slide Number Placeholder 3">
            <a:extLst>
              <a:ext uri="{FF2B5EF4-FFF2-40B4-BE49-F238E27FC236}">
                <a16:creationId xmlns:a16="http://schemas.microsoft.com/office/drawing/2014/main" id="{646E6DDD-D669-B614-814F-94A364943577}"/>
              </a:ext>
            </a:extLst>
          </p:cNvPr>
          <p:cNvSpPr>
            <a:spLocks noGrp="1"/>
          </p:cNvSpPr>
          <p:nvPr>
            <p:ph type="sldNum" sz="quarter" idx="12"/>
          </p:nvPr>
        </p:nvSpPr>
        <p:spPr/>
        <p:txBody>
          <a:bodyPr/>
          <a:lstStyle/>
          <a:p>
            <a:fld id="{EEE39FC4-6479-41AC-BBE6-1F53D5005476}" type="slidenum">
              <a:rPr kumimoji="1" lang="ja-JP" altLang="en-US" smtClean="0"/>
              <a:t>4</a:t>
            </a:fld>
            <a:endParaRPr kumimoji="1" lang="ja-JP" altLang="en-US"/>
          </a:p>
        </p:txBody>
      </p:sp>
      <p:grpSp>
        <p:nvGrpSpPr>
          <p:cNvPr id="31" name="グループ化 30">
            <a:extLst>
              <a:ext uri="{FF2B5EF4-FFF2-40B4-BE49-F238E27FC236}">
                <a16:creationId xmlns:a16="http://schemas.microsoft.com/office/drawing/2014/main" id="{55FC8CC3-CD1F-86A9-C0A1-9CE3D9CA9966}"/>
              </a:ext>
            </a:extLst>
          </p:cNvPr>
          <p:cNvGrpSpPr/>
          <p:nvPr/>
        </p:nvGrpSpPr>
        <p:grpSpPr>
          <a:xfrm>
            <a:off x="388905" y="3865562"/>
            <a:ext cx="11106381" cy="2971413"/>
            <a:chOff x="388905" y="3865562"/>
            <a:chExt cx="11106381" cy="2971413"/>
          </a:xfrm>
        </p:grpSpPr>
        <p:grpSp>
          <p:nvGrpSpPr>
            <p:cNvPr id="69" name="グループ化 68">
              <a:extLst>
                <a:ext uri="{FF2B5EF4-FFF2-40B4-BE49-F238E27FC236}">
                  <a16:creationId xmlns:a16="http://schemas.microsoft.com/office/drawing/2014/main" id="{596381D9-18B9-EFC3-8D08-B91BB42806A6}"/>
                </a:ext>
              </a:extLst>
            </p:cNvPr>
            <p:cNvGrpSpPr/>
            <p:nvPr/>
          </p:nvGrpSpPr>
          <p:grpSpPr>
            <a:xfrm>
              <a:off x="388905" y="3865562"/>
              <a:ext cx="11106381" cy="2971413"/>
              <a:chOff x="388905" y="3865562"/>
              <a:chExt cx="11106381" cy="2971413"/>
            </a:xfrm>
          </p:grpSpPr>
          <p:sp>
            <p:nvSpPr>
              <p:cNvPr id="62" name="雲 61">
                <a:extLst>
                  <a:ext uri="{FF2B5EF4-FFF2-40B4-BE49-F238E27FC236}">
                    <a16:creationId xmlns:a16="http://schemas.microsoft.com/office/drawing/2014/main" id="{B7C98BB9-BDC2-137E-1EC5-72481F3D69EE}"/>
                  </a:ext>
                </a:extLst>
              </p:cNvPr>
              <p:cNvSpPr/>
              <p:nvPr/>
            </p:nvSpPr>
            <p:spPr>
              <a:xfrm>
                <a:off x="388905" y="3865562"/>
                <a:ext cx="11106381" cy="2971413"/>
              </a:xfrm>
              <a:prstGeom prst="cloud">
                <a:avLst/>
              </a:prstGeom>
              <a:solidFill>
                <a:schemeClr val="accent2">
                  <a:lumMod val="20000"/>
                  <a:lumOff val="8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dirty="0">
                  <a:solidFill>
                    <a:srgbClr val="FF0000"/>
                  </a:solidFill>
                </a:endParaRPr>
              </a:p>
            </p:txBody>
          </p:sp>
          <p:grpSp>
            <p:nvGrpSpPr>
              <p:cNvPr id="67" name="グループ化 66">
                <a:extLst>
                  <a:ext uri="{FF2B5EF4-FFF2-40B4-BE49-F238E27FC236}">
                    <a16:creationId xmlns:a16="http://schemas.microsoft.com/office/drawing/2014/main" id="{ADE4713B-3647-3A20-84FF-619CC346BEF4}"/>
                  </a:ext>
                </a:extLst>
              </p:cNvPr>
              <p:cNvGrpSpPr/>
              <p:nvPr/>
            </p:nvGrpSpPr>
            <p:grpSpPr>
              <a:xfrm>
                <a:off x="3073198" y="4369816"/>
                <a:ext cx="2075734" cy="2169096"/>
                <a:chOff x="750598" y="4292168"/>
                <a:chExt cx="2075734" cy="2169096"/>
              </a:xfrm>
            </p:grpSpPr>
            <p:sp>
              <p:nvSpPr>
                <p:cNvPr id="63" name="テキスト ボックス 11">
                  <a:extLst>
                    <a:ext uri="{FF2B5EF4-FFF2-40B4-BE49-F238E27FC236}">
                      <a16:creationId xmlns:a16="http://schemas.microsoft.com/office/drawing/2014/main" id="{16672DF2-3365-6A87-5146-6B1558108492}"/>
                    </a:ext>
                  </a:extLst>
                </p:cNvPr>
                <p:cNvSpPr txBox="1"/>
                <p:nvPr/>
              </p:nvSpPr>
              <p:spPr>
                <a:xfrm>
                  <a:off x="1255961" y="4292168"/>
                  <a:ext cx="1052933" cy="369332"/>
                </a:xfrm>
                <a:prstGeom prst="rect">
                  <a:avLst/>
                </a:prstGeom>
                <a:noFill/>
              </p:spPr>
              <p:txBody>
                <a:bodyPr wrap="square" rtlCol="0">
                  <a:spAutoFit/>
                </a:bodyPr>
                <a:lstStyle/>
                <a:p>
                  <a:r>
                    <a:rPr lang="en-US" altLang="ja-JP" dirty="0">
                      <a:latin typeface="Meiryo" panose="020B0604030504040204" pitchFamily="34" charset="-128"/>
                      <a:ea typeface="Meiryo" panose="020B0604030504040204" pitchFamily="34" charset="-128"/>
                    </a:rPr>
                    <a:t>IDS VM</a:t>
                  </a:r>
                  <a:endParaRPr kumimoji="1" lang="ja-JP" altLang="en-US">
                    <a:latin typeface="Meiryo" panose="020B0604030504040204" pitchFamily="34" charset="-128"/>
                    <a:ea typeface="Meiryo" panose="020B0604030504040204" pitchFamily="34" charset="-128"/>
                  </a:endParaRPr>
                </a:p>
              </p:txBody>
            </p:sp>
            <p:sp>
              <p:nvSpPr>
                <p:cNvPr id="64" name="四角形: 角を丸くする 6">
                  <a:extLst>
                    <a:ext uri="{FF2B5EF4-FFF2-40B4-BE49-F238E27FC236}">
                      <a16:creationId xmlns:a16="http://schemas.microsoft.com/office/drawing/2014/main" id="{88585BD1-C347-1452-EDA5-1F3DBBAEF945}"/>
                    </a:ext>
                  </a:extLst>
                </p:cNvPr>
                <p:cNvSpPr/>
                <p:nvPr/>
              </p:nvSpPr>
              <p:spPr>
                <a:xfrm>
                  <a:off x="750598" y="4661500"/>
                  <a:ext cx="2075734" cy="1799764"/>
                </a:xfrm>
                <a:prstGeom prst="roundRect">
                  <a:avLst/>
                </a:prstGeom>
                <a:solidFill>
                  <a:srgbClr val="4DA72D"/>
                </a:solidFill>
                <a:ln w="28575">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65" name="正方形/長方形 64">
                  <a:extLst>
                    <a:ext uri="{FF2B5EF4-FFF2-40B4-BE49-F238E27FC236}">
                      <a16:creationId xmlns:a16="http://schemas.microsoft.com/office/drawing/2014/main" id="{A402D033-3B66-5AD0-C529-F73CC7474916}"/>
                    </a:ext>
                  </a:extLst>
                </p:cNvPr>
                <p:cNvSpPr/>
                <p:nvPr/>
              </p:nvSpPr>
              <p:spPr>
                <a:xfrm>
                  <a:off x="994682" y="5030832"/>
                  <a:ext cx="1575493" cy="1114242"/>
                </a:xfrm>
                <a:prstGeom prst="rect">
                  <a:avLst/>
                </a:prstGeom>
                <a:solidFill>
                  <a:srgbClr val="98CCF2"/>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a:solidFill>
                        <a:schemeClr val="tx1"/>
                      </a:solidFill>
                      <a:latin typeface="Meiryo" panose="020B0604030504040204" pitchFamily="34" charset="-128"/>
                      <a:ea typeface="Meiryo" panose="020B0604030504040204" pitchFamily="34" charset="-128"/>
                    </a:rPr>
                    <a:t>IDS</a:t>
                  </a:r>
                  <a:endParaRPr kumimoji="1" lang="ja-JP" altLang="en-US">
                    <a:solidFill>
                      <a:schemeClr val="tx1"/>
                    </a:solidFill>
                    <a:latin typeface="Meiryo" panose="020B0604030504040204" pitchFamily="34" charset="-128"/>
                    <a:ea typeface="Meiryo" panose="020B0604030504040204" pitchFamily="34" charset="-128"/>
                  </a:endParaRPr>
                </a:p>
              </p:txBody>
            </p:sp>
          </p:grpSp>
          <p:grpSp>
            <p:nvGrpSpPr>
              <p:cNvPr id="5" name="グループ化 4">
                <a:extLst>
                  <a:ext uri="{FF2B5EF4-FFF2-40B4-BE49-F238E27FC236}">
                    <a16:creationId xmlns:a16="http://schemas.microsoft.com/office/drawing/2014/main" id="{5D11D30C-FE1E-4DCA-3C3C-92290E1BF16A}"/>
                  </a:ext>
                </a:extLst>
              </p:cNvPr>
              <p:cNvGrpSpPr/>
              <p:nvPr/>
            </p:nvGrpSpPr>
            <p:grpSpPr>
              <a:xfrm>
                <a:off x="4685706" y="4133780"/>
                <a:ext cx="5759181" cy="2405134"/>
                <a:chOff x="4844446" y="2604884"/>
                <a:chExt cx="6124902" cy="3754952"/>
              </a:xfrm>
            </p:grpSpPr>
            <p:grpSp>
              <p:nvGrpSpPr>
                <p:cNvPr id="7" name="グループ化 6">
                  <a:extLst>
                    <a:ext uri="{FF2B5EF4-FFF2-40B4-BE49-F238E27FC236}">
                      <a16:creationId xmlns:a16="http://schemas.microsoft.com/office/drawing/2014/main" id="{AE457766-5211-3C19-C8A7-8C4C49F7FD26}"/>
                    </a:ext>
                  </a:extLst>
                </p:cNvPr>
                <p:cNvGrpSpPr/>
                <p:nvPr/>
              </p:nvGrpSpPr>
              <p:grpSpPr>
                <a:xfrm>
                  <a:off x="4844446" y="2604884"/>
                  <a:ext cx="4440834" cy="3754952"/>
                  <a:chOff x="4844446" y="2604884"/>
                  <a:chExt cx="4440834" cy="3754952"/>
                </a:xfrm>
              </p:grpSpPr>
              <p:grpSp>
                <p:nvGrpSpPr>
                  <p:cNvPr id="9" name="グループ化 8">
                    <a:extLst>
                      <a:ext uri="{FF2B5EF4-FFF2-40B4-BE49-F238E27FC236}">
                        <a16:creationId xmlns:a16="http://schemas.microsoft.com/office/drawing/2014/main" id="{E1E3D935-4588-9E99-0242-D44C1B96543F}"/>
                      </a:ext>
                    </a:extLst>
                  </p:cNvPr>
                  <p:cNvGrpSpPr/>
                  <p:nvPr/>
                </p:nvGrpSpPr>
                <p:grpSpPr>
                  <a:xfrm>
                    <a:off x="4844446" y="2604884"/>
                    <a:ext cx="4440834" cy="3754952"/>
                    <a:chOff x="4755236" y="2181137"/>
                    <a:chExt cx="4440834" cy="3754952"/>
                  </a:xfrm>
                </p:grpSpPr>
                <p:grpSp>
                  <p:nvGrpSpPr>
                    <p:cNvPr id="13" name="グループ化 12">
                      <a:extLst>
                        <a:ext uri="{FF2B5EF4-FFF2-40B4-BE49-F238E27FC236}">
                          <a16:creationId xmlns:a16="http://schemas.microsoft.com/office/drawing/2014/main" id="{C4376524-A44A-0EEF-7B62-484162E11F9E}"/>
                        </a:ext>
                      </a:extLst>
                    </p:cNvPr>
                    <p:cNvGrpSpPr/>
                    <p:nvPr/>
                  </p:nvGrpSpPr>
                  <p:grpSpPr>
                    <a:xfrm>
                      <a:off x="4975456" y="2181137"/>
                      <a:ext cx="4220614" cy="3754952"/>
                      <a:chOff x="4975456" y="2181137"/>
                      <a:chExt cx="4220614" cy="3754952"/>
                    </a:xfrm>
                  </p:grpSpPr>
                  <p:grpSp>
                    <p:nvGrpSpPr>
                      <p:cNvPr id="23" name="グループ化 22">
                        <a:extLst>
                          <a:ext uri="{FF2B5EF4-FFF2-40B4-BE49-F238E27FC236}">
                            <a16:creationId xmlns:a16="http://schemas.microsoft.com/office/drawing/2014/main" id="{3B35D073-B255-8223-40C4-E885735359F6}"/>
                          </a:ext>
                        </a:extLst>
                      </p:cNvPr>
                      <p:cNvGrpSpPr/>
                      <p:nvPr/>
                    </p:nvGrpSpPr>
                    <p:grpSpPr>
                      <a:xfrm>
                        <a:off x="7120336" y="2181137"/>
                        <a:ext cx="2075734" cy="3754952"/>
                        <a:chOff x="9151898" y="2914293"/>
                        <a:chExt cx="2059056" cy="3754952"/>
                      </a:xfrm>
                    </p:grpSpPr>
                    <p:sp>
                      <p:nvSpPr>
                        <p:cNvPr id="27" name="四角形: 角を丸くする 6">
                          <a:extLst>
                            <a:ext uri="{FF2B5EF4-FFF2-40B4-BE49-F238E27FC236}">
                              <a16:creationId xmlns:a16="http://schemas.microsoft.com/office/drawing/2014/main" id="{B44AE496-F4FA-0F5F-3EC1-15F610D2092D}"/>
                            </a:ext>
                          </a:extLst>
                        </p:cNvPr>
                        <p:cNvSpPr/>
                        <p:nvPr/>
                      </p:nvSpPr>
                      <p:spPr>
                        <a:xfrm>
                          <a:off x="9151898" y="3391131"/>
                          <a:ext cx="2059056" cy="3278114"/>
                        </a:xfrm>
                        <a:prstGeom prst="roundRect">
                          <a:avLst/>
                        </a:prstGeom>
                        <a:solidFill>
                          <a:srgbClr val="98CCF2"/>
                        </a:solidFill>
                        <a:ln w="28575">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26" name="テキスト ボックス 11">
                          <a:extLst>
                            <a:ext uri="{FF2B5EF4-FFF2-40B4-BE49-F238E27FC236}">
                              <a16:creationId xmlns:a16="http://schemas.microsoft.com/office/drawing/2014/main" id="{2E64B5B9-571F-FB52-2ABC-2B2693F46114}"/>
                            </a:ext>
                          </a:extLst>
                        </p:cNvPr>
                        <p:cNvSpPr txBox="1"/>
                        <p:nvPr/>
                      </p:nvSpPr>
                      <p:spPr>
                        <a:xfrm>
                          <a:off x="9501225" y="2914293"/>
                          <a:ext cx="1607932" cy="57661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grpSp>
                  <p:sp>
                    <p:nvSpPr>
                      <p:cNvPr id="20" name="上下矢印 19">
                        <a:extLst>
                          <a:ext uri="{FF2B5EF4-FFF2-40B4-BE49-F238E27FC236}">
                            <a16:creationId xmlns:a16="http://schemas.microsoft.com/office/drawing/2014/main" id="{BC7BE29F-0B3E-D908-1E12-D3F1B078C504}"/>
                          </a:ext>
                        </a:extLst>
                      </p:cNvPr>
                      <p:cNvSpPr/>
                      <p:nvPr/>
                    </p:nvSpPr>
                    <p:spPr>
                      <a:xfrm rot="16200000">
                        <a:off x="5980489" y="4232685"/>
                        <a:ext cx="276778" cy="2286844"/>
                      </a:xfrm>
                      <a:prstGeom prst="upDown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sp>
                    <p:nvSpPr>
                      <p:cNvPr id="21" name="テキスト ボックス 20">
                        <a:extLst>
                          <a:ext uri="{FF2B5EF4-FFF2-40B4-BE49-F238E27FC236}">
                            <a16:creationId xmlns:a16="http://schemas.microsoft.com/office/drawing/2014/main" id="{9A3CACBD-EA06-00C5-664A-8E68358926AF}"/>
                          </a:ext>
                        </a:extLst>
                      </p:cNvPr>
                      <p:cNvSpPr txBox="1"/>
                      <p:nvPr/>
                    </p:nvSpPr>
                    <p:spPr>
                      <a:xfrm>
                        <a:off x="5573916" y="4786999"/>
                        <a:ext cx="1107996" cy="369332"/>
                      </a:xfrm>
                      <a:prstGeom prst="rect">
                        <a:avLst/>
                      </a:prstGeom>
                      <a:noFill/>
                    </p:spPr>
                    <p:txBody>
                      <a:bodyPr wrap="none" rtlCol="0">
                        <a:spAutoFit/>
                      </a:bodyPr>
                      <a:lstStyle/>
                      <a:p>
                        <a:r>
                          <a:rPr lang="ja-JP" altLang="en-US">
                            <a:latin typeface="Meiryo" panose="020B0604030504040204" pitchFamily="34" charset="-128"/>
                            <a:ea typeface="Meiryo" panose="020B0604030504040204" pitchFamily="34" charset="-128"/>
                          </a:rPr>
                          <a:t>アドレス</a:t>
                        </a:r>
                        <a:endParaRPr lang="en-US" altLang="ja-JP" dirty="0">
                          <a:latin typeface="Meiryo" panose="020B0604030504040204" pitchFamily="34" charset="-128"/>
                          <a:ea typeface="Meiryo" panose="020B0604030504040204" pitchFamily="34" charset="-128"/>
                        </a:endParaRPr>
                      </a:p>
                    </p:txBody>
                  </p:sp>
                  <p:sp>
                    <p:nvSpPr>
                      <p:cNvPr id="22" name="下矢印 21">
                        <a:extLst>
                          <a:ext uri="{FF2B5EF4-FFF2-40B4-BE49-F238E27FC236}">
                            <a16:creationId xmlns:a16="http://schemas.microsoft.com/office/drawing/2014/main" id="{190F3FBF-0C2B-D396-3F19-F16F72F8A959}"/>
                          </a:ext>
                        </a:extLst>
                      </p:cNvPr>
                      <p:cNvSpPr/>
                      <p:nvPr/>
                    </p:nvSpPr>
                    <p:spPr>
                      <a:xfrm rot="10800000">
                        <a:off x="8005803" y="4671632"/>
                        <a:ext cx="304800" cy="414489"/>
                      </a:xfrm>
                      <a:prstGeom prst="downArrow">
                        <a:avLst>
                          <a:gd name="adj1" fmla="val 50000"/>
                          <a:gd name="adj2" fmla="val 32428"/>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grpSp>
                <p:sp>
                  <p:nvSpPr>
                    <p:cNvPr id="14" name="テキスト ボックス 13">
                      <a:extLst>
                        <a:ext uri="{FF2B5EF4-FFF2-40B4-BE49-F238E27FC236}">
                          <a16:creationId xmlns:a16="http://schemas.microsoft.com/office/drawing/2014/main" id="{D18B4CAF-8CCE-949E-FD73-B72FC3CDF149}"/>
                        </a:ext>
                      </a:extLst>
                    </p:cNvPr>
                    <p:cNvSpPr txBox="1"/>
                    <p:nvPr/>
                  </p:nvSpPr>
                  <p:spPr>
                    <a:xfrm>
                      <a:off x="5392611" y="5557595"/>
                      <a:ext cx="1569660" cy="369332"/>
                    </a:xfrm>
                    <a:prstGeom prst="rect">
                      <a:avLst/>
                    </a:prstGeom>
                    <a:noFill/>
                  </p:spPr>
                  <p:txBody>
                    <a:bodyPr wrap="none" rtlCol="0">
                      <a:spAutoFit/>
                    </a:bodyPr>
                    <a:lstStyle/>
                    <a:p>
                      <a:r>
                        <a:rPr lang="ja-JP" altLang="en-US">
                          <a:latin typeface="Meiryo" panose="020B0604030504040204" pitchFamily="34" charset="-128"/>
                          <a:ea typeface="Meiryo" panose="020B0604030504040204" pitchFamily="34" charset="-128"/>
                        </a:rPr>
                        <a:t>メモリデータ</a:t>
                      </a:r>
                      <a:endParaRPr lang="en-US" altLang="ja-JP" dirty="0">
                        <a:latin typeface="Meiryo" panose="020B0604030504040204" pitchFamily="34" charset="-128"/>
                        <a:ea typeface="Meiryo" panose="020B0604030504040204" pitchFamily="34" charset="-128"/>
                      </a:endParaRPr>
                    </a:p>
                  </p:txBody>
                </p:sp>
                <p:pic>
                  <p:nvPicPr>
                    <p:cNvPr id="16" name="グラフィックス 15" descr="鍵の付いたハート 単色塗りつぶし">
                      <a:extLst>
                        <a:ext uri="{FF2B5EF4-FFF2-40B4-BE49-F238E27FC236}">
                          <a16:creationId xmlns:a16="http://schemas.microsoft.com/office/drawing/2014/main" id="{F4A6E8F2-8FA6-4C62-A154-9D5310DDD0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755236" y="4815215"/>
                      <a:ext cx="454284" cy="454283"/>
                    </a:xfrm>
                    <a:prstGeom prst="rect">
                      <a:avLst/>
                    </a:prstGeom>
                  </p:spPr>
                </p:pic>
              </p:grpSp>
              <p:sp>
                <p:nvSpPr>
                  <p:cNvPr id="10" name="正方形/長方形 9">
                    <a:extLst>
                      <a:ext uri="{FF2B5EF4-FFF2-40B4-BE49-F238E27FC236}">
                        <a16:creationId xmlns:a16="http://schemas.microsoft.com/office/drawing/2014/main" id="{41587082-DCC5-B911-46B0-EA899FEF22AE}"/>
                      </a:ext>
                    </a:extLst>
                  </p:cNvPr>
                  <p:cNvSpPr/>
                  <p:nvPr/>
                </p:nvSpPr>
                <p:spPr>
                  <a:xfrm>
                    <a:off x="7370946" y="3239250"/>
                    <a:ext cx="1739591" cy="123706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panose="020B0604030504040204" pitchFamily="34" charset="-128"/>
                      <a:ea typeface="Meiryo" panose="020B0604030504040204" pitchFamily="34" charset="-128"/>
                    </a:endParaRPr>
                  </a:p>
                </p:txBody>
              </p:sp>
              <p:sp>
                <p:nvSpPr>
                  <p:cNvPr id="11" name="正方形/長方形 7">
                    <a:extLst>
                      <a:ext uri="{FF2B5EF4-FFF2-40B4-BE49-F238E27FC236}">
                        <a16:creationId xmlns:a16="http://schemas.microsoft.com/office/drawing/2014/main" id="{5053E05C-4FFC-34AA-E30A-9866B86F0F81}"/>
                      </a:ext>
                    </a:extLst>
                  </p:cNvPr>
                  <p:cNvSpPr/>
                  <p:nvPr/>
                </p:nvSpPr>
                <p:spPr>
                  <a:xfrm>
                    <a:off x="7531631" y="3853736"/>
                    <a:ext cx="1418221" cy="528046"/>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システム</a:t>
                    </a:r>
                  </a:p>
                </p:txBody>
              </p:sp>
              <p:sp>
                <p:nvSpPr>
                  <p:cNvPr id="12" name="テキスト ボックス 11">
                    <a:extLst>
                      <a:ext uri="{FF2B5EF4-FFF2-40B4-BE49-F238E27FC236}">
                        <a16:creationId xmlns:a16="http://schemas.microsoft.com/office/drawing/2014/main" id="{B4BFE532-6AFE-812F-36D4-9B66C6AF732F}"/>
                      </a:ext>
                    </a:extLst>
                  </p:cNvPr>
                  <p:cNvSpPr txBox="1"/>
                  <p:nvPr/>
                </p:nvSpPr>
                <p:spPr>
                  <a:xfrm>
                    <a:off x="7307835" y="3326719"/>
                    <a:ext cx="1107996"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隔離環境</a:t>
                    </a:r>
                  </a:p>
                </p:txBody>
              </p:sp>
            </p:grpSp>
            <p:sp>
              <p:nvSpPr>
                <p:cNvPr id="8" name="テキスト ボックス 7">
                  <a:extLst>
                    <a:ext uri="{FF2B5EF4-FFF2-40B4-BE49-F238E27FC236}">
                      <a16:creationId xmlns:a16="http://schemas.microsoft.com/office/drawing/2014/main" id="{B46EC44B-C96E-DA2E-11FD-2DACF27000AF}"/>
                    </a:ext>
                  </a:extLst>
                </p:cNvPr>
                <p:cNvSpPr txBox="1"/>
                <p:nvPr/>
              </p:nvSpPr>
              <p:spPr>
                <a:xfrm>
                  <a:off x="9348391" y="2769418"/>
                  <a:ext cx="1620957" cy="523221"/>
                </a:xfrm>
                <a:prstGeom prst="rect">
                  <a:avLst/>
                </a:prstGeom>
                <a:noFill/>
              </p:spPr>
              <p:txBody>
                <a:bodyPr wrap="none" rtlCol="0">
                  <a:spAutoFit/>
                </a:bodyPr>
                <a:lstStyle/>
                <a:p>
                  <a:r>
                    <a:rPr kumimoji="1" lang="ja-JP" altLang="en-US" sz="2800" b="1">
                      <a:ln w="22225">
                        <a:noFill/>
                        <a:prstDash val="solid"/>
                      </a:ln>
                      <a:solidFill>
                        <a:schemeClr val="accent2">
                          <a:lumMod val="75000"/>
                        </a:schemeClr>
                      </a:solidFill>
                    </a:rPr>
                    <a:t>クラウド</a:t>
                  </a:r>
                </a:p>
              </p:txBody>
            </p:sp>
          </p:grpSp>
        </p:grpSp>
        <p:grpSp>
          <p:nvGrpSpPr>
            <p:cNvPr id="30" name="グループ化 29">
              <a:extLst>
                <a:ext uri="{FF2B5EF4-FFF2-40B4-BE49-F238E27FC236}">
                  <a16:creationId xmlns:a16="http://schemas.microsoft.com/office/drawing/2014/main" id="{7ED46389-E513-A081-0754-C6AF34A1D4A1}"/>
                </a:ext>
              </a:extLst>
            </p:cNvPr>
            <p:cNvGrpSpPr/>
            <p:nvPr/>
          </p:nvGrpSpPr>
          <p:grpSpPr>
            <a:xfrm>
              <a:off x="7061347" y="5374596"/>
              <a:ext cx="1635719" cy="1018827"/>
              <a:chOff x="7061347" y="5374596"/>
              <a:chExt cx="1635719" cy="1018827"/>
            </a:xfrm>
          </p:grpSpPr>
          <p:sp>
            <p:nvSpPr>
              <p:cNvPr id="18" name="正方形/長方形 14">
                <a:extLst>
                  <a:ext uri="{FF2B5EF4-FFF2-40B4-BE49-F238E27FC236}">
                    <a16:creationId xmlns:a16="http://schemas.microsoft.com/office/drawing/2014/main" id="{007E9151-E4D5-57E6-5D8C-49EE36CCF272}"/>
                  </a:ext>
                </a:extLst>
              </p:cNvPr>
              <p:cNvSpPr/>
              <p:nvPr/>
            </p:nvSpPr>
            <p:spPr>
              <a:xfrm>
                <a:off x="7061347" y="6028298"/>
                <a:ext cx="1635719" cy="365125"/>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エージェント</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29" name="正方形/長方形 7">
                <a:extLst>
                  <a:ext uri="{FF2B5EF4-FFF2-40B4-BE49-F238E27FC236}">
                    <a16:creationId xmlns:a16="http://schemas.microsoft.com/office/drawing/2014/main" id="{CE63F8A9-44F3-DE86-AEFD-1F0781EBDE69}"/>
                  </a:ext>
                </a:extLst>
              </p:cNvPr>
              <p:cNvSpPr/>
              <p:nvPr/>
            </p:nvSpPr>
            <p:spPr>
              <a:xfrm>
                <a:off x="7061347" y="5374596"/>
                <a:ext cx="1606169" cy="301465"/>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メモリデータ</a:t>
                </a:r>
              </a:p>
            </p:txBody>
          </p:sp>
        </p:grpSp>
      </p:grpSp>
      <p:pic>
        <p:nvPicPr>
          <p:cNvPr id="32" name="グラフィックス 31" descr="鍵の付いたハート 単色塗りつぶし">
            <a:extLst>
              <a:ext uri="{FF2B5EF4-FFF2-40B4-BE49-F238E27FC236}">
                <a16:creationId xmlns:a16="http://schemas.microsoft.com/office/drawing/2014/main" id="{91CABDC0-FEF9-9834-6C47-F2A0E8E4E4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74839" y="5829458"/>
            <a:ext cx="427159" cy="290979"/>
          </a:xfrm>
          <a:prstGeom prst="rect">
            <a:avLst/>
          </a:prstGeom>
        </p:spPr>
      </p:pic>
    </p:spTree>
    <p:extLst>
      <p:ext uri="{BB962C8B-B14F-4D97-AF65-F5344CB8AC3E}">
        <p14:creationId xmlns:p14="http://schemas.microsoft.com/office/powerpoint/2010/main" val="1865819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8B6E4-09CE-4265-8A66-E8C5D8948009}"/>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5BE2C82C-7AA3-5BBF-AAD3-5FBA2F7A8790}"/>
              </a:ext>
            </a:extLst>
          </p:cNvPr>
          <p:cNvSpPr>
            <a:spLocks noGrp="1"/>
          </p:cNvSpPr>
          <p:nvPr>
            <p:ph type="title"/>
          </p:nvPr>
        </p:nvSpPr>
        <p:spPr>
          <a:xfrm>
            <a:off x="838200" y="438411"/>
            <a:ext cx="10515600" cy="560971"/>
          </a:xfrm>
        </p:spPr>
        <p:txBody>
          <a:bodyPr>
            <a:noAutofit/>
          </a:bodyPr>
          <a:lstStyle/>
          <a:p>
            <a:r>
              <a:rPr kumimoji="1" lang="ja-JP" altLang="en-US" sz="3600"/>
              <a:t>コンテナ</a:t>
            </a:r>
            <a:r>
              <a:rPr lang="ja-JP" altLang="en-US" sz="3600"/>
              <a:t>を用いた</a:t>
            </a:r>
            <a:r>
              <a:rPr kumimoji="1" lang="ja-JP" altLang="en-US" sz="3600"/>
              <a:t>隔離</a:t>
            </a:r>
          </a:p>
        </p:txBody>
      </p:sp>
      <p:sp>
        <p:nvSpPr>
          <p:cNvPr id="3" name="コンテンツ プレースホルダー 2">
            <a:extLst>
              <a:ext uri="{FF2B5EF4-FFF2-40B4-BE49-F238E27FC236}">
                <a16:creationId xmlns:a16="http://schemas.microsoft.com/office/drawing/2014/main" id="{BF916681-11BA-B9AF-1E0D-BCC1321ED256}"/>
              </a:ext>
            </a:extLst>
          </p:cNvPr>
          <p:cNvSpPr>
            <a:spLocks noGrp="1"/>
          </p:cNvSpPr>
          <p:nvPr>
            <p:ph idx="1"/>
          </p:nvPr>
        </p:nvSpPr>
        <p:spPr>
          <a:xfrm>
            <a:off x="884679" y="1243101"/>
            <a:ext cx="10515600" cy="4711418"/>
          </a:xfrm>
        </p:spPr>
        <p:txBody>
          <a:bodyPr/>
          <a:lstStyle/>
          <a:p>
            <a:r>
              <a:rPr lang="ja-JP" altLang="en-US"/>
              <a:t>機密</a:t>
            </a:r>
            <a:r>
              <a:rPr lang="en-US" altLang="ja-JP" dirty="0" err="1"/>
              <a:t>VM</a:t>
            </a:r>
            <a:r>
              <a:rPr lang="ja-JP" altLang="en-US"/>
              <a:t>内に作成した</a:t>
            </a:r>
            <a:r>
              <a:rPr lang="en-JP" altLang="ja-JP" dirty="0"/>
              <a:t>コンテナ</a:t>
            </a:r>
            <a:r>
              <a:rPr lang="ja-JP" altLang="en-US"/>
              <a:t>の中で監視対象システムを実行</a:t>
            </a:r>
            <a:endParaRPr lang="en-US" altLang="ja-JP" dirty="0"/>
          </a:p>
          <a:p>
            <a:pPr lvl="1"/>
            <a:r>
              <a:rPr lang="en-US" altLang="ja-JP" dirty="0"/>
              <a:t>OS</a:t>
            </a:r>
            <a:r>
              <a:rPr lang="ja-JP" altLang="en-US"/>
              <a:t>内にエージェントを配置して保護</a:t>
            </a:r>
            <a:endParaRPr lang="en-US" altLang="ja-JP" dirty="0"/>
          </a:p>
          <a:p>
            <a:pPr lvl="1"/>
            <a:r>
              <a:rPr lang="ja-JP" altLang="en-US"/>
              <a:t>コンテナは軽量であるため，システム性能の影響を抑えられる</a:t>
            </a:r>
            <a:endParaRPr lang="en-US" altLang="ja-JP" dirty="0"/>
          </a:p>
          <a:p>
            <a:r>
              <a:rPr lang="ja-JP" altLang="en-US"/>
              <a:t>コンテナを用いて隔離する欠点</a:t>
            </a:r>
            <a:endParaRPr lang="en-US" altLang="ja-JP" dirty="0"/>
          </a:p>
          <a:p>
            <a:pPr lvl="1"/>
            <a:r>
              <a:rPr lang="en-JP" altLang="ja-JP" dirty="0"/>
              <a:t>OS</a:t>
            </a:r>
            <a:r>
              <a:rPr lang="ja-JP" altLang="en-US"/>
              <a:t>が攻撃を受けやすく、</a:t>
            </a:r>
            <a:r>
              <a:rPr lang="en-JP" altLang="ja-JP" dirty="0"/>
              <a:t>エージェントが</a:t>
            </a:r>
            <a:r>
              <a:rPr lang="ja-JP" altLang="en-US"/>
              <a:t>無力化される危険性</a:t>
            </a:r>
            <a:endParaRPr lang="en-US" altLang="ja-JP" dirty="0"/>
          </a:p>
          <a:p>
            <a:pPr lvl="1"/>
            <a:r>
              <a:rPr lang="ja-JP" altLang="en-US"/>
              <a:t>コンテナ内では管理者権限が必要な機能は利用できない</a:t>
            </a:r>
            <a:endParaRPr lang="en-US" altLang="ja-JP" dirty="0"/>
          </a:p>
        </p:txBody>
      </p:sp>
      <p:sp>
        <p:nvSpPr>
          <p:cNvPr id="4" name="スライド番号プレースホルダー 3">
            <a:extLst>
              <a:ext uri="{FF2B5EF4-FFF2-40B4-BE49-F238E27FC236}">
                <a16:creationId xmlns:a16="http://schemas.microsoft.com/office/drawing/2014/main" id="{3D0645B5-720B-5ECC-2D40-1A4D6B4C65E7}"/>
              </a:ext>
            </a:extLst>
          </p:cNvPr>
          <p:cNvSpPr>
            <a:spLocks noGrp="1"/>
          </p:cNvSpPr>
          <p:nvPr>
            <p:ph type="sldNum" sz="quarter" idx="12"/>
          </p:nvPr>
        </p:nvSpPr>
        <p:spPr/>
        <p:txBody>
          <a:bodyPr/>
          <a:lstStyle/>
          <a:p>
            <a:fld id="{A2DAF6EC-2C59-9941-AA93-00E19ED16896}" type="slidenum">
              <a:rPr kumimoji="1" lang="ja-JP" altLang="en-US" smtClean="0"/>
              <a:t>5</a:t>
            </a:fld>
            <a:endParaRPr kumimoji="1" lang="ja-JP" altLang="en-US"/>
          </a:p>
        </p:txBody>
      </p:sp>
      <p:grpSp>
        <p:nvGrpSpPr>
          <p:cNvPr id="30" name="グループ化 29">
            <a:extLst>
              <a:ext uri="{FF2B5EF4-FFF2-40B4-BE49-F238E27FC236}">
                <a16:creationId xmlns:a16="http://schemas.microsoft.com/office/drawing/2014/main" id="{3390752A-9F3A-C3CD-FA48-88F45FA51468}"/>
              </a:ext>
            </a:extLst>
          </p:cNvPr>
          <p:cNvGrpSpPr/>
          <p:nvPr/>
        </p:nvGrpSpPr>
        <p:grpSpPr>
          <a:xfrm>
            <a:off x="6421995" y="4154689"/>
            <a:ext cx="2515965" cy="2566786"/>
            <a:chOff x="6421995" y="4154689"/>
            <a:chExt cx="2515965" cy="2566786"/>
          </a:xfrm>
        </p:grpSpPr>
        <p:grpSp>
          <p:nvGrpSpPr>
            <p:cNvPr id="14" name="グループ化 13">
              <a:extLst>
                <a:ext uri="{FF2B5EF4-FFF2-40B4-BE49-F238E27FC236}">
                  <a16:creationId xmlns:a16="http://schemas.microsoft.com/office/drawing/2014/main" id="{A05C380E-7B82-9568-4554-3E2F6C038378}"/>
                </a:ext>
              </a:extLst>
            </p:cNvPr>
            <p:cNvGrpSpPr/>
            <p:nvPr/>
          </p:nvGrpSpPr>
          <p:grpSpPr>
            <a:xfrm>
              <a:off x="6421995" y="4154689"/>
              <a:ext cx="2515965" cy="2566786"/>
              <a:chOff x="8093749" y="4152992"/>
              <a:chExt cx="2588401" cy="2566786"/>
            </a:xfrm>
          </p:grpSpPr>
          <p:grpSp>
            <p:nvGrpSpPr>
              <p:cNvPr id="18" name="グループ化 17">
                <a:extLst>
                  <a:ext uri="{FF2B5EF4-FFF2-40B4-BE49-F238E27FC236}">
                    <a16:creationId xmlns:a16="http://schemas.microsoft.com/office/drawing/2014/main" id="{68124F6F-2CC4-10E9-FAC3-731E154DD313}"/>
                  </a:ext>
                </a:extLst>
              </p:cNvPr>
              <p:cNvGrpSpPr/>
              <p:nvPr/>
            </p:nvGrpSpPr>
            <p:grpSpPr>
              <a:xfrm>
                <a:off x="8093749" y="4152992"/>
                <a:ext cx="2588401" cy="2566786"/>
                <a:chOff x="8239278" y="3576587"/>
                <a:chExt cx="2588401" cy="2899662"/>
              </a:xfrm>
            </p:grpSpPr>
            <p:sp>
              <p:nvSpPr>
                <p:cNvPr id="21" name="四角形: 角を丸くする 6">
                  <a:extLst>
                    <a:ext uri="{FF2B5EF4-FFF2-40B4-BE49-F238E27FC236}">
                      <a16:creationId xmlns:a16="http://schemas.microsoft.com/office/drawing/2014/main" id="{F6CF5F80-CA8F-657D-2EB0-321247E9C2A8}"/>
                    </a:ext>
                  </a:extLst>
                </p:cNvPr>
                <p:cNvSpPr/>
                <p:nvPr/>
              </p:nvSpPr>
              <p:spPr>
                <a:xfrm>
                  <a:off x="8239278" y="3925893"/>
                  <a:ext cx="2588401" cy="2550356"/>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22" name="テキスト ボックス 11">
                  <a:extLst>
                    <a:ext uri="{FF2B5EF4-FFF2-40B4-BE49-F238E27FC236}">
                      <a16:creationId xmlns:a16="http://schemas.microsoft.com/office/drawing/2014/main" id="{29566935-41C9-C074-138D-77D2AD3D7BEC}"/>
                    </a:ext>
                  </a:extLst>
                </p:cNvPr>
                <p:cNvSpPr txBox="1"/>
                <p:nvPr/>
              </p:nvSpPr>
              <p:spPr>
                <a:xfrm>
                  <a:off x="8848384" y="3576587"/>
                  <a:ext cx="1512424" cy="41723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23" name="正方形/長方形 14">
                  <a:extLst>
                    <a:ext uri="{FF2B5EF4-FFF2-40B4-BE49-F238E27FC236}">
                      <a16:creationId xmlns:a16="http://schemas.microsoft.com/office/drawing/2014/main" id="{835BB870-C861-3DCA-46CC-16D6408D1945}"/>
                    </a:ext>
                  </a:extLst>
                </p:cNvPr>
                <p:cNvSpPr/>
                <p:nvPr/>
              </p:nvSpPr>
              <p:spPr>
                <a:xfrm>
                  <a:off x="8529366" y="5777342"/>
                  <a:ext cx="2048862" cy="41247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エージェント</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24" name="正方形/長方形 7">
                  <a:extLst>
                    <a:ext uri="{FF2B5EF4-FFF2-40B4-BE49-F238E27FC236}">
                      <a16:creationId xmlns:a16="http://schemas.microsoft.com/office/drawing/2014/main" id="{6A2128BD-FD01-7396-FDB5-8BF25852C98E}"/>
                    </a:ext>
                  </a:extLst>
                </p:cNvPr>
                <p:cNvSpPr/>
                <p:nvPr/>
              </p:nvSpPr>
              <p:spPr>
                <a:xfrm>
                  <a:off x="8786155" y="4635010"/>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システム</a:t>
                  </a:r>
                </a:p>
              </p:txBody>
            </p:sp>
          </p:grpSp>
          <p:sp>
            <p:nvSpPr>
              <p:cNvPr id="19" name="四角形: 対角を切り取る 15">
                <a:extLst>
                  <a:ext uri="{FF2B5EF4-FFF2-40B4-BE49-F238E27FC236}">
                    <a16:creationId xmlns:a16="http://schemas.microsoft.com/office/drawing/2014/main" id="{809D2D51-59DB-60FF-F724-053A402A0892}"/>
                  </a:ext>
                </a:extLst>
              </p:cNvPr>
              <p:cNvSpPr/>
              <p:nvPr/>
            </p:nvSpPr>
            <p:spPr>
              <a:xfrm>
                <a:off x="8207494" y="5969629"/>
                <a:ext cx="2356178" cy="646070"/>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20" name="正方形/長方形 16">
                <a:extLst>
                  <a:ext uri="{FF2B5EF4-FFF2-40B4-BE49-F238E27FC236}">
                    <a16:creationId xmlns:a16="http://schemas.microsoft.com/office/drawing/2014/main" id="{10F7E767-A183-22CD-A319-5D36253A61F7}"/>
                  </a:ext>
                </a:extLst>
              </p:cNvPr>
              <p:cNvSpPr/>
              <p:nvPr/>
            </p:nvSpPr>
            <p:spPr>
              <a:xfrm>
                <a:off x="8307831" y="5726056"/>
                <a:ext cx="78265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OS</a:t>
                </a:r>
                <a:endParaRPr kumimoji="1" lang="ja-JP" altLang="en-US">
                  <a:solidFill>
                    <a:schemeClr val="tx1"/>
                  </a:solidFill>
                  <a:latin typeface="Meiryo" panose="020B0604030504040204" pitchFamily="34" charset="-128"/>
                  <a:ea typeface="Meiryo" panose="020B0604030504040204" pitchFamily="34" charset="-128"/>
                </a:endParaRPr>
              </a:p>
            </p:txBody>
          </p:sp>
        </p:grpSp>
        <p:grpSp>
          <p:nvGrpSpPr>
            <p:cNvPr id="15" name="グループ化 14">
              <a:extLst>
                <a:ext uri="{FF2B5EF4-FFF2-40B4-BE49-F238E27FC236}">
                  <a16:creationId xmlns:a16="http://schemas.microsoft.com/office/drawing/2014/main" id="{48273D83-69CB-A1E1-9C77-65CF7EF869FF}"/>
                </a:ext>
              </a:extLst>
            </p:cNvPr>
            <p:cNvGrpSpPr/>
            <p:nvPr/>
          </p:nvGrpSpPr>
          <p:grpSpPr>
            <a:xfrm>
              <a:off x="6532557" y="4678152"/>
              <a:ext cx="2290241" cy="877604"/>
              <a:chOff x="2932961" y="4225101"/>
              <a:chExt cx="2356178" cy="877604"/>
            </a:xfrm>
          </p:grpSpPr>
          <p:sp>
            <p:nvSpPr>
              <p:cNvPr id="16" name="四角形: 対角を切り取る 15">
                <a:extLst>
                  <a:ext uri="{FF2B5EF4-FFF2-40B4-BE49-F238E27FC236}">
                    <a16:creationId xmlns:a16="http://schemas.microsoft.com/office/drawing/2014/main" id="{242E80D7-8C51-2779-1E88-557123AC60AE}"/>
                  </a:ext>
                </a:extLst>
              </p:cNvPr>
              <p:cNvSpPr/>
              <p:nvPr/>
            </p:nvSpPr>
            <p:spPr>
              <a:xfrm>
                <a:off x="2932961" y="4456635"/>
                <a:ext cx="2356178" cy="646070"/>
              </a:xfrm>
              <a:prstGeom prst="snip2DiagRect">
                <a:avLst/>
              </a:prstGeom>
              <a:noFill/>
              <a:ln w="28575" cap="flat" cmpd="sng" algn="ctr">
                <a:solidFill>
                  <a:srgbClr val="C0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17" name="正方形/長方形 16">
                <a:extLst>
                  <a:ext uri="{FF2B5EF4-FFF2-40B4-BE49-F238E27FC236}">
                    <a16:creationId xmlns:a16="http://schemas.microsoft.com/office/drawing/2014/main" id="{58EA6121-0235-CFA5-1555-CBE64145F6F7}"/>
                  </a:ext>
                </a:extLst>
              </p:cNvPr>
              <p:cNvSpPr/>
              <p:nvPr/>
            </p:nvSpPr>
            <p:spPr>
              <a:xfrm>
                <a:off x="3033297" y="4225101"/>
                <a:ext cx="1175155"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コンテナ</a:t>
                </a:r>
                <a:endParaRPr kumimoji="1" lang="ja-JP" altLang="en-US">
                  <a:solidFill>
                    <a:schemeClr val="tx1"/>
                  </a:solidFill>
                  <a:latin typeface="Meiryo" panose="020B0604030504040204" pitchFamily="34" charset="-128"/>
                  <a:ea typeface="Meiryo" panose="020B0604030504040204" pitchFamily="34" charset="-128"/>
                </a:endParaRPr>
              </a:p>
            </p:txBody>
          </p:sp>
        </p:grpSp>
      </p:grpSp>
      <p:grpSp>
        <p:nvGrpSpPr>
          <p:cNvPr id="31" name="グループ化 30">
            <a:extLst>
              <a:ext uri="{FF2B5EF4-FFF2-40B4-BE49-F238E27FC236}">
                <a16:creationId xmlns:a16="http://schemas.microsoft.com/office/drawing/2014/main" id="{EE29C7B4-2577-C73F-D96F-2AF6EC58138B}"/>
              </a:ext>
            </a:extLst>
          </p:cNvPr>
          <p:cNvGrpSpPr/>
          <p:nvPr/>
        </p:nvGrpSpPr>
        <p:grpSpPr>
          <a:xfrm>
            <a:off x="2921809" y="4094563"/>
            <a:ext cx="2075734" cy="2626912"/>
            <a:chOff x="3320055" y="3396878"/>
            <a:chExt cx="2075734" cy="2626912"/>
          </a:xfrm>
        </p:grpSpPr>
        <p:sp>
          <p:nvSpPr>
            <p:cNvPr id="32" name="テキスト ボックス 11">
              <a:extLst>
                <a:ext uri="{FF2B5EF4-FFF2-40B4-BE49-F238E27FC236}">
                  <a16:creationId xmlns:a16="http://schemas.microsoft.com/office/drawing/2014/main" id="{E8C7D64B-F4DD-4086-9278-07509443D6F1}"/>
                </a:ext>
              </a:extLst>
            </p:cNvPr>
            <p:cNvSpPr txBox="1"/>
            <p:nvPr/>
          </p:nvSpPr>
          <p:spPr>
            <a:xfrm>
              <a:off x="3825420" y="3396878"/>
              <a:ext cx="1052933" cy="369332"/>
            </a:xfrm>
            <a:prstGeom prst="rect">
              <a:avLst/>
            </a:prstGeom>
            <a:noFill/>
          </p:spPr>
          <p:txBody>
            <a:bodyPr wrap="square" rtlCol="0">
              <a:spAutoFit/>
            </a:bodyPr>
            <a:lstStyle/>
            <a:p>
              <a:r>
                <a:rPr lang="en-US" altLang="ja-JP" dirty="0">
                  <a:latin typeface="Meiryo" panose="020B0604030504040204" pitchFamily="34" charset="-128"/>
                  <a:ea typeface="Meiryo" panose="020B0604030504040204" pitchFamily="34" charset="-128"/>
                </a:rPr>
                <a:t>IDS VM</a:t>
              </a:r>
              <a:endParaRPr kumimoji="1" lang="ja-JP" altLang="en-US">
                <a:latin typeface="Meiryo" panose="020B0604030504040204" pitchFamily="34" charset="-128"/>
                <a:ea typeface="Meiryo" panose="020B0604030504040204" pitchFamily="34" charset="-128"/>
              </a:endParaRPr>
            </a:p>
          </p:txBody>
        </p:sp>
        <p:sp>
          <p:nvSpPr>
            <p:cNvPr id="33" name="四角形: 角を丸くする 6">
              <a:extLst>
                <a:ext uri="{FF2B5EF4-FFF2-40B4-BE49-F238E27FC236}">
                  <a16:creationId xmlns:a16="http://schemas.microsoft.com/office/drawing/2014/main" id="{18E8910A-6AC4-3D1C-DEB2-278BFEEEA464}"/>
                </a:ext>
              </a:extLst>
            </p:cNvPr>
            <p:cNvSpPr/>
            <p:nvPr/>
          </p:nvSpPr>
          <p:spPr>
            <a:xfrm>
              <a:off x="3320055" y="3766210"/>
              <a:ext cx="2075734" cy="2257580"/>
            </a:xfrm>
            <a:prstGeom prst="roundRect">
              <a:avLst/>
            </a:prstGeom>
            <a:solidFill>
              <a:srgbClr val="4DA72D"/>
            </a:solidFill>
            <a:ln w="28575">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34" name="正方形/長方形 33">
              <a:extLst>
                <a:ext uri="{FF2B5EF4-FFF2-40B4-BE49-F238E27FC236}">
                  <a16:creationId xmlns:a16="http://schemas.microsoft.com/office/drawing/2014/main" id="{ED30A4EA-5AB4-56D9-7730-766EDB7B23EC}"/>
                </a:ext>
              </a:extLst>
            </p:cNvPr>
            <p:cNvSpPr/>
            <p:nvPr/>
          </p:nvSpPr>
          <p:spPr>
            <a:xfrm>
              <a:off x="3570175" y="4238963"/>
              <a:ext cx="1575493" cy="1312074"/>
            </a:xfrm>
            <a:prstGeom prst="rect">
              <a:avLst/>
            </a:prstGeom>
            <a:solidFill>
              <a:srgbClr val="98CCF2"/>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a:solidFill>
                    <a:schemeClr val="tx1"/>
                  </a:solidFill>
                  <a:latin typeface="Meiryo" panose="020B0604030504040204" pitchFamily="34" charset="-128"/>
                  <a:ea typeface="Meiryo" panose="020B0604030504040204" pitchFamily="34" charset="-128"/>
                </a:rPr>
                <a:t>IDS</a:t>
              </a:r>
              <a:endParaRPr kumimoji="1" lang="ja-JP" altLang="en-US">
                <a:solidFill>
                  <a:schemeClr val="tx1"/>
                </a:solidFill>
                <a:latin typeface="Meiryo" panose="020B0604030504040204" pitchFamily="34" charset="-128"/>
                <a:ea typeface="Meiryo" panose="020B0604030504040204" pitchFamily="34" charset="-128"/>
              </a:endParaRPr>
            </a:p>
          </p:txBody>
        </p:sp>
      </p:grpSp>
      <p:cxnSp>
        <p:nvCxnSpPr>
          <p:cNvPr id="9" name="直線矢印コネクタ 8">
            <a:extLst>
              <a:ext uri="{FF2B5EF4-FFF2-40B4-BE49-F238E27FC236}">
                <a16:creationId xmlns:a16="http://schemas.microsoft.com/office/drawing/2014/main" id="{C70D9E7A-1A88-40F7-2A34-43136D32E96F}"/>
              </a:ext>
            </a:extLst>
          </p:cNvPr>
          <p:cNvCxnSpPr>
            <a:cxnSpLocks/>
            <a:stCxn id="34" idx="3"/>
            <a:endCxn id="23" idx="1"/>
          </p:cNvCxnSpPr>
          <p:nvPr/>
        </p:nvCxnSpPr>
        <p:spPr>
          <a:xfrm>
            <a:off x="4747422" y="5592685"/>
            <a:ext cx="1956543" cy="692679"/>
          </a:xfrm>
          <a:prstGeom prst="straightConnector1">
            <a:avLst/>
          </a:prstGeom>
          <a:ln w="3810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390832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0DA42-BC2B-3A99-FDD8-2BA22A0A912D}"/>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DE6EFA55-C9EF-CCA8-6AAD-98C888149DFB}"/>
              </a:ext>
            </a:extLst>
          </p:cNvPr>
          <p:cNvSpPr>
            <a:spLocks noGrp="1"/>
          </p:cNvSpPr>
          <p:nvPr>
            <p:ph type="title"/>
          </p:nvPr>
        </p:nvSpPr>
        <p:spPr>
          <a:xfrm>
            <a:off x="838200" y="438411"/>
            <a:ext cx="10515600" cy="560971"/>
          </a:xfrm>
        </p:spPr>
        <p:txBody>
          <a:bodyPr>
            <a:noAutofit/>
          </a:bodyPr>
          <a:lstStyle/>
          <a:p>
            <a:r>
              <a:rPr kumimoji="1" lang="ja-JP" altLang="en-US" sz="3600"/>
              <a:t>内部</a:t>
            </a:r>
            <a:r>
              <a:rPr kumimoji="1" lang="en-US" altLang="ja-JP" sz="3600" dirty="0"/>
              <a:t>VM</a:t>
            </a:r>
            <a:r>
              <a:rPr lang="ja-JP" altLang="en-US" sz="3600"/>
              <a:t>を用いた</a:t>
            </a:r>
            <a:r>
              <a:rPr kumimoji="1" lang="ja-JP" altLang="en-US" sz="3600"/>
              <a:t>隔離</a:t>
            </a:r>
          </a:p>
        </p:txBody>
      </p:sp>
      <p:sp>
        <p:nvSpPr>
          <p:cNvPr id="3" name="コンテンツ プレースホルダー 2">
            <a:extLst>
              <a:ext uri="{FF2B5EF4-FFF2-40B4-BE49-F238E27FC236}">
                <a16:creationId xmlns:a16="http://schemas.microsoft.com/office/drawing/2014/main" id="{918246BC-3EFA-89B2-501D-E81D8924435E}"/>
              </a:ext>
            </a:extLst>
          </p:cNvPr>
          <p:cNvSpPr>
            <a:spLocks noGrp="1"/>
          </p:cNvSpPr>
          <p:nvPr>
            <p:ph idx="1"/>
          </p:nvPr>
        </p:nvSpPr>
        <p:spPr>
          <a:xfrm>
            <a:off x="884679" y="1243101"/>
            <a:ext cx="10515600" cy="4711418"/>
          </a:xfrm>
        </p:spPr>
        <p:txBody>
          <a:bodyPr/>
          <a:lstStyle/>
          <a:p>
            <a:r>
              <a:rPr lang="ja-JP" altLang="en-US"/>
              <a:t>機密</a:t>
            </a:r>
            <a:r>
              <a:rPr lang="en-JP" altLang="ja-JP" dirty="0"/>
              <a:t>VM内に作成した内部VM</a:t>
            </a:r>
            <a:r>
              <a:rPr lang="ja-JP" altLang="en-US"/>
              <a:t>の中で監視対象システムを実行</a:t>
            </a:r>
            <a:endParaRPr lang="en-US" altLang="ja-JP" dirty="0"/>
          </a:p>
          <a:p>
            <a:pPr lvl="1"/>
            <a:r>
              <a:rPr lang="ja-JP" altLang="en-US"/>
              <a:t>ハイパーバイザ内にエージェントを配置して保護</a:t>
            </a:r>
            <a:endParaRPr lang="en-US" altLang="ja-JP" dirty="0"/>
          </a:p>
          <a:p>
            <a:pPr lvl="1"/>
            <a:r>
              <a:rPr lang="en-US" altLang="ja-JP" dirty="0" err="1"/>
              <a:t>VM</a:t>
            </a:r>
            <a:r>
              <a:rPr lang="ja-JP" altLang="en-US"/>
              <a:t>の強い隔離により，エージェントをより安全に実行可能</a:t>
            </a:r>
            <a:endParaRPr lang="en-US" altLang="ja-JP" dirty="0"/>
          </a:p>
          <a:p>
            <a:pPr lvl="1"/>
            <a:r>
              <a:rPr lang="ja-JP" altLang="en-US"/>
              <a:t>内部</a:t>
            </a:r>
            <a:r>
              <a:rPr lang="en-US" altLang="ja-JP" dirty="0" err="1"/>
              <a:t>VM</a:t>
            </a:r>
            <a:r>
              <a:rPr lang="ja-JP" altLang="en-US"/>
              <a:t>内では管理者権限が必要な機能も利用できる</a:t>
            </a:r>
            <a:endParaRPr lang="en-US" altLang="ja-JP" dirty="0"/>
          </a:p>
          <a:p>
            <a:r>
              <a:rPr lang="en-US" altLang="ja-JP" dirty="0" err="1"/>
              <a:t>VM</a:t>
            </a:r>
            <a:r>
              <a:rPr lang="ja-JP" altLang="en-US"/>
              <a:t>内で</a:t>
            </a:r>
            <a:r>
              <a:rPr lang="en-US" altLang="ja-JP" dirty="0"/>
              <a:t>VM</a:t>
            </a:r>
            <a:r>
              <a:rPr lang="ja-JP" altLang="en-US"/>
              <a:t>を用いて隔離する欠点</a:t>
            </a:r>
            <a:endParaRPr lang="en-US" altLang="ja-JP" dirty="0"/>
          </a:p>
          <a:p>
            <a:pPr lvl="1"/>
            <a:r>
              <a:rPr lang="ja-JP" altLang="en-US"/>
              <a:t>ネストした仮想化のオーバヘッドのためにシステム性能が大幅に低下</a:t>
            </a:r>
            <a:endParaRPr lang="en-US" altLang="ja-JP" dirty="0"/>
          </a:p>
          <a:p>
            <a:endParaRPr kumimoji="1" lang="en-US" altLang="ja-JP" dirty="0"/>
          </a:p>
        </p:txBody>
      </p:sp>
      <p:sp>
        <p:nvSpPr>
          <p:cNvPr id="4" name="スライド番号プレースホルダー 3">
            <a:extLst>
              <a:ext uri="{FF2B5EF4-FFF2-40B4-BE49-F238E27FC236}">
                <a16:creationId xmlns:a16="http://schemas.microsoft.com/office/drawing/2014/main" id="{9EE84C10-E9DA-9ECE-AC48-455C0D54F71A}"/>
              </a:ext>
            </a:extLst>
          </p:cNvPr>
          <p:cNvSpPr>
            <a:spLocks noGrp="1"/>
          </p:cNvSpPr>
          <p:nvPr>
            <p:ph type="sldNum" sz="quarter" idx="12"/>
          </p:nvPr>
        </p:nvSpPr>
        <p:spPr/>
        <p:txBody>
          <a:bodyPr/>
          <a:lstStyle/>
          <a:p>
            <a:fld id="{A2DAF6EC-2C59-9941-AA93-00E19ED16896}" type="slidenum">
              <a:rPr kumimoji="1" lang="ja-JP" altLang="en-US" smtClean="0"/>
              <a:t>6</a:t>
            </a:fld>
            <a:endParaRPr kumimoji="1" lang="ja-JP" altLang="en-US"/>
          </a:p>
        </p:txBody>
      </p:sp>
      <p:graphicFrame>
        <p:nvGraphicFramePr>
          <p:cNvPr id="7" name="表 6">
            <a:extLst>
              <a:ext uri="{FF2B5EF4-FFF2-40B4-BE49-F238E27FC236}">
                <a16:creationId xmlns:a16="http://schemas.microsoft.com/office/drawing/2014/main" id="{554397FA-DE44-620C-819A-174EFA98D3CC}"/>
              </a:ext>
            </a:extLst>
          </p:cNvPr>
          <p:cNvGraphicFramePr>
            <a:graphicFrameLocks noGrp="1"/>
          </p:cNvGraphicFramePr>
          <p:nvPr>
            <p:extLst>
              <p:ext uri="{D42A27DB-BD31-4B8C-83A1-F6EECF244321}">
                <p14:modId xmlns:p14="http://schemas.microsoft.com/office/powerpoint/2010/main" val="471217727"/>
              </p:ext>
            </p:extLst>
          </p:nvPr>
        </p:nvGraphicFramePr>
        <p:xfrm>
          <a:off x="6377050" y="4924019"/>
          <a:ext cx="5023230" cy="1381760"/>
        </p:xfrm>
        <a:graphic>
          <a:graphicData uri="http://schemas.openxmlformats.org/drawingml/2006/table">
            <a:tbl>
              <a:tblPr firstRow="1" bandRow="1">
                <a:tableStyleId>{616DA210-FB5B-4158-B5E0-FEB733F419BA}</a:tableStyleId>
              </a:tblPr>
              <a:tblGrid>
                <a:gridCol w="2140077">
                  <a:extLst>
                    <a:ext uri="{9D8B030D-6E8A-4147-A177-3AD203B41FA5}">
                      <a16:colId xmlns:a16="http://schemas.microsoft.com/office/drawing/2014/main" val="2930994100"/>
                    </a:ext>
                  </a:extLst>
                </a:gridCol>
                <a:gridCol w="1711622">
                  <a:extLst>
                    <a:ext uri="{9D8B030D-6E8A-4147-A177-3AD203B41FA5}">
                      <a16:colId xmlns:a16="http://schemas.microsoft.com/office/drawing/2014/main" val="1519712172"/>
                    </a:ext>
                  </a:extLst>
                </a:gridCol>
                <a:gridCol w="1171531">
                  <a:extLst>
                    <a:ext uri="{9D8B030D-6E8A-4147-A177-3AD203B41FA5}">
                      <a16:colId xmlns:a16="http://schemas.microsoft.com/office/drawing/2014/main" val="940669192"/>
                    </a:ext>
                  </a:extLst>
                </a:gridCol>
              </a:tblGrid>
              <a:tr h="370840">
                <a:tc>
                  <a:txBody>
                    <a:bodyPr/>
                    <a:lstStyle/>
                    <a:p>
                      <a:r>
                        <a:rPr kumimoji="1" lang="ja-JP" altLang="en-US"/>
                        <a:t>エージェントの配置</a:t>
                      </a:r>
                    </a:p>
                  </a:txBody>
                  <a:tcPr>
                    <a:lnR w="19050" cap="flat" cmpd="sng" algn="ctr">
                      <a:solidFill>
                        <a:schemeClr val="tx1"/>
                      </a:solidFill>
                      <a:prstDash val="solid"/>
                      <a:round/>
                      <a:headEnd type="none" w="med" len="med"/>
                      <a:tailEnd type="none" w="med" len="med"/>
                    </a:lnR>
                  </a:tcPr>
                </a:tc>
                <a:tc>
                  <a:txBody>
                    <a:bodyPr/>
                    <a:lstStyle/>
                    <a:p>
                      <a:r>
                        <a:rPr kumimoji="1" lang="ja-JP" altLang="en-US"/>
                        <a:t>システム性能</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tcPr>
                </a:tc>
                <a:tc>
                  <a:txBody>
                    <a:bodyPr/>
                    <a:lstStyle/>
                    <a:p>
                      <a:r>
                        <a:rPr kumimoji="1" lang="ja-JP" altLang="en-US"/>
                        <a:t>安全性</a:t>
                      </a:r>
                    </a:p>
                  </a:txBody>
                  <a:tcP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487324189"/>
                  </a:ext>
                </a:extLst>
              </a:tr>
              <a:tr h="370840">
                <a:tc>
                  <a:txBody>
                    <a:bodyPr/>
                    <a:lstStyle/>
                    <a:p>
                      <a:r>
                        <a:rPr kumimoji="1" lang="en-US" altLang="ja-JP" dirty="0"/>
                        <a:t>OS</a:t>
                      </a:r>
                      <a:r>
                        <a:rPr kumimoji="1" lang="ja-JP" altLang="en-US"/>
                        <a:t>内</a:t>
                      </a:r>
                      <a:endParaRPr kumimoji="1" lang="en-US" altLang="ja-JP" dirty="0"/>
                    </a:p>
                  </a:txBody>
                  <a:tcPr>
                    <a:lnR w="19050" cap="flat" cmpd="sng" algn="ctr">
                      <a:solidFill>
                        <a:schemeClr val="tx1"/>
                      </a:solidFill>
                      <a:prstDash val="solid"/>
                      <a:round/>
                      <a:headEnd type="none" w="med" len="med"/>
                      <a:tailEnd type="none" w="med" len="med"/>
                    </a:lnR>
                    <a:noFill/>
                  </a:tcPr>
                </a:tc>
                <a:tc>
                  <a:txBody>
                    <a:bodyPr/>
                    <a:lstStyle/>
                    <a:p>
                      <a:r>
                        <a:rPr kumimoji="1" lang="ja-JP" altLang="en-US"/>
                        <a:t>◯</a:t>
                      </a: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noFill/>
                  </a:tcPr>
                </a:tc>
                <a:tc>
                  <a:txBody>
                    <a:bodyPr/>
                    <a:lstStyle/>
                    <a:p>
                      <a:r>
                        <a:rPr kumimoji="1" lang="ja-JP" altLang="en-US"/>
                        <a:t>△</a:t>
                      </a:r>
                    </a:p>
                  </a:txBody>
                  <a:tcPr>
                    <a:lnL w="1905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978799801"/>
                  </a:ext>
                </a:extLst>
              </a:tr>
              <a:tr h="370840">
                <a:tc>
                  <a:txBody>
                    <a:bodyPr/>
                    <a:lstStyle/>
                    <a:p>
                      <a:r>
                        <a:rPr kumimoji="1" lang="ja-JP" altLang="en-US">
                          <a:solidFill>
                            <a:schemeClr val="tx1"/>
                          </a:solidFill>
                        </a:rPr>
                        <a:t>ハイバーバイザ内</a:t>
                      </a:r>
                    </a:p>
                  </a:txBody>
                  <a:tcPr>
                    <a:lnR w="19050" cap="flat" cmpd="sng" algn="ctr">
                      <a:solidFill>
                        <a:schemeClr val="tx1"/>
                      </a:solidFill>
                      <a:prstDash val="solid"/>
                      <a:round/>
                      <a:headEnd type="none" w="med" len="med"/>
                      <a:tailEnd type="none" w="med" len="med"/>
                    </a:lnR>
                    <a:solidFill>
                      <a:srgbClr val="FFFF00"/>
                    </a:solidFill>
                  </a:tcPr>
                </a:tc>
                <a:tc>
                  <a:txBody>
                    <a:bodyPr/>
                    <a:lstStyle/>
                    <a:p>
                      <a:r>
                        <a:rPr kumimoji="1" lang="en-US" altLang="ja-JP" dirty="0">
                          <a:solidFill>
                            <a:schemeClr val="tx1"/>
                          </a:solidFill>
                        </a:rPr>
                        <a:t>×</a:t>
                      </a:r>
                      <a:endParaRPr kumimoji="1" lang="ja-JP" altLang="en-US">
                        <a:solidFill>
                          <a:schemeClr val="tx1"/>
                        </a:solidFill>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solidFill>
                      <a:srgbClr val="FFFF00"/>
                    </a:solidFill>
                  </a:tcPr>
                </a:tc>
                <a:tc>
                  <a:txBody>
                    <a:bodyPr/>
                    <a:lstStyle/>
                    <a:p>
                      <a:r>
                        <a:rPr kumimoji="1" lang="ja-JP" altLang="en-US"/>
                        <a:t>◯</a:t>
                      </a:r>
                    </a:p>
                  </a:txBody>
                  <a:tcPr>
                    <a:lnL w="19050" cap="flat" cmpd="sng" algn="ctr">
                      <a:solidFill>
                        <a:schemeClr val="tx1"/>
                      </a:solidFill>
                      <a:prstDash val="solid"/>
                      <a:round/>
                      <a:headEnd type="none" w="med" len="med"/>
                      <a:tailEnd type="none" w="med" len="med"/>
                    </a:lnL>
                    <a:solidFill>
                      <a:srgbClr val="FFFF00"/>
                    </a:solidFill>
                  </a:tcPr>
                </a:tc>
                <a:extLst>
                  <a:ext uri="{0D108BD9-81ED-4DB2-BD59-A6C34878D82A}">
                    <a16:rowId xmlns:a16="http://schemas.microsoft.com/office/drawing/2014/main" val="2288683820"/>
                  </a:ext>
                </a:extLst>
              </a:tr>
            </a:tbl>
          </a:graphicData>
        </a:graphic>
      </p:graphicFrame>
      <p:grpSp>
        <p:nvGrpSpPr>
          <p:cNvPr id="11" name="グループ化 10">
            <a:extLst>
              <a:ext uri="{FF2B5EF4-FFF2-40B4-BE49-F238E27FC236}">
                <a16:creationId xmlns:a16="http://schemas.microsoft.com/office/drawing/2014/main" id="{505469B0-83D5-D5F4-EB68-528D429251AB}"/>
              </a:ext>
            </a:extLst>
          </p:cNvPr>
          <p:cNvGrpSpPr/>
          <p:nvPr/>
        </p:nvGrpSpPr>
        <p:grpSpPr>
          <a:xfrm>
            <a:off x="458558" y="4094563"/>
            <a:ext cx="2075734" cy="2626912"/>
            <a:chOff x="3320055" y="3396878"/>
            <a:chExt cx="2075734" cy="2626912"/>
          </a:xfrm>
        </p:grpSpPr>
        <p:sp>
          <p:nvSpPr>
            <p:cNvPr id="13" name="テキスト ボックス 11">
              <a:extLst>
                <a:ext uri="{FF2B5EF4-FFF2-40B4-BE49-F238E27FC236}">
                  <a16:creationId xmlns:a16="http://schemas.microsoft.com/office/drawing/2014/main" id="{571E6524-0482-A3A9-2E3F-EF0CF5B44E14}"/>
                </a:ext>
              </a:extLst>
            </p:cNvPr>
            <p:cNvSpPr txBox="1"/>
            <p:nvPr/>
          </p:nvSpPr>
          <p:spPr>
            <a:xfrm>
              <a:off x="3825420" y="3396878"/>
              <a:ext cx="1052933" cy="369332"/>
            </a:xfrm>
            <a:prstGeom prst="rect">
              <a:avLst/>
            </a:prstGeom>
            <a:noFill/>
          </p:spPr>
          <p:txBody>
            <a:bodyPr wrap="square" rtlCol="0">
              <a:spAutoFit/>
            </a:bodyPr>
            <a:lstStyle/>
            <a:p>
              <a:r>
                <a:rPr lang="en-US" altLang="ja-JP" dirty="0">
                  <a:latin typeface="Meiryo" panose="020B0604030504040204" pitchFamily="34" charset="-128"/>
                  <a:ea typeface="Meiryo" panose="020B0604030504040204" pitchFamily="34" charset="-128"/>
                </a:rPr>
                <a:t>IDS VM</a:t>
              </a:r>
              <a:endParaRPr kumimoji="1" lang="ja-JP" altLang="en-US">
                <a:latin typeface="Meiryo" panose="020B0604030504040204" pitchFamily="34" charset="-128"/>
                <a:ea typeface="Meiryo" panose="020B0604030504040204" pitchFamily="34" charset="-128"/>
              </a:endParaRPr>
            </a:p>
          </p:txBody>
        </p:sp>
        <p:sp>
          <p:nvSpPr>
            <p:cNvPr id="14" name="四角形: 角を丸くする 6">
              <a:extLst>
                <a:ext uri="{FF2B5EF4-FFF2-40B4-BE49-F238E27FC236}">
                  <a16:creationId xmlns:a16="http://schemas.microsoft.com/office/drawing/2014/main" id="{B3B85674-7816-D4A2-5EE7-37E9473E2ABE}"/>
                </a:ext>
              </a:extLst>
            </p:cNvPr>
            <p:cNvSpPr/>
            <p:nvPr/>
          </p:nvSpPr>
          <p:spPr>
            <a:xfrm>
              <a:off x="3320055" y="3766210"/>
              <a:ext cx="2075734" cy="2257580"/>
            </a:xfrm>
            <a:prstGeom prst="roundRect">
              <a:avLst/>
            </a:prstGeom>
            <a:solidFill>
              <a:srgbClr val="4DA72D"/>
            </a:solidFill>
            <a:ln w="28575">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15" name="正方形/長方形 14">
              <a:extLst>
                <a:ext uri="{FF2B5EF4-FFF2-40B4-BE49-F238E27FC236}">
                  <a16:creationId xmlns:a16="http://schemas.microsoft.com/office/drawing/2014/main" id="{0F220A75-015D-4366-4130-767FC56CA24A}"/>
                </a:ext>
              </a:extLst>
            </p:cNvPr>
            <p:cNvSpPr/>
            <p:nvPr/>
          </p:nvSpPr>
          <p:spPr>
            <a:xfrm>
              <a:off x="3570175" y="4238963"/>
              <a:ext cx="1575493" cy="1312074"/>
            </a:xfrm>
            <a:prstGeom prst="rect">
              <a:avLst/>
            </a:prstGeom>
            <a:solidFill>
              <a:srgbClr val="98CCF2"/>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a:solidFill>
                    <a:schemeClr val="tx1"/>
                  </a:solidFill>
                  <a:latin typeface="Meiryo" panose="020B0604030504040204" pitchFamily="34" charset="-128"/>
                  <a:ea typeface="Meiryo" panose="020B0604030504040204" pitchFamily="34" charset="-128"/>
                </a:rPr>
                <a:t>IDS</a:t>
              </a:r>
              <a:endParaRPr kumimoji="1" lang="ja-JP" altLang="en-US">
                <a:solidFill>
                  <a:schemeClr val="tx1"/>
                </a:solidFill>
                <a:latin typeface="Meiryo" panose="020B0604030504040204" pitchFamily="34" charset="-128"/>
                <a:ea typeface="Meiryo" panose="020B0604030504040204" pitchFamily="34" charset="-128"/>
              </a:endParaRPr>
            </a:p>
          </p:txBody>
        </p:sp>
      </p:grpSp>
      <p:grpSp>
        <p:nvGrpSpPr>
          <p:cNvPr id="29" name="グループ化 28">
            <a:extLst>
              <a:ext uri="{FF2B5EF4-FFF2-40B4-BE49-F238E27FC236}">
                <a16:creationId xmlns:a16="http://schemas.microsoft.com/office/drawing/2014/main" id="{03FC9499-AE2C-5D95-01CF-00C40C525BC5}"/>
              </a:ext>
            </a:extLst>
          </p:cNvPr>
          <p:cNvGrpSpPr/>
          <p:nvPr/>
        </p:nvGrpSpPr>
        <p:grpSpPr>
          <a:xfrm>
            <a:off x="2284171" y="4154689"/>
            <a:ext cx="3811829" cy="2566786"/>
            <a:chOff x="4650853" y="2878567"/>
            <a:chExt cx="3811829" cy="2566786"/>
          </a:xfrm>
        </p:grpSpPr>
        <p:grpSp>
          <p:nvGrpSpPr>
            <p:cNvPr id="30" name="グループ化 29">
              <a:extLst>
                <a:ext uri="{FF2B5EF4-FFF2-40B4-BE49-F238E27FC236}">
                  <a16:creationId xmlns:a16="http://schemas.microsoft.com/office/drawing/2014/main" id="{E410BA1E-9D92-1D86-6FA8-5F5197C5BC9F}"/>
                </a:ext>
              </a:extLst>
            </p:cNvPr>
            <p:cNvGrpSpPr/>
            <p:nvPr/>
          </p:nvGrpSpPr>
          <p:grpSpPr>
            <a:xfrm>
              <a:off x="5946717" y="2878567"/>
              <a:ext cx="2515965" cy="2566786"/>
              <a:chOff x="2819216" y="3701638"/>
              <a:chExt cx="2588401" cy="2566786"/>
            </a:xfrm>
          </p:grpSpPr>
          <p:grpSp>
            <p:nvGrpSpPr>
              <p:cNvPr id="37" name="グループ化 36">
                <a:extLst>
                  <a:ext uri="{FF2B5EF4-FFF2-40B4-BE49-F238E27FC236}">
                    <a16:creationId xmlns:a16="http://schemas.microsoft.com/office/drawing/2014/main" id="{F6655C62-954A-C79D-F4F1-274A95C36590}"/>
                  </a:ext>
                </a:extLst>
              </p:cNvPr>
              <p:cNvGrpSpPr/>
              <p:nvPr/>
            </p:nvGrpSpPr>
            <p:grpSpPr>
              <a:xfrm>
                <a:off x="2819216" y="3701638"/>
                <a:ext cx="2588401" cy="2566786"/>
                <a:chOff x="8093749" y="4152992"/>
                <a:chExt cx="2588401" cy="2566786"/>
              </a:xfrm>
            </p:grpSpPr>
            <p:grpSp>
              <p:nvGrpSpPr>
                <p:cNvPr id="41" name="グループ化 40">
                  <a:extLst>
                    <a:ext uri="{FF2B5EF4-FFF2-40B4-BE49-F238E27FC236}">
                      <a16:creationId xmlns:a16="http://schemas.microsoft.com/office/drawing/2014/main" id="{64F0CA8C-4E05-CF21-EAE2-DACF4AE804F7}"/>
                    </a:ext>
                  </a:extLst>
                </p:cNvPr>
                <p:cNvGrpSpPr/>
                <p:nvPr/>
              </p:nvGrpSpPr>
              <p:grpSpPr>
                <a:xfrm>
                  <a:off x="8093749" y="4152992"/>
                  <a:ext cx="2588401" cy="2566786"/>
                  <a:chOff x="8239278" y="3576587"/>
                  <a:chExt cx="2588401" cy="2899662"/>
                </a:xfrm>
              </p:grpSpPr>
              <p:sp>
                <p:nvSpPr>
                  <p:cNvPr id="44" name="四角形: 角を丸くする 6">
                    <a:extLst>
                      <a:ext uri="{FF2B5EF4-FFF2-40B4-BE49-F238E27FC236}">
                        <a16:creationId xmlns:a16="http://schemas.microsoft.com/office/drawing/2014/main" id="{529FA9DB-233A-46B1-82FF-EBFA28479CB8}"/>
                      </a:ext>
                    </a:extLst>
                  </p:cNvPr>
                  <p:cNvSpPr/>
                  <p:nvPr/>
                </p:nvSpPr>
                <p:spPr>
                  <a:xfrm>
                    <a:off x="8239278" y="3925893"/>
                    <a:ext cx="2588401" cy="2550356"/>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45" name="正方形/長方形 7">
                    <a:extLst>
                      <a:ext uri="{FF2B5EF4-FFF2-40B4-BE49-F238E27FC236}">
                        <a16:creationId xmlns:a16="http://schemas.microsoft.com/office/drawing/2014/main" id="{94E21FAB-28B1-39C0-B550-41D124C6A5FA}"/>
                      </a:ext>
                    </a:extLst>
                  </p:cNvPr>
                  <p:cNvSpPr/>
                  <p:nvPr/>
                </p:nvSpPr>
                <p:spPr>
                  <a:xfrm>
                    <a:off x="8786155" y="4646488"/>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システム</a:t>
                    </a:r>
                  </a:p>
                </p:txBody>
              </p:sp>
              <p:sp>
                <p:nvSpPr>
                  <p:cNvPr id="46" name="テキスト ボックス 11">
                    <a:extLst>
                      <a:ext uri="{FF2B5EF4-FFF2-40B4-BE49-F238E27FC236}">
                        <a16:creationId xmlns:a16="http://schemas.microsoft.com/office/drawing/2014/main" id="{26D61AA3-FC71-7893-443C-B561B4FC9A5D}"/>
                      </a:ext>
                    </a:extLst>
                  </p:cNvPr>
                  <p:cNvSpPr txBox="1"/>
                  <p:nvPr/>
                </p:nvSpPr>
                <p:spPr>
                  <a:xfrm>
                    <a:off x="8848384" y="3576587"/>
                    <a:ext cx="1512424" cy="41723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47" name="正方形/長方形 14">
                    <a:extLst>
                      <a:ext uri="{FF2B5EF4-FFF2-40B4-BE49-F238E27FC236}">
                        <a16:creationId xmlns:a16="http://schemas.microsoft.com/office/drawing/2014/main" id="{1E014975-2101-1FB3-1A45-FF7EBEE8C769}"/>
                      </a:ext>
                    </a:extLst>
                  </p:cNvPr>
                  <p:cNvSpPr/>
                  <p:nvPr/>
                </p:nvSpPr>
                <p:spPr>
                  <a:xfrm>
                    <a:off x="8529366" y="5777342"/>
                    <a:ext cx="2048862" cy="41247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エージェント</a:t>
                    </a:r>
                    <a:endParaRPr kumimoji="1" lang="ja-JP" altLang="en-US">
                      <a:solidFill>
                        <a:schemeClr val="tx1"/>
                      </a:solidFill>
                      <a:latin typeface="Meiryo" panose="020B0604030504040204" pitchFamily="34" charset="-128"/>
                      <a:ea typeface="Meiryo" panose="020B0604030504040204" pitchFamily="34" charset="-128"/>
                    </a:endParaRPr>
                  </a:p>
                </p:txBody>
              </p:sp>
            </p:grpSp>
            <p:sp>
              <p:nvSpPr>
                <p:cNvPr id="42" name="四角形: 対角を切り取る 15">
                  <a:extLst>
                    <a:ext uri="{FF2B5EF4-FFF2-40B4-BE49-F238E27FC236}">
                      <a16:creationId xmlns:a16="http://schemas.microsoft.com/office/drawing/2014/main" id="{C1D57FEC-EB1D-33B4-B6CC-68531B3D997B}"/>
                    </a:ext>
                  </a:extLst>
                </p:cNvPr>
                <p:cNvSpPr/>
                <p:nvPr/>
              </p:nvSpPr>
              <p:spPr>
                <a:xfrm>
                  <a:off x="8207494" y="5969629"/>
                  <a:ext cx="2356178" cy="646070"/>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43" name="正方形/長方形 16">
                  <a:extLst>
                    <a:ext uri="{FF2B5EF4-FFF2-40B4-BE49-F238E27FC236}">
                      <a16:creationId xmlns:a16="http://schemas.microsoft.com/office/drawing/2014/main" id="{0523D1B7-EDFB-0133-5B1C-E2916F94A6D3}"/>
                    </a:ext>
                  </a:extLst>
                </p:cNvPr>
                <p:cNvSpPr/>
                <p:nvPr/>
              </p:nvSpPr>
              <p:spPr>
                <a:xfrm>
                  <a:off x="8307831" y="5726056"/>
                  <a:ext cx="1907448"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ハイパーバイザ</a:t>
                  </a:r>
                  <a:endParaRPr kumimoji="1" lang="ja-JP" altLang="en-US">
                    <a:solidFill>
                      <a:schemeClr val="tx1"/>
                    </a:solidFill>
                    <a:latin typeface="Meiryo" panose="020B0604030504040204" pitchFamily="34" charset="-128"/>
                    <a:ea typeface="Meiryo" panose="020B0604030504040204" pitchFamily="34" charset="-128"/>
                  </a:endParaRPr>
                </a:p>
              </p:txBody>
            </p:sp>
          </p:grpSp>
          <p:grpSp>
            <p:nvGrpSpPr>
              <p:cNvPr id="38" name="グループ化 37">
                <a:extLst>
                  <a:ext uri="{FF2B5EF4-FFF2-40B4-BE49-F238E27FC236}">
                    <a16:creationId xmlns:a16="http://schemas.microsoft.com/office/drawing/2014/main" id="{0652FF66-1477-6F74-8FEA-3C216E0619FB}"/>
                  </a:ext>
                </a:extLst>
              </p:cNvPr>
              <p:cNvGrpSpPr/>
              <p:nvPr/>
            </p:nvGrpSpPr>
            <p:grpSpPr>
              <a:xfrm>
                <a:off x="2932961" y="4225101"/>
                <a:ext cx="2356178" cy="877604"/>
                <a:chOff x="2932961" y="4225101"/>
                <a:chExt cx="2356178" cy="877604"/>
              </a:xfrm>
            </p:grpSpPr>
            <p:sp>
              <p:nvSpPr>
                <p:cNvPr id="39" name="四角形: 対角を切り取る 15">
                  <a:extLst>
                    <a:ext uri="{FF2B5EF4-FFF2-40B4-BE49-F238E27FC236}">
                      <a16:creationId xmlns:a16="http://schemas.microsoft.com/office/drawing/2014/main" id="{4C2C8136-12A5-06B9-7F20-B7236EE2626B}"/>
                    </a:ext>
                  </a:extLst>
                </p:cNvPr>
                <p:cNvSpPr/>
                <p:nvPr/>
              </p:nvSpPr>
              <p:spPr>
                <a:xfrm>
                  <a:off x="2932961" y="4456635"/>
                  <a:ext cx="2356178" cy="646070"/>
                </a:xfrm>
                <a:prstGeom prst="snip2DiagRect">
                  <a:avLst/>
                </a:prstGeom>
                <a:noFill/>
                <a:ln w="28575" cap="flat" cmpd="sng" algn="ctr">
                  <a:solidFill>
                    <a:srgbClr val="C00000"/>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40" name="正方形/長方形 16">
                  <a:extLst>
                    <a:ext uri="{FF2B5EF4-FFF2-40B4-BE49-F238E27FC236}">
                      <a16:creationId xmlns:a16="http://schemas.microsoft.com/office/drawing/2014/main" id="{96D00764-2A0E-4854-046A-74B789BCB7F0}"/>
                    </a:ext>
                  </a:extLst>
                </p:cNvPr>
                <p:cNvSpPr/>
                <p:nvPr/>
              </p:nvSpPr>
              <p:spPr>
                <a:xfrm>
                  <a:off x="3033297" y="4225101"/>
                  <a:ext cx="110182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内部</a:t>
                  </a:r>
                  <a:r>
                    <a:rPr kumimoji="1" lang="en-US" altLang="ja-JP" dirty="0">
                      <a:solidFill>
                        <a:schemeClr val="tx1"/>
                      </a:solidFill>
                      <a:latin typeface="Meiryo" panose="020B0604030504040204" pitchFamily="34" charset="-128"/>
                      <a:ea typeface="Meiryo" panose="020B0604030504040204" pitchFamily="34" charset="-128"/>
                    </a:rPr>
                    <a:t>VM</a:t>
                  </a:r>
                  <a:endParaRPr kumimoji="1" lang="ja-JP" altLang="en-US">
                    <a:solidFill>
                      <a:schemeClr val="tx1"/>
                    </a:solidFill>
                    <a:latin typeface="Meiryo" panose="020B0604030504040204" pitchFamily="34" charset="-128"/>
                    <a:ea typeface="Meiryo" panose="020B0604030504040204" pitchFamily="34" charset="-128"/>
                  </a:endParaRPr>
                </a:p>
              </p:txBody>
            </p:sp>
          </p:grpSp>
        </p:grpSp>
        <p:cxnSp>
          <p:nvCxnSpPr>
            <p:cNvPr id="32" name="直線矢印コネクタ 31">
              <a:extLst>
                <a:ext uri="{FF2B5EF4-FFF2-40B4-BE49-F238E27FC236}">
                  <a16:creationId xmlns:a16="http://schemas.microsoft.com/office/drawing/2014/main" id="{47C0EF82-C6BB-64E4-41B0-51BDBD17EC2C}"/>
                </a:ext>
              </a:extLst>
            </p:cNvPr>
            <p:cNvCxnSpPr>
              <a:cxnSpLocks/>
              <a:stCxn id="15" idx="3"/>
              <a:endCxn id="47" idx="1"/>
            </p:cNvCxnSpPr>
            <p:nvPr/>
          </p:nvCxnSpPr>
          <p:spPr>
            <a:xfrm>
              <a:off x="4650853" y="4316563"/>
              <a:ext cx="1577834" cy="692679"/>
            </a:xfrm>
            <a:prstGeom prst="straightConnector1">
              <a:avLst/>
            </a:prstGeom>
            <a:ln w="3810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3632369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0EC17-7D93-5738-10F9-0BD2050FCC6E}"/>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9414A9AB-979C-F258-55BB-C367B4B16A22}"/>
              </a:ext>
            </a:extLst>
          </p:cNvPr>
          <p:cNvSpPr>
            <a:spLocks noGrp="1"/>
          </p:cNvSpPr>
          <p:nvPr>
            <p:ph type="title"/>
          </p:nvPr>
        </p:nvSpPr>
        <p:spPr>
          <a:xfrm>
            <a:off x="838200" y="438412"/>
            <a:ext cx="10515600" cy="560970"/>
          </a:xfrm>
        </p:spPr>
        <p:txBody>
          <a:bodyPr>
            <a:noAutofit/>
          </a:bodyPr>
          <a:lstStyle/>
          <a:p>
            <a:r>
              <a:rPr kumimoji="1" lang="ja-JP" altLang="en-US" sz="3600">
                <a:latin typeface="Meiryo" panose="020B0604030504040204" pitchFamily="34" charset="-128"/>
                <a:ea typeface="Meiryo" panose="020B0604030504040204" pitchFamily="34" charset="-128"/>
              </a:rPr>
              <a:t>提案：</a:t>
            </a:r>
            <a:r>
              <a:rPr kumimoji="1" lang="en-US" altLang="ja-JP" sz="3600" dirty="0" err="1">
                <a:latin typeface="Meiryo" panose="020B0604030504040204" pitchFamily="34" charset="-128"/>
                <a:ea typeface="Meiryo" panose="020B0604030504040204" pitchFamily="34" charset="-128"/>
              </a:rPr>
              <a:t>uBPF</a:t>
            </a:r>
            <a:r>
              <a:rPr kumimoji="1" lang="en-US" altLang="ja-JP" sz="3600" dirty="0">
                <a:latin typeface="Meiryo" panose="020B0604030504040204" pitchFamily="34" charset="-128"/>
                <a:ea typeface="Meiryo" panose="020B0604030504040204" pitchFamily="34" charset="-128"/>
              </a:rPr>
              <a:t>-SV</a:t>
            </a:r>
            <a:endParaRPr kumimoji="1" lang="ja-JP" altLang="en-US" sz="3600"/>
          </a:p>
        </p:txBody>
      </p:sp>
      <p:sp>
        <p:nvSpPr>
          <p:cNvPr id="3" name="コンテンツ プレースホルダー 2">
            <a:extLst>
              <a:ext uri="{FF2B5EF4-FFF2-40B4-BE49-F238E27FC236}">
                <a16:creationId xmlns:a16="http://schemas.microsoft.com/office/drawing/2014/main" id="{7E4E0756-0795-B884-7D94-6566D762FADE}"/>
              </a:ext>
            </a:extLst>
          </p:cNvPr>
          <p:cNvSpPr>
            <a:spLocks noGrp="1"/>
          </p:cNvSpPr>
          <p:nvPr>
            <p:ph idx="1"/>
          </p:nvPr>
        </p:nvSpPr>
        <p:spPr>
          <a:xfrm>
            <a:off x="884679" y="1222940"/>
            <a:ext cx="10719492" cy="3330832"/>
          </a:xfrm>
        </p:spPr>
        <p:txBody>
          <a:bodyPr>
            <a:normAutofit/>
          </a:bodyPr>
          <a:lstStyle/>
          <a:p>
            <a:r>
              <a:rPr lang="en-US" altLang="ja-JP" dirty="0"/>
              <a:t>BIOS</a:t>
            </a:r>
            <a:r>
              <a:rPr lang="ja-JP" altLang="en-US"/>
              <a:t>内で動作するエージェント経由でシステムを安全に監視</a:t>
            </a:r>
            <a:endParaRPr lang="en-US" altLang="ja-JP" dirty="0"/>
          </a:p>
          <a:p>
            <a:pPr lvl="1"/>
            <a:r>
              <a:rPr lang="ja-JP" altLang="en-US"/>
              <a:t>エージェントを</a:t>
            </a:r>
            <a:r>
              <a:rPr lang="ja-JP" altLang="en-US">
                <a:solidFill>
                  <a:srgbClr val="0083B3"/>
                </a:solidFill>
              </a:rPr>
              <a:t>システムマネジメントモード</a:t>
            </a:r>
            <a:r>
              <a:rPr lang="en-US" altLang="ja-JP" dirty="0">
                <a:solidFill>
                  <a:srgbClr val="0083B3"/>
                </a:solidFill>
              </a:rPr>
              <a:t> (SMM) </a:t>
            </a:r>
            <a:r>
              <a:rPr lang="ja-JP" altLang="en-US"/>
              <a:t>で実行</a:t>
            </a:r>
            <a:endParaRPr lang="en-US" altLang="ja-JP" dirty="0"/>
          </a:p>
          <a:p>
            <a:pPr lvl="1"/>
            <a:r>
              <a:rPr lang="en-US" altLang="ja-JP" dirty="0"/>
              <a:t>IDS</a:t>
            </a:r>
            <a:r>
              <a:rPr lang="ja-JP" altLang="en-US"/>
              <a:t>は</a:t>
            </a:r>
            <a:r>
              <a:rPr lang="en-JP" altLang="ja-JP" dirty="0"/>
              <a:t>VM</a:t>
            </a:r>
            <a:r>
              <a:rPr lang="ja-JP" altLang="en-JP"/>
              <a:t>内の</a:t>
            </a:r>
            <a:r>
              <a:rPr lang="en-US" altLang="ja-JP" dirty="0" err="1"/>
              <a:t>SMM</a:t>
            </a:r>
            <a:r>
              <a:rPr lang="ja-JP" altLang="en-US"/>
              <a:t>エージェントに要求を送り、メモリデータを取得</a:t>
            </a:r>
            <a:endParaRPr lang="en-US" altLang="ja-JP" dirty="0"/>
          </a:p>
          <a:p>
            <a:r>
              <a:rPr lang="ja-JP" altLang="en-US"/>
              <a:t>システム性能と安全性を両立可能</a:t>
            </a:r>
            <a:endParaRPr lang="en-US" altLang="ja-JP" dirty="0"/>
          </a:p>
          <a:p>
            <a:pPr lvl="1"/>
            <a:r>
              <a:rPr lang="en-US" altLang="ja-JP" dirty="0"/>
              <a:t>SMM</a:t>
            </a:r>
            <a:r>
              <a:rPr lang="ja-JP" altLang="en-US"/>
              <a:t>エージェントの実行中以外はシステム性能が低下しない</a:t>
            </a:r>
            <a:endParaRPr lang="en-US" altLang="ja-JP" dirty="0"/>
          </a:p>
          <a:p>
            <a:pPr lvl="1"/>
            <a:r>
              <a:rPr lang="ja-JP" altLang="en-US"/>
              <a:t>機密</a:t>
            </a:r>
            <a:r>
              <a:rPr lang="en-US" altLang="ja-JP" dirty="0"/>
              <a:t>VM</a:t>
            </a:r>
            <a:r>
              <a:rPr lang="ja-JP" altLang="en-US"/>
              <a:t>に侵入されても</a:t>
            </a:r>
            <a:r>
              <a:rPr lang="en-US" altLang="ja-JP" dirty="0"/>
              <a:t>SMM</a:t>
            </a:r>
            <a:r>
              <a:rPr lang="ja-JP" altLang="en-US"/>
              <a:t>エージェントは無効化されない</a:t>
            </a:r>
            <a:endParaRPr lang="en-US" altLang="ja-JP" dirty="0"/>
          </a:p>
        </p:txBody>
      </p:sp>
      <p:sp>
        <p:nvSpPr>
          <p:cNvPr id="4" name="スライド番号プレースホルダー 3">
            <a:extLst>
              <a:ext uri="{FF2B5EF4-FFF2-40B4-BE49-F238E27FC236}">
                <a16:creationId xmlns:a16="http://schemas.microsoft.com/office/drawing/2014/main" id="{700F1BEE-8469-14AD-E3EA-605C3AB764BB}"/>
              </a:ext>
            </a:extLst>
          </p:cNvPr>
          <p:cNvSpPr>
            <a:spLocks noGrp="1"/>
          </p:cNvSpPr>
          <p:nvPr>
            <p:ph type="sldNum" sz="quarter" idx="12"/>
          </p:nvPr>
        </p:nvSpPr>
        <p:spPr/>
        <p:txBody>
          <a:bodyPr/>
          <a:lstStyle/>
          <a:p>
            <a:fld id="{A2DAF6EC-2C59-9941-AA93-00E19ED16896}" type="slidenum">
              <a:rPr kumimoji="1" lang="ja-JP" altLang="en-US" smtClean="0"/>
              <a:t>7</a:t>
            </a:fld>
            <a:endParaRPr kumimoji="1" lang="ja-JP" altLang="en-US"/>
          </a:p>
        </p:txBody>
      </p:sp>
      <p:grpSp>
        <p:nvGrpSpPr>
          <p:cNvPr id="28" name="グループ化 27">
            <a:extLst>
              <a:ext uri="{FF2B5EF4-FFF2-40B4-BE49-F238E27FC236}">
                <a16:creationId xmlns:a16="http://schemas.microsoft.com/office/drawing/2014/main" id="{980B7A01-EC76-749F-E75D-EC083153C816}"/>
              </a:ext>
            </a:extLst>
          </p:cNvPr>
          <p:cNvGrpSpPr/>
          <p:nvPr/>
        </p:nvGrpSpPr>
        <p:grpSpPr>
          <a:xfrm>
            <a:off x="2282568" y="4083116"/>
            <a:ext cx="7923713" cy="2528271"/>
            <a:chOff x="2656083" y="4047135"/>
            <a:chExt cx="7923713" cy="2528271"/>
          </a:xfrm>
        </p:grpSpPr>
        <p:grpSp>
          <p:nvGrpSpPr>
            <p:cNvPr id="11" name="グループ化 10">
              <a:extLst>
                <a:ext uri="{FF2B5EF4-FFF2-40B4-BE49-F238E27FC236}">
                  <a16:creationId xmlns:a16="http://schemas.microsoft.com/office/drawing/2014/main" id="{097C9F5E-83A3-9A10-6419-FBF5F72A869B}"/>
                </a:ext>
              </a:extLst>
            </p:cNvPr>
            <p:cNvGrpSpPr/>
            <p:nvPr/>
          </p:nvGrpSpPr>
          <p:grpSpPr>
            <a:xfrm>
              <a:off x="2656083" y="4324945"/>
              <a:ext cx="2059055" cy="1262211"/>
              <a:chOff x="1610723" y="4008558"/>
              <a:chExt cx="2059055" cy="1262211"/>
            </a:xfrm>
          </p:grpSpPr>
          <p:sp>
            <p:nvSpPr>
              <p:cNvPr id="30" name="TextBox 12">
                <a:extLst>
                  <a:ext uri="{FF2B5EF4-FFF2-40B4-BE49-F238E27FC236}">
                    <a16:creationId xmlns:a16="http://schemas.microsoft.com/office/drawing/2014/main" id="{92056BAE-9B50-B77D-A5EA-ED8554368777}"/>
                  </a:ext>
                </a:extLst>
              </p:cNvPr>
              <p:cNvSpPr txBox="1"/>
              <p:nvPr/>
            </p:nvSpPr>
            <p:spPr>
              <a:xfrm>
                <a:off x="2150372" y="4008558"/>
                <a:ext cx="979755" cy="369332"/>
              </a:xfrm>
              <a:prstGeom prst="rect">
                <a:avLst/>
              </a:prstGeom>
              <a:noFill/>
            </p:spPr>
            <p:txBody>
              <a:bodyPr wrap="none" rtlCol="0">
                <a:spAutoFit/>
              </a:bodyPr>
              <a:lstStyle/>
              <a:p>
                <a:r>
                  <a:rPr lang="en-JP" dirty="0">
                    <a:latin typeface="+mn-ea"/>
                  </a:rPr>
                  <a:t>IDS VM</a:t>
                </a:r>
              </a:p>
            </p:txBody>
          </p:sp>
          <p:grpSp>
            <p:nvGrpSpPr>
              <p:cNvPr id="10" name="グループ化 9">
                <a:extLst>
                  <a:ext uri="{FF2B5EF4-FFF2-40B4-BE49-F238E27FC236}">
                    <a16:creationId xmlns:a16="http://schemas.microsoft.com/office/drawing/2014/main" id="{8990B9F4-51F1-8F93-0A7F-196D57E7BE3C}"/>
                  </a:ext>
                </a:extLst>
              </p:cNvPr>
              <p:cNvGrpSpPr/>
              <p:nvPr/>
            </p:nvGrpSpPr>
            <p:grpSpPr>
              <a:xfrm>
                <a:off x="1610723" y="4377890"/>
                <a:ext cx="2059055" cy="892879"/>
                <a:chOff x="1610723" y="4377890"/>
                <a:chExt cx="2059055" cy="892879"/>
              </a:xfrm>
            </p:grpSpPr>
            <p:sp>
              <p:nvSpPr>
                <p:cNvPr id="29" name="四角形: 角を丸くする 6">
                  <a:extLst>
                    <a:ext uri="{FF2B5EF4-FFF2-40B4-BE49-F238E27FC236}">
                      <a16:creationId xmlns:a16="http://schemas.microsoft.com/office/drawing/2014/main" id="{F0FD1103-1CB8-9F97-2FC9-A5666F1F130F}"/>
                    </a:ext>
                  </a:extLst>
                </p:cNvPr>
                <p:cNvSpPr/>
                <p:nvPr/>
              </p:nvSpPr>
              <p:spPr>
                <a:xfrm>
                  <a:off x="1610723" y="4377890"/>
                  <a:ext cx="2059055" cy="892879"/>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43" name="正方形/長方形 42">
                  <a:extLst>
                    <a:ext uri="{FF2B5EF4-FFF2-40B4-BE49-F238E27FC236}">
                      <a16:creationId xmlns:a16="http://schemas.microsoft.com/office/drawing/2014/main" id="{2EF500F6-E897-3A49-67A1-FB54D606A945}"/>
                    </a:ext>
                  </a:extLst>
                </p:cNvPr>
                <p:cNvSpPr/>
                <p:nvPr/>
              </p:nvSpPr>
              <p:spPr>
                <a:xfrm>
                  <a:off x="1911320" y="4622296"/>
                  <a:ext cx="1457863" cy="465803"/>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IDS</a:t>
                  </a:r>
                  <a:endParaRPr kumimoji="1" lang="ja-JP" altLang="en-US">
                    <a:solidFill>
                      <a:schemeClr val="tx1"/>
                    </a:solidFill>
                    <a:latin typeface="+mn-ea"/>
                  </a:endParaRPr>
                </a:p>
              </p:txBody>
            </p:sp>
          </p:grpSp>
        </p:grpSp>
        <p:sp>
          <p:nvSpPr>
            <p:cNvPr id="7" name="テキスト ボックス 6">
              <a:extLst>
                <a:ext uri="{FF2B5EF4-FFF2-40B4-BE49-F238E27FC236}">
                  <a16:creationId xmlns:a16="http://schemas.microsoft.com/office/drawing/2014/main" id="{E60DB513-FA2C-4514-BDA5-0BA8F9845560}"/>
                </a:ext>
              </a:extLst>
            </p:cNvPr>
            <p:cNvSpPr txBox="1"/>
            <p:nvPr/>
          </p:nvSpPr>
          <p:spPr>
            <a:xfrm>
              <a:off x="5816143" y="5171584"/>
              <a:ext cx="1569660" cy="369332"/>
            </a:xfrm>
            <a:prstGeom prst="rect">
              <a:avLst/>
            </a:prstGeom>
            <a:noFill/>
          </p:spPr>
          <p:txBody>
            <a:bodyPr wrap="none" rtlCol="0">
              <a:spAutoFit/>
            </a:bodyPr>
            <a:lstStyle/>
            <a:p>
              <a:r>
                <a:rPr kumimoji="1" lang="ja-JP" altLang="en-US"/>
                <a:t>メモリデータ</a:t>
              </a:r>
            </a:p>
          </p:txBody>
        </p:sp>
        <p:sp>
          <p:nvSpPr>
            <p:cNvPr id="8" name="テキスト ボックス 7">
              <a:extLst>
                <a:ext uri="{FF2B5EF4-FFF2-40B4-BE49-F238E27FC236}">
                  <a16:creationId xmlns:a16="http://schemas.microsoft.com/office/drawing/2014/main" id="{F8A5C14D-C322-D7B0-709D-B586A4A5A580}"/>
                </a:ext>
              </a:extLst>
            </p:cNvPr>
            <p:cNvSpPr txBox="1"/>
            <p:nvPr/>
          </p:nvSpPr>
          <p:spPr>
            <a:xfrm>
              <a:off x="5501095" y="6206074"/>
              <a:ext cx="646331" cy="369332"/>
            </a:xfrm>
            <a:prstGeom prst="rect">
              <a:avLst/>
            </a:prstGeom>
            <a:noFill/>
          </p:spPr>
          <p:txBody>
            <a:bodyPr wrap="none" rtlCol="0">
              <a:spAutoFit/>
            </a:bodyPr>
            <a:lstStyle/>
            <a:p>
              <a:r>
                <a:rPr kumimoji="1" lang="ja-JP" altLang="en-US"/>
                <a:t>要求</a:t>
              </a:r>
            </a:p>
          </p:txBody>
        </p:sp>
        <p:grpSp>
          <p:nvGrpSpPr>
            <p:cNvPr id="9" name="グループ化 8">
              <a:extLst>
                <a:ext uri="{FF2B5EF4-FFF2-40B4-BE49-F238E27FC236}">
                  <a16:creationId xmlns:a16="http://schemas.microsoft.com/office/drawing/2014/main" id="{039004C1-356A-78E7-34A8-A4B97559C5A8}"/>
                </a:ext>
              </a:extLst>
            </p:cNvPr>
            <p:cNvGrpSpPr/>
            <p:nvPr/>
          </p:nvGrpSpPr>
          <p:grpSpPr>
            <a:xfrm>
              <a:off x="7991395" y="4047135"/>
              <a:ext cx="2588401" cy="2528271"/>
              <a:chOff x="8160232" y="4195171"/>
              <a:chExt cx="2588401" cy="2528271"/>
            </a:xfrm>
          </p:grpSpPr>
          <p:sp>
            <p:nvSpPr>
              <p:cNvPr id="44" name="四角形: 角を丸くする 6">
                <a:extLst>
                  <a:ext uri="{FF2B5EF4-FFF2-40B4-BE49-F238E27FC236}">
                    <a16:creationId xmlns:a16="http://schemas.microsoft.com/office/drawing/2014/main" id="{D6E4C4DA-CECD-66EA-E234-2E9B1E656C96}"/>
                  </a:ext>
                </a:extLst>
              </p:cNvPr>
              <p:cNvSpPr/>
              <p:nvPr/>
            </p:nvSpPr>
            <p:spPr>
              <a:xfrm>
                <a:off x="8160232" y="4533756"/>
                <a:ext cx="2588401" cy="2189686"/>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49" name="テキスト ボックス 11">
                <a:extLst>
                  <a:ext uri="{FF2B5EF4-FFF2-40B4-BE49-F238E27FC236}">
                    <a16:creationId xmlns:a16="http://schemas.microsoft.com/office/drawing/2014/main" id="{40B87065-C06A-19FD-83FC-4686581F6EB9}"/>
                  </a:ext>
                </a:extLst>
              </p:cNvPr>
              <p:cNvSpPr txBox="1"/>
              <p:nvPr/>
            </p:nvSpPr>
            <p:spPr>
              <a:xfrm>
                <a:off x="8653405" y="4195171"/>
                <a:ext cx="1512424" cy="369333"/>
              </a:xfrm>
              <a:prstGeom prst="rect">
                <a:avLst/>
              </a:prstGeom>
              <a:noFill/>
            </p:spPr>
            <p:txBody>
              <a:bodyPr wrap="square" rtlCol="0">
                <a:spAutoFit/>
              </a:bodyPr>
              <a:lstStyle/>
              <a:p>
                <a:r>
                  <a:rPr lang="ja-JP" altLang="en-US">
                    <a:latin typeface="+mn-ea"/>
                  </a:rPr>
                  <a:t>監視対象</a:t>
                </a:r>
                <a:r>
                  <a:rPr lang="en-US" altLang="ja-JP" dirty="0">
                    <a:latin typeface="+mn-ea"/>
                  </a:rPr>
                  <a:t>VM</a:t>
                </a:r>
                <a:endParaRPr kumimoji="1" lang="ja-JP" altLang="en-US">
                  <a:latin typeface="+mn-ea"/>
                </a:endParaRPr>
              </a:p>
            </p:txBody>
          </p:sp>
          <p:sp>
            <p:nvSpPr>
              <p:cNvPr id="50" name="正方形/長方形 14">
                <a:extLst>
                  <a:ext uri="{FF2B5EF4-FFF2-40B4-BE49-F238E27FC236}">
                    <a16:creationId xmlns:a16="http://schemas.microsoft.com/office/drawing/2014/main" id="{0DD7775F-BA34-3831-2C3D-0F6447335A76}"/>
                  </a:ext>
                </a:extLst>
              </p:cNvPr>
              <p:cNvSpPr/>
              <p:nvPr/>
            </p:nvSpPr>
            <p:spPr>
              <a:xfrm>
                <a:off x="8426533" y="6132792"/>
                <a:ext cx="2048862" cy="365125"/>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n-ea"/>
                  </a:rPr>
                  <a:t>エージェント</a:t>
                </a:r>
                <a:endParaRPr kumimoji="1" lang="ja-JP" altLang="en-US">
                  <a:solidFill>
                    <a:schemeClr val="tx1"/>
                  </a:solidFill>
                  <a:latin typeface="+mn-ea"/>
                </a:endParaRPr>
              </a:p>
            </p:txBody>
          </p:sp>
          <p:grpSp>
            <p:nvGrpSpPr>
              <p:cNvPr id="6" name="グループ化 5">
                <a:extLst>
                  <a:ext uri="{FF2B5EF4-FFF2-40B4-BE49-F238E27FC236}">
                    <a16:creationId xmlns:a16="http://schemas.microsoft.com/office/drawing/2014/main" id="{568C7DC9-FB93-86BE-5B5D-02D0000040CE}"/>
                  </a:ext>
                </a:extLst>
              </p:cNvPr>
              <p:cNvGrpSpPr/>
              <p:nvPr/>
            </p:nvGrpSpPr>
            <p:grpSpPr>
              <a:xfrm>
                <a:off x="8272875" y="5071310"/>
                <a:ext cx="2356178" cy="1575467"/>
                <a:chOff x="8272875" y="5071310"/>
                <a:chExt cx="2356178" cy="1575467"/>
              </a:xfrm>
            </p:grpSpPr>
            <p:sp>
              <p:nvSpPr>
                <p:cNvPr id="57" name="四角形: 対角を切り取る 15">
                  <a:extLst>
                    <a:ext uri="{FF2B5EF4-FFF2-40B4-BE49-F238E27FC236}">
                      <a16:creationId xmlns:a16="http://schemas.microsoft.com/office/drawing/2014/main" id="{0EE51D96-2410-6B14-4089-2AF88C77718F}"/>
                    </a:ext>
                  </a:extLst>
                </p:cNvPr>
                <p:cNvSpPr/>
                <p:nvPr/>
              </p:nvSpPr>
              <p:spPr>
                <a:xfrm>
                  <a:off x="8272875" y="5933692"/>
                  <a:ext cx="2356178" cy="713085"/>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n-ea"/>
                  </a:endParaRPr>
                </a:p>
              </p:txBody>
            </p:sp>
            <p:sp>
              <p:nvSpPr>
                <p:cNvPr id="58" name="正方形/長方形 16">
                  <a:extLst>
                    <a:ext uri="{FF2B5EF4-FFF2-40B4-BE49-F238E27FC236}">
                      <a16:creationId xmlns:a16="http://schemas.microsoft.com/office/drawing/2014/main" id="{CAF10DCE-2885-70C5-F43D-B78CA5890AFD}"/>
                    </a:ext>
                  </a:extLst>
                </p:cNvPr>
                <p:cNvSpPr/>
                <p:nvPr/>
              </p:nvSpPr>
              <p:spPr>
                <a:xfrm>
                  <a:off x="8349063" y="5735192"/>
                  <a:ext cx="78265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BIOS</a:t>
                  </a:r>
                  <a:endParaRPr kumimoji="1" lang="ja-JP" altLang="en-US">
                    <a:solidFill>
                      <a:schemeClr val="tx1"/>
                    </a:solidFill>
                    <a:latin typeface="+mn-ea"/>
                  </a:endParaRPr>
                </a:p>
              </p:txBody>
            </p:sp>
            <p:sp>
              <p:nvSpPr>
                <p:cNvPr id="13" name="正方形/長方形 7">
                  <a:extLst>
                    <a:ext uri="{FF2B5EF4-FFF2-40B4-BE49-F238E27FC236}">
                      <a16:creationId xmlns:a16="http://schemas.microsoft.com/office/drawing/2014/main" id="{8D93FCC8-43E6-5FDC-D6A5-DAE5E90C51AE}"/>
                    </a:ext>
                  </a:extLst>
                </p:cNvPr>
                <p:cNvSpPr/>
                <p:nvPr/>
              </p:nvSpPr>
              <p:spPr>
                <a:xfrm>
                  <a:off x="8700507" y="5071310"/>
                  <a:ext cx="1418221" cy="346364"/>
                </a:xfrm>
                <a:prstGeom prst="rect">
                  <a:avLst/>
                </a:prstGeom>
                <a:solidFill>
                  <a:schemeClr val="accent5">
                    <a:lumMod val="20000"/>
                    <a:lumOff val="80000"/>
                  </a:schemeClr>
                </a:solidFill>
                <a:ln>
                  <a:prstDash val="solid"/>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n-ea"/>
                    </a:rPr>
                    <a:t>システム</a:t>
                  </a:r>
                </a:p>
              </p:txBody>
            </p:sp>
          </p:grpSp>
        </p:grpSp>
        <p:cxnSp>
          <p:nvCxnSpPr>
            <p:cNvPr id="41" name="Elbow Connector 13">
              <a:extLst>
                <a:ext uri="{FF2B5EF4-FFF2-40B4-BE49-F238E27FC236}">
                  <a16:creationId xmlns:a16="http://schemas.microsoft.com/office/drawing/2014/main" id="{BCE329C5-FDEB-B377-6A3B-63177A6EF412}"/>
                </a:ext>
              </a:extLst>
            </p:cNvPr>
            <p:cNvCxnSpPr>
              <a:cxnSpLocks/>
              <a:stCxn id="43" idx="2"/>
              <a:endCxn id="50" idx="1"/>
            </p:cNvCxnSpPr>
            <p:nvPr/>
          </p:nvCxnSpPr>
          <p:spPr>
            <a:xfrm rot="16200000" flipH="1">
              <a:off x="5590238" y="3499860"/>
              <a:ext cx="762833" cy="4572084"/>
            </a:xfrm>
            <a:prstGeom prst="bentConnector2">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40" name="直線矢印コネクタ 39">
              <a:extLst>
                <a:ext uri="{FF2B5EF4-FFF2-40B4-BE49-F238E27FC236}">
                  <a16:creationId xmlns:a16="http://schemas.microsoft.com/office/drawing/2014/main" id="{399B609E-5491-8B07-AF0C-73E0F3D1F53E}"/>
                </a:ext>
              </a:extLst>
            </p:cNvPr>
            <p:cNvCxnSpPr>
              <a:cxnSpLocks/>
              <a:endCxn id="43" idx="3"/>
            </p:cNvCxnSpPr>
            <p:nvPr/>
          </p:nvCxnSpPr>
          <p:spPr>
            <a:xfrm flipH="1" flipV="1">
              <a:off x="4414543" y="5171585"/>
              <a:ext cx="3841851" cy="848219"/>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
        <p:nvSpPr>
          <p:cNvPr id="12" name="四角形: 対角を切り取る 15">
            <a:extLst>
              <a:ext uri="{FF2B5EF4-FFF2-40B4-BE49-F238E27FC236}">
                <a16:creationId xmlns:a16="http://schemas.microsoft.com/office/drawing/2014/main" id="{705082B6-CB90-BF2F-3F16-8C33C68CFE84}"/>
              </a:ext>
            </a:extLst>
          </p:cNvPr>
          <p:cNvSpPr/>
          <p:nvPr/>
        </p:nvSpPr>
        <p:spPr>
          <a:xfrm>
            <a:off x="7796460" y="4730258"/>
            <a:ext cx="2290241" cy="743513"/>
          </a:xfrm>
          <a:prstGeom prst="snip2DiagRect">
            <a:avLst/>
          </a:prstGeom>
          <a:noFill/>
          <a:ln w="28575" cap="flat" cmpd="sng" algn="ctr">
            <a:solidFill>
              <a:schemeClr val="tx1"/>
            </a:solidFill>
            <a:prstDash val="sysDash"/>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16" name="正方形/長方形 16">
            <a:extLst>
              <a:ext uri="{FF2B5EF4-FFF2-40B4-BE49-F238E27FC236}">
                <a16:creationId xmlns:a16="http://schemas.microsoft.com/office/drawing/2014/main" id="{75205B76-4971-D0D0-EE27-DDDF0C3F7560}"/>
              </a:ext>
            </a:extLst>
          </p:cNvPr>
          <p:cNvSpPr/>
          <p:nvPr/>
        </p:nvSpPr>
        <p:spPr>
          <a:xfrm>
            <a:off x="7730523" y="4560520"/>
            <a:ext cx="1148299"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ja-JP" altLang="en-US">
                <a:solidFill>
                  <a:srgbClr val="FF0000"/>
                </a:solidFill>
                <a:latin typeface="Meiryo" panose="020B0604030504040204" pitchFamily="34" charset="-128"/>
                <a:ea typeface="Meiryo" panose="020B0604030504040204" pitchFamily="34" charset="-128"/>
              </a:rPr>
              <a:t>隔離なし</a:t>
            </a:r>
            <a:endParaRPr kumimoji="1" lang="ja-JP" altLang="en-US">
              <a:solidFill>
                <a:srgbClr val="FF0000"/>
              </a:solidFill>
              <a:latin typeface="Meiryo" panose="020B0604030504040204" pitchFamily="34" charset="-128"/>
              <a:ea typeface="Meiryo" panose="020B0604030504040204" pitchFamily="34" charset="-128"/>
            </a:endParaRPr>
          </a:p>
        </p:txBody>
      </p:sp>
    </p:spTree>
    <p:extLst>
      <p:ext uri="{BB962C8B-B14F-4D97-AF65-F5344CB8AC3E}">
        <p14:creationId xmlns:p14="http://schemas.microsoft.com/office/powerpoint/2010/main" val="2349685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C3D5C-931D-EDCA-5164-19C7C768F986}"/>
            </a:ext>
          </a:extLst>
        </p:cNvPr>
        <p:cNvGrpSpPr/>
        <p:nvPr/>
      </p:nvGrpSpPr>
      <p:grpSpPr>
        <a:xfrm>
          <a:off x="0" y="0"/>
          <a:ext cx="0" cy="0"/>
          <a:chOff x="0" y="0"/>
          <a:chExt cx="0" cy="0"/>
        </a:xfrm>
      </p:grpSpPr>
      <p:grpSp>
        <p:nvGrpSpPr>
          <p:cNvPr id="62" name="グループ化 61">
            <a:extLst>
              <a:ext uri="{FF2B5EF4-FFF2-40B4-BE49-F238E27FC236}">
                <a16:creationId xmlns:a16="http://schemas.microsoft.com/office/drawing/2014/main" id="{F1A1674E-F0B4-C069-A9E6-D0B9AADC34B9}"/>
              </a:ext>
            </a:extLst>
          </p:cNvPr>
          <p:cNvGrpSpPr/>
          <p:nvPr/>
        </p:nvGrpSpPr>
        <p:grpSpPr>
          <a:xfrm>
            <a:off x="2167708" y="3824391"/>
            <a:ext cx="7548164" cy="2828476"/>
            <a:chOff x="2167708" y="3824391"/>
            <a:chExt cx="7548164" cy="2828476"/>
          </a:xfrm>
        </p:grpSpPr>
        <p:sp>
          <p:nvSpPr>
            <p:cNvPr id="63" name="四角形: 角を丸くする 6">
              <a:extLst>
                <a:ext uri="{FF2B5EF4-FFF2-40B4-BE49-F238E27FC236}">
                  <a16:creationId xmlns:a16="http://schemas.microsoft.com/office/drawing/2014/main" id="{39C0EF28-5EF7-DBF6-AE7B-94AA2E1F46C6}"/>
                </a:ext>
              </a:extLst>
            </p:cNvPr>
            <p:cNvSpPr/>
            <p:nvPr/>
          </p:nvSpPr>
          <p:spPr>
            <a:xfrm>
              <a:off x="2167708" y="4198514"/>
              <a:ext cx="2588401" cy="1822389"/>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64" name="テキスト ボックス 11">
              <a:extLst>
                <a:ext uri="{FF2B5EF4-FFF2-40B4-BE49-F238E27FC236}">
                  <a16:creationId xmlns:a16="http://schemas.microsoft.com/office/drawing/2014/main" id="{3F39A13B-57E5-20D6-443E-D4B17CA4B9D7}"/>
                </a:ext>
              </a:extLst>
            </p:cNvPr>
            <p:cNvSpPr txBox="1"/>
            <p:nvPr/>
          </p:nvSpPr>
          <p:spPr>
            <a:xfrm>
              <a:off x="2907957" y="3824391"/>
              <a:ext cx="1035437" cy="369333"/>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機密</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65" name="正方形/長方形 14">
              <a:extLst>
                <a:ext uri="{FF2B5EF4-FFF2-40B4-BE49-F238E27FC236}">
                  <a16:creationId xmlns:a16="http://schemas.microsoft.com/office/drawing/2014/main" id="{0B4AD578-FF5E-F5AA-EF2F-7BD3AE35E687}"/>
                </a:ext>
              </a:extLst>
            </p:cNvPr>
            <p:cNvSpPr/>
            <p:nvPr/>
          </p:nvSpPr>
          <p:spPr>
            <a:xfrm>
              <a:off x="2437476" y="5273647"/>
              <a:ext cx="2048862" cy="493709"/>
            </a:xfrm>
            <a:prstGeom prst="rect">
              <a:avLst/>
            </a:prstGeom>
            <a:solidFill>
              <a:schemeClr val="bg1"/>
            </a:solidFill>
            <a:ln w="19050">
              <a:solidFill>
                <a:schemeClr val="tx1"/>
              </a:solidFill>
              <a:prstDash val="sysDash"/>
            </a:ln>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SMRAM</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66" name="四角形: 対角を切り取る 15">
              <a:extLst>
                <a:ext uri="{FF2B5EF4-FFF2-40B4-BE49-F238E27FC236}">
                  <a16:creationId xmlns:a16="http://schemas.microsoft.com/office/drawing/2014/main" id="{6F183D59-358C-F926-16D3-B0A59CB5D174}"/>
                </a:ext>
              </a:extLst>
            </p:cNvPr>
            <p:cNvSpPr/>
            <p:nvPr/>
          </p:nvSpPr>
          <p:spPr>
            <a:xfrm>
              <a:off x="2261133" y="5029928"/>
              <a:ext cx="2356178" cy="886896"/>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67" name="正方形/長方形 16">
              <a:extLst>
                <a:ext uri="{FF2B5EF4-FFF2-40B4-BE49-F238E27FC236}">
                  <a16:creationId xmlns:a16="http://schemas.microsoft.com/office/drawing/2014/main" id="{6C446FD8-C4CC-F933-09D4-F8E90BD9E023}"/>
                </a:ext>
              </a:extLst>
            </p:cNvPr>
            <p:cNvSpPr/>
            <p:nvPr/>
          </p:nvSpPr>
          <p:spPr>
            <a:xfrm>
              <a:off x="2175337" y="4841636"/>
              <a:ext cx="78265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70" name="TextBox 11">
              <a:extLst>
                <a:ext uri="{FF2B5EF4-FFF2-40B4-BE49-F238E27FC236}">
                  <a16:creationId xmlns:a16="http://schemas.microsoft.com/office/drawing/2014/main" id="{C4A20270-C02C-3D76-1A40-9E1B3618F7E0}"/>
                </a:ext>
              </a:extLst>
            </p:cNvPr>
            <p:cNvSpPr txBox="1"/>
            <p:nvPr/>
          </p:nvSpPr>
          <p:spPr>
            <a:xfrm>
              <a:off x="3713367" y="4308612"/>
              <a:ext cx="877163"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侵入者</a:t>
              </a:r>
            </a:p>
          </p:txBody>
        </p:sp>
        <p:sp>
          <p:nvSpPr>
            <p:cNvPr id="71" name="四角形: 角を丸くする 6">
              <a:extLst>
                <a:ext uri="{FF2B5EF4-FFF2-40B4-BE49-F238E27FC236}">
                  <a16:creationId xmlns:a16="http://schemas.microsoft.com/office/drawing/2014/main" id="{4D242698-0CC1-D05E-3537-4947F712B15C}"/>
                </a:ext>
              </a:extLst>
            </p:cNvPr>
            <p:cNvSpPr/>
            <p:nvPr/>
          </p:nvSpPr>
          <p:spPr>
            <a:xfrm>
              <a:off x="7127471" y="4177499"/>
              <a:ext cx="2588401" cy="1843404"/>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72" name="テキスト ボックス 11">
              <a:extLst>
                <a:ext uri="{FF2B5EF4-FFF2-40B4-BE49-F238E27FC236}">
                  <a16:creationId xmlns:a16="http://schemas.microsoft.com/office/drawing/2014/main" id="{D4B69A80-3888-66FB-D6BC-F59012C57AC5}"/>
                </a:ext>
              </a:extLst>
            </p:cNvPr>
            <p:cNvSpPr txBox="1"/>
            <p:nvPr/>
          </p:nvSpPr>
          <p:spPr>
            <a:xfrm>
              <a:off x="7867720" y="3824391"/>
              <a:ext cx="1035437" cy="369333"/>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機密</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73" name="正方形/長方形 72">
              <a:extLst>
                <a:ext uri="{FF2B5EF4-FFF2-40B4-BE49-F238E27FC236}">
                  <a16:creationId xmlns:a16="http://schemas.microsoft.com/office/drawing/2014/main" id="{1604482E-79F5-3FE9-B7A3-2633AC11DEC4}"/>
                </a:ext>
              </a:extLst>
            </p:cNvPr>
            <p:cNvSpPr/>
            <p:nvPr/>
          </p:nvSpPr>
          <p:spPr>
            <a:xfrm>
              <a:off x="7397239" y="5273647"/>
              <a:ext cx="2048862" cy="493709"/>
            </a:xfrm>
            <a:prstGeom prst="rect">
              <a:avLst/>
            </a:prstGeom>
            <a:solidFill>
              <a:schemeClr val="accent2">
                <a:lumMod val="20000"/>
                <a:lumOff val="80000"/>
              </a:schemeClr>
            </a:solidFill>
            <a:ln w="19050">
              <a:solidFill>
                <a:schemeClr val="tx1"/>
              </a:solidFill>
              <a:prstDash val="solid"/>
            </a:ln>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SMRAM</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74" name="四角形: 対角を切り取る 15">
              <a:extLst>
                <a:ext uri="{FF2B5EF4-FFF2-40B4-BE49-F238E27FC236}">
                  <a16:creationId xmlns:a16="http://schemas.microsoft.com/office/drawing/2014/main" id="{EB92DE26-54DF-0642-6704-DC95CD76BD09}"/>
                </a:ext>
              </a:extLst>
            </p:cNvPr>
            <p:cNvSpPr/>
            <p:nvPr/>
          </p:nvSpPr>
          <p:spPr>
            <a:xfrm>
              <a:off x="7220896" y="5029928"/>
              <a:ext cx="2356178" cy="886896"/>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75" name="正方形/長方形 74">
              <a:extLst>
                <a:ext uri="{FF2B5EF4-FFF2-40B4-BE49-F238E27FC236}">
                  <a16:creationId xmlns:a16="http://schemas.microsoft.com/office/drawing/2014/main" id="{0BD7A9A4-2D05-6628-6DF0-01739AC0A2A3}"/>
                </a:ext>
              </a:extLst>
            </p:cNvPr>
            <p:cNvSpPr/>
            <p:nvPr/>
          </p:nvSpPr>
          <p:spPr>
            <a:xfrm>
              <a:off x="7135100" y="4841636"/>
              <a:ext cx="78265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76" name="正方形/長方形 7">
              <a:extLst>
                <a:ext uri="{FF2B5EF4-FFF2-40B4-BE49-F238E27FC236}">
                  <a16:creationId xmlns:a16="http://schemas.microsoft.com/office/drawing/2014/main" id="{08B0D9BF-4CDB-93A2-C8CC-4E4EF49127B2}"/>
                </a:ext>
              </a:extLst>
            </p:cNvPr>
            <p:cNvSpPr/>
            <p:nvPr/>
          </p:nvSpPr>
          <p:spPr>
            <a:xfrm>
              <a:off x="7135100" y="6306503"/>
              <a:ext cx="2580772" cy="346364"/>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ハイパーバイザ</a:t>
              </a:r>
            </a:p>
          </p:txBody>
        </p:sp>
        <p:sp>
          <p:nvSpPr>
            <p:cNvPr id="78" name="TextBox 19">
              <a:extLst>
                <a:ext uri="{FF2B5EF4-FFF2-40B4-BE49-F238E27FC236}">
                  <a16:creationId xmlns:a16="http://schemas.microsoft.com/office/drawing/2014/main" id="{750F7455-5C47-9BFE-F91E-BA4AFE773259}"/>
                </a:ext>
              </a:extLst>
            </p:cNvPr>
            <p:cNvSpPr txBox="1"/>
            <p:nvPr/>
          </p:nvSpPr>
          <p:spPr>
            <a:xfrm>
              <a:off x="8673130" y="4308612"/>
              <a:ext cx="877163"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侵入者</a:t>
              </a:r>
            </a:p>
          </p:txBody>
        </p:sp>
        <p:sp>
          <p:nvSpPr>
            <p:cNvPr id="79" name="Rounded Rectangular Callout 20">
              <a:extLst>
                <a:ext uri="{FF2B5EF4-FFF2-40B4-BE49-F238E27FC236}">
                  <a16:creationId xmlns:a16="http://schemas.microsoft.com/office/drawing/2014/main" id="{E7D4A43F-6CF3-1491-6781-7E5FB3D6097B}"/>
                </a:ext>
              </a:extLst>
            </p:cNvPr>
            <p:cNvSpPr/>
            <p:nvPr/>
          </p:nvSpPr>
          <p:spPr>
            <a:xfrm>
              <a:off x="6977276" y="4092218"/>
              <a:ext cx="864711" cy="500449"/>
            </a:xfrm>
            <a:prstGeom prst="wedgeRoundRectCallout">
              <a:avLst>
                <a:gd name="adj1" fmla="val 92844"/>
                <a:gd name="adj2" fmla="val 39660"/>
                <a:gd name="adj3" fmla="val 16667"/>
              </a:avLst>
            </a:prstGeom>
            <a:solidFill>
              <a:schemeClr val="bg1"/>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JP" dirty="0">
                  <a:solidFill>
                    <a:srgbClr val="FF0000"/>
                  </a:solidFill>
                  <a:latin typeface="Meiryo" panose="020B0604030504040204" pitchFamily="34" charset="-128"/>
                  <a:ea typeface="Meiryo" panose="020B0604030504040204" pitchFamily="34" charset="-128"/>
                </a:rPr>
                <a:t>停止</a:t>
              </a:r>
            </a:p>
          </p:txBody>
        </p:sp>
        <p:sp>
          <p:nvSpPr>
            <p:cNvPr id="80" name="Down Arrow 21">
              <a:extLst>
                <a:ext uri="{FF2B5EF4-FFF2-40B4-BE49-F238E27FC236}">
                  <a16:creationId xmlns:a16="http://schemas.microsoft.com/office/drawing/2014/main" id="{3742DD16-2CA4-4A09-CA80-CDBCB254EE6D}"/>
                </a:ext>
              </a:extLst>
            </p:cNvPr>
            <p:cNvSpPr/>
            <p:nvPr/>
          </p:nvSpPr>
          <p:spPr>
            <a:xfrm>
              <a:off x="3282509" y="4871816"/>
              <a:ext cx="313425" cy="340900"/>
            </a:xfrm>
            <a:prstGeom prst="downArrow">
              <a:avLst/>
            </a:prstGeom>
            <a:solidFill>
              <a:srgbClr val="FFC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JP" dirty="0">
                <a:solidFill>
                  <a:srgbClr val="FF0000"/>
                </a:solidFill>
                <a:latin typeface="Meiryo" panose="020B0604030504040204" pitchFamily="34" charset="-128"/>
                <a:ea typeface="Meiryo" panose="020B0604030504040204" pitchFamily="34" charset="-128"/>
              </a:endParaRPr>
            </a:p>
          </p:txBody>
        </p:sp>
        <p:cxnSp>
          <p:nvCxnSpPr>
            <p:cNvPr id="81" name="Straight Arrow Connector 22">
              <a:extLst>
                <a:ext uri="{FF2B5EF4-FFF2-40B4-BE49-F238E27FC236}">
                  <a16:creationId xmlns:a16="http://schemas.microsoft.com/office/drawing/2014/main" id="{A90760C7-6DB6-38B3-8AC1-A0307F89B925}"/>
                </a:ext>
              </a:extLst>
            </p:cNvPr>
            <p:cNvCxnSpPr>
              <a:cxnSpLocks/>
              <a:endCxn id="65" idx="2"/>
            </p:cNvCxnSpPr>
            <p:nvPr/>
          </p:nvCxnSpPr>
          <p:spPr>
            <a:xfrm flipH="1" flipV="1">
              <a:off x="3461907" y="5767356"/>
              <a:ext cx="3816" cy="531844"/>
            </a:xfrm>
            <a:prstGeom prst="straightConnector1">
              <a:avLst/>
            </a:prstGeom>
            <a:ln w="19050" cap="flat" cmpd="sng" algn="ctr">
              <a:solidFill>
                <a:schemeClr val="tx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82" name="TextBox 23">
              <a:extLst>
                <a:ext uri="{FF2B5EF4-FFF2-40B4-BE49-F238E27FC236}">
                  <a16:creationId xmlns:a16="http://schemas.microsoft.com/office/drawing/2014/main" id="{7E5B8833-D3CB-62FC-34A1-4CF5CE29AD46}"/>
                </a:ext>
              </a:extLst>
            </p:cNvPr>
            <p:cNvSpPr txBox="1"/>
            <p:nvPr/>
          </p:nvSpPr>
          <p:spPr>
            <a:xfrm>
              <a:off x="3458094" y="5969944"/>
              <a:ext cx="1338828"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アンマップ</a:t>
              </a:r>
            </a:p>
          </p:txBody>
        </p:sp>
        <p:sp>
          <p:nvSpPr>
            <p:cNvPr id="83" name="TextBox 24">
              <a:extLst>
                <a:ext uri="{FF2B5EF4-FFF2-40B4-BE49-F238E27FC236}">
                  <a16:creationId xmlns:a16="http://schemas.microsoft.com/office/drawing/2014/main" id="{02C0CBD2-21AE-F57D-5F78-D86485BF0726}"/>
                </a:ext>
              </a:extLst>
            </p:cNvPr>
            <p:cNvSpPr txBox="1"/>
            <p:nvPr/>
          </p:nvSpPr>
          <p:spPr>
            <a:xfrm>
              <a:off x="8605505" y="5993693"/>
              <a:ext cx="877163"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マップ</a:t>
              </a:r>
            </a:p>
          </p:txBody>
        </p:sp>
        <p:cxnSp>
          <p:nvCxnSpPr>
            <p:cNvPr id="84" name="Straight Arrow Connector 25">
              <a:extLst>
                <a:ext uri="{FF2B5EF4-FFF2-40B4-BE49-F238E27FC236}">
                  <a16:creationId xmlns:a16="http://schemas.microsoft.com/office/drawing/2014/main" id="{FEC94D27-AA64-8F9D-0C88-D79B4FB7AEB5}"/>
                </a:ext>
              </a:extLst>
            </p:cNvPr>
            <p:cNvCxnSpPr>
              <a:cxnSpLocks/>
            </p:cNvCxnSpPr>
            <p:nvPr/>
          </p:nvCxnSpPr>
          <p:spPr>
            <a:xfrm flipH="1" flipV="1">
              <a:off x="8474532" y="5745153"/>
              <a:ext cx="3816" cy="531844"/>
            </a:xfrm>
            <a:prstGeom prst="straightConnector1">
              <a:avLst/>
            </a:prstGeom>
            <a:ln w="3810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85" name="Right Arrow 26">
              <a:extLst>
                <a:ext uri="{FF2B5EF4-FFF2-40B4-BE49-F238E27FC236}">
                  <a16:creationId xmlns:a16="http://schemas.microsoft.com/office/drawing/2014/main" id="{1E5B456A-F6AA-4BE2-C09A-0803E5DB07ED}"/>
                </a:ext>
              </a:extLst>
            </p:cNvPr>
            <p:cNvSpPr/>
            <p:nvPr/>
          </p:nvSpPr>
          <p:spPr>
            <a:xfrm>
              <a:off x="5251667" y="4728943"/>
              <a:ext cx="1371600" cy="342601"/>
            </a:xfrm>
            <a:prstGeom prst="rightArrow">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JP" dirty="0">
                <a:solidFill>
                  <a:srgbClr val="FF0000"/>
                </a:solidFill>
                <a:latin typeface="Meiryo" panose="020B0604030504040204" pitchFamily="34" charset="-128"/>
                <a:ea typeface="Meiryo" panose="020B0604030504040204" pitchFamily="34" charset="-128"/>
              </a:endParaRPr>
            </a:p>
          </p:txBody>
        </p:sp>
        <p:sp>
          <p:nvSpPr>
            <p:cNvPr id="86" name="TextBox 27">
              <a:extLst>
                <a:ext uri="{FF2B5EF4-FFF2-40B4-BE49-F238E27FC236}">
                  <a16:creationId xmlns:a16="http://schemas.microsoft.com/office/drawing/2014/main" id="{EA601719-E84B-9423-5496-1E012164AC99}"/>
                </a:ext>
              </a:extLst>
            </p:cNvPr>
            <p:cNvSpPr txBox="1"/>
            <p:nvPr/>
          </p:nvSpPr>
          <p:spPr>
            <a:xfrm>
              <a:off x="5652245" y="4421845"/>
              <a:ext cx="615874"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SMI</a:t>
              </a:r>
            </a:p>
          </p:txBody>
        </p:sp>
        <p:sp>
          <p:nvSpPr>
            <p:cNvPr id="87" name="Right Arrow 28">
              <a:extLst>
                <a:ext uri="{FF2B5EF4-FFF2-40B4-BE49-F238E27FC236}">
                  <a16:creationId xmlns:a16="http://schemas.microsoft.com/office/drawing/2014/main" id="{6AB188F6-F4E4-DF85-405D-D2B4276CFA9E}"/>
                </a:ext>
              </a:extLst>
            </p:cNvPr>
            <p:cNvSpPr/>
            <p:nvPr/>
          </p:nvSpPr>
          <p:spPr>
            <a:xfrm rot="10800000">
              <a:off x="5251668" y="5302075"/>
              <a:ext cx="1371600" cy="342601"/>
            </a:xfrm>
            <a:prstGeom prst="rightArrow">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JP" dirty="0">
                <a:solidFill>
                  <a:srgbClr val="FF0000"/>
                </a:solidFill>
                <a:latin typeface="Meiryo" panose="020B0604030504040204" pitchFamily="34" charset="-128"/>
                <a:ea typeface="Meiryo" panose="020B0604030504040204" pitchFamily="34" charset="-128"/>
              </a:endParaRPr>
            </a:p>
          </p:txBody>
        </p:sp>
        <p:sp>
          <p:nvSpPr>
            <p:cNvPr id="88" name="TextBox 29">
              <a:extLst>
                <a:ext uri="{FF2B5EF4-FFF2-40B4-BE49-F238E27FC236}">
                  <a16:creationId xmlns:a16="http://schemas.microsoft.com/office/drawing/2014/main" id="{9E96B6DB-8C52-23A1-276F-441B48FBBEA7}"/>
                </a:ext>
              </a:extLst>
            </p:cNvPr>
            <p:cNvSpPr txBox="1"/>
            <p:nvPr/>
          </p:nvSpPr>
          <p:spPr>
            <a:xfrm>
              <a:off x="5429374" y="5601436"/>
              <a:ext cx="1107996"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リターン</a:t>
              </a:r>
            </a:p>
          </p:txBody>
        </p:sp>
        <p:sp>
          <p:nvSpPr>
            <p:cNvPr id="89" name="TextBox 30">
              <a:extLst>
                <a:ext uri="{FF2B5EF4-FFF2-40B4-BE49-F238E27FC236}">
                  <a16:creationId xmlns:a16="http://schemas.microsoft.com/office/drawing/2014/main" id="{F80EB3BB-BD05-1F99-2A10-FAF412B997D9}"/>
                </a:ext>
              </a:extLst>
            </p:cNvPr>
            <p:cNvSpPr txBox="1"/>
            <p:nvPr/>
          </p:nvSpPr>
          <p:spPr>
            <a:xfrm>
              <a:off x="3504955" y="4894288"/>
              <a:ext cx="415498"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a:t>
              </a:r>
            </a:p>
          </p:txBody>
        </p:sp>
      </p:grpSp>
      <p:sp>
        <p:nvSpPr>
          <p:cNvPr id="2" name="タイトル 1">
            <a:extLst>
              <a:ext uri="{FF2B5EF4-FFF2-40B4-BE49-F238E27FC236}">
                <a16:creationId xmlns:a16="http://schemas.microsoft.com/office/drawing/2014/main" id="{5F27339A-A134-031D-2C64-9539693C5D24}"/>
              </a:ext>
            </a:extLst>
          </p:cNvPr>
          <p:cNvSpPr>
            <a:spLocks noGrp="1"/>
          </p:cNvSpPr>
          <p:nvPr>
            <p:ph type="title"/>
          </p:nvPr>
        </p:nvSpPr>
        <p:spPr>
          <a:xfrm>
            <a:off x="838200" y="438411"/>
            <a:ext cx="10515600" cy="560971"/>
          </a:xfrm>
        </p:spPr>
        <p:txBody>
          <a:bodyPr>
            <a:noAutofit/>
          </a:bodyPr>
          <a:lstStyle/>
          <a:p>
            <a:r>
              <a:rPr lang="en-JP" sz="3600"/>
              <a:t>VM内のSMMエージェントの保護</a:t>
            </a:r>
            <a:endParaRPr kumimoji="1" lang="ja-JP" altLang="en-US" sz="3600"/>
          </a:p>
        </p:txBody>
      </p:sp>
      <p:sp>
        <p:nvSpPr>
          <p:cNvPr id="3" name="コンテンツ プレースホルダー 2">
            <a:extLst>
              <a:ext uri="{FF2B5EF4-FFF2-40B4-BE49-F238E27FC236}">
                <a16:creationId xmlns:a16="http://schemas.microsoft.com/office/drawing/2014/main" id="{B159F0B5-3A1F-79E0-4CD6-18F721FBF920}"/>
              </a:ext>
            </a:extLst>
          </p:cNvPr>
          <p:cNvSpPr>
            <a:spLocks noGrp="1"/>
          </p:cNvSpPr>
          <p:nvPr>
            <p:ph idx="1"/>
          </p:nvPr>
        </p:nvSpPr>
        <p:spPr>
          <a:xfrm>
            <a:off x="884679" y="1243101"/>
            <a:ext cx="10515600" cy="4711418"/>
          </a:xfrm>
        </p:spPr>
        <p:txBody>
          <a:bodyPr/>
          <a:lstStyle/>
          <a:p>
            <a:r>
              <a:rPr lang="en-JP" dirty="0"/>
              <a:t>機密VM内のSMMエージェントはVM外部から攻撃できない</a:t>
            </a:r>
          </a:p>
          <a:p>
            <a:pPr lvl="1"/>
            <a:r>
              <a:rPr lang="en-JP" dirty="0"/>
              <a:t>VMのメモリやCPUレジスタは隔離実行環境によって保護</a:t>
            </a:r>
          </a:p>
          <a:p>
            <a:pPr lvl="1"/>
            <a:r>
              <a:rPr lang="en-JP" dirty="0"/>
              <a:t>クラウドが提供するBIOSはリモートアテステーションで改ざんを検知</a:t>
            </a:r>
          </a:p>
          <a:p>
            <a:r>
              <a:rPr lang="en-JP" dirty="0"/>
              <a:t>SMMエミュレーションによりVM内の侵入者からの攻撃を防ぐ</a:t>
            </a:r>
          </a:p>
          <a:p>
            <a:pPr lvl="1"/>
            <a:r>
              <a:rPr kumimoji="1" lang="en-US" altLang="ja-JP" dirty="0"/>
              <a:t>SMM</a:t>
            </a:r>
            <a:r>
              <a:rPr kumimoji="1" lang="ja-JP" altLang="en-US"/>
              <a:t>エージェントのメモリは</a:t>
            </a:r>
            <a:r>
              <a:rPr kumimoji="1" lang="en-US" altLang="ja-JP" dirty="0"/>
              <a:t>SMI</a:t>
            </a:r>
            <a:r>
              <a:rPr kumimoji="1" lang="ja-JP" altLang="en-US"/>
              <a:t>ハンドラ実行時にだけマッピング</a:t>
            </a:r>
            <a:endParaRPr kumimoji="1" lang="en-US" altLang="ja-JP" dirty="0"/>
          </a:p>
          <a:p>
            <a:pPr lvl="1"/>
            <a:r>
              <a:rPr lang="ja-JP" altLang="en-US"/>
              <a:t>ハイパーバイザと侵入者は結託しないことを仮定</a:t>
            </a:r>
            <a:endParaRPr kumimoji="1" lang="en-US" altLang="ja-JP" dirty="0">
              <a:solidFill>
                <a:srgbClr val="FFC000"/>
              </a:solidFill>
            </a:endParaRPr>
          </a:p>
        </p:txBody>
      </p:sp>
      <p:sp>
        <p:nvSpPr>
          <p:cNvPr id="4" name="スライド番号プレースホルダー 3">
            <a:extLst>
              <a:ext uri="{FF2B5EF4-FFF2-40B4-BE49-F238E27FC236}">
                <a16:creationId xmlns:a16="http://schemas.microsoft.com/office/drawing/2014/main" id="{811A0EF3-B45D-633D-693C-685C002339AE}"/>
              </a:ext>
            </a:extLst>
          </p:cNvPr>
          <p:cNvSpPr>
            <a:spLocks noGrp="1"/>
          </p:cNvSpPr>
          <p:nvPr>
            <p:ph type="sldNum" sz="quarter" idx="12"/>
          </p:nvPr>
        </p:nvSpPr>
        <p:spPr/>
        <p:txBody>
          <a:bodyPr/>
          <a:lstStyle/>
          <a:p>
            <a:fld id="{A2DAF6EC-2C59-9941-AA93-00E19ED16896}" type="slidenum">
              <a:rPr kumimoji="1" lang="ja-JP" altLang="en-US" smtClean="0"/>
              <a:t>8</a:t>
            </a:fld>
            <a:endParaRPr kumimoji="1" lang="ja-JP" altLang="en-US"/>
          </a:p>
        </p:txBody>
      </p:sp>
      <p:pic>
        <p:nvPicPr>
          <p:cNvPr id="90" name="図 89" descr="アイコン&#10;&#10;AI 生成コンテンツは誤りを含む可能性があります。">
            <a:extLst>
              <a:ext uri="{FF2B5EF4-FFF2-40B4-BE49-F238E27FC236}">
                <a16:creationId xmlns:a16="http://schemas.microsoft.com/office/drawing/2014/main" id="{463FDD17-A70B-D944-1CB3-599F4866D0F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foregroundMark x1="48242" y1="42773" x2="48242" y2="42773"/>
                        <a14:foregroundMark x1="48828" y1="42773" x2="57227" y2="49219"/>
                        <a14:backgroundMark x1="12695" y1="15169" x2="12695" y2="15169"/>
                        <a14:backgroundMark x1="29492" y1="15625" x2="29492" y2="15625"/>
                      </a14:backgroundRemoval>
                    </a14:imgEffect>
                  </a14:imgLayer>
                </a14:imgProps>
              </a:ext>
            </a:extLst>
          </a:blip>
          <a:srcRect t="12168" b="29684"/>
          <a:stretch>
            <a:fillRect/>
          </a:stretch>
        </p:blipFill>
        <p:spPr>
          <a:xfrm>
            <a:off x="7911143" y="4196322"/>
            <a:ext cx="970502" cy="846487"/>
          </a:xfrm>
          <a:prstGeom prst="rect">
            <a:avLst/>
          </a:prstGeom>
        </p:spPr>
      </p:pic>
      <p:pic>
        <p:nvPicPr>
          <p:cNvPr id="91" name="図 90" descr="アイコン&#10;&#10;AI 生成コンテンツは誤りを含む可能性があります。">
            <a:extLst>
              <a:ext uri="{FF2B5EF4-FFF2-40B4-BE49-F238E27FC236}">
                <a16:creationId xmlns:a16="http://schemas.microsoft.com/office/drawing/2014/main" id="{1F9B4400-A0AC-2D6F-FD7C-5DEC1240BEE7}"/>
              </a:ext>
            </a:extLst>
          </p:cNvPr>
          <p:cNvPicPr>
            <a:picLocks noChangeAspect="1"/>
          </p:cNvPicPr>
          <p:nvPr/>
        </p:nvPicPr>
        <p:blipFill>
          <a:blip r:embed="rId3">
            <a:extLst>
              <a:ext uri="{BEBA8EAE-BF5A-486C-A8C5-ECC9F3942E4B}">
                <a14:imgProps xmlns:a14="http://schemas.microsoft.com/office/drawing/2010/main">
                  <a14:imgLayer r:embed="rId5">
                    <a14:imgEffect>
                      <a14:backgroundRemoval t="10000" b="90000" l="10000" r="90000">
                        <a14:foregroundMark x1="48242" y1="42773" x2="48242" y2="42773"/>
                        <a14:foregroundMark x1="48828" y1="42773" x2="57227" y2="49219"/>
                        <a14:backgroundMark x1="12695" y1="15169" x2="12695" y2="15169"/>
                        <a14:backgroundMark x1="29492" y1="15625" x2="29492" y2="15625"/>
                      </a14:backgroundRemoval>
                    </a14:imgEffect>
                  </a14:imgLayer>
                </a14:imgProps>
              </a:ext>
            </a:extLst>
          </a:blip>
          <a:srcRect t="12168" b="29684"/>
          <a:stretch>
            <a:fillRect/>
          </a:stretch>
        </p:blipFill>
        <p:spPr>
          <a:xfrm>
            <a:off x="2980521" y="4110607"/>
            <a:ext cx="970502" cy="846487"/>
          </a:xfrm>
          <a:prstGeom prst="rect">
            <a:avLst/>
          </a:prstGeom>
        </p:spPr>
      </p:pic>
      <p:sp>
        <p:nvSpPr>
          <p:cNvPr id="5" name="正方形/長方形 7">
            <a:extLst>
              <a:ext uri="{FF2B5EF4-FFF2-40B4-BE49-F238E27FC236}">
                <a16:creationId xmlns:a16="http://schemas.microsoft.com/office/drawing/2014/main" id="{FBF81D36-425D-3821-89B4-294BA194CF35}"/>
              </a:ext>
            </a:extLst>
          </p:cNvPr>
          <p:cNvSpPr/>
          <p:nvPr/>
        </p:nvSpPr>
        <p:spPr>
          <a:xfrm>
            <a:off x="2167708" y="6300344"/>
            <a:ext cx="2580772" cy="346364"/>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ハイパーバイザ</a:t>
            </a:r>
          </a:p>
        </p:txBody>
      </p:sp>
    </p:spTree>
    <p:extLst>
      <p:ext uri="{BB962C8B-B14F-4D97-AF65-F5344CB8AC3E}">
        <p14:creationId xmlns:p14="http://schemas.microsoft.com/office/powerpoint/2010/main" val="2374658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E82B4-43E2-38FC-38CE-72FE6D11F0D6}"/>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2373E81F-BF28-126F-7CD1-AD490C48E0AD}"/>
              </a:ext>
            </a:extLst>
          </p:cNvPr>
          <p:cNvSpPr>
            <a:spLocks noGrp="1"/>
          </p:cNvSpPr>
          <p:nvPr>
            <p:ph type="title"/>
          </p:nvPr>
        </p:nvSpPr>
        <p:spPr>
          <a:xfrm>
            <a:off x="838200" y="438411"/>
            <a:ext cx="10515600" cy="560971"/>
          </a:xfrm>
        </p:spPr>
        <p:txBody>
          <a:bodyPr>
            <a:noAutofit/>
          </a:bodyPr>
          <a:lstStyle/>
          <a:p>
            <a:r>
              <a:rPr lang="en-JP" sz="3600" dirty="0"/>
              <a:t>SMMエージェントの呼び出し</a:t>
            </a:r>
            <a:endParaRPr kumimoji="1" lang="ja-JP" altLang="en-US" sz="3600"/>
          </a:p>
        </p:txBody>
      </p:sp>
      <p:sp>
        <p:nvSpPr>
          <p:cNvPr id="3" name="コンテンツ プレースホルダー 2">
            <a:extLst>
              <a:ext uri="{FF2B5EF4-FFF2-40B4-BE49-F238E27FC236}">
                <a16:creationId xmlns:a16="http://schemas.microsoft.com/office/drawing/2014/main" id="{014CE414-9BC4-E99E-E7AF-8BF1084F81BC}"/>
              </a:ext>
            </a:extLst>
          </p:cNvPr>
          <p:cNvSpPr>
            <a:spLocks noGrp="1"/>
          </p:cNvSpPr>
          <p:nvPr>
            <p:ph idx="1"/>
          </p:nvPr>
        </p:nvSpPr>
        <p:spPr>
          <a:xfrm>
            <a:off x="884679" y="1243101"/>
            <a:ext cx="10515600" cy="4711418"/>
          </a:xfrm>
        </p:spPr>
        <p:txBody>
          <a:bodyPr/>
          <a:lstStyle/>
          <a:p>
            <a:r>
              <a:rPr lang="en-JP" dirty="0"/>
              <a:t>IDSがBIOS内のSMMエージェントを呼び出す必要</a:t>
            </a:r>
          </a:p>
          <a:p>
            <a:pPr lvl="1"/>
            <a:r>
              <a:rPr lang="en-JP" dirty="0"/>
              <a:t>BIOSと直接通信するのは難しい</a:t>
            </a:r>
          </a:p>
          <a:p>
            <a:r>
              <a:rPr lang="en-JP" dirty="0"/>
              <a:t>手法1：機密VM内のプロキシと通信し，SMIを発生させる</a:t>
            </a:r>
          </a:p>
          <a:p>
            <a:pPr lvl="1"/>
            <a:r>
              <a:rPr lang="en-JP" dirty="0"/>
              <a:t>プロキシが攻撃を受ける可能性</a:t>
            </a:r>
          </a:p>
          <a:p>
            <a:r>
              <a:rPr kumimoji="1" lang="ja-JP" altLang="en-US"/>
              <a:t>手法</a:t>
            </a:r>
            <a:r>
              <a:rPr kumimoji="1" lang="en-US" altLang="ja-JP" dirty="0"/>
              <a:t>2</a:t>
            </a:r>
            <a:r>
              <a:rPr kumimoji="1" lang="ja-JP" altLang="en-US"/>
              <a:t>：共有メモリ経由で</a:t>
            </a:r>
            <a:r>
              <a:rPr kumimoji="1" lang="en-US" altLang="ja-JP" dirty="0"/>
              <a:t>SMM</a:t>
            </a:r>
            <a:r>
              <a:rPr kumimoji="1" lang="ja-JP" altLang="en-US"/>
              <a:t>エージェントに要求を送る</a:t>
            </a:r>
            <a:endParaRPr kumimoji="1" lang="en-US" altLang="ja-JP" dirty="0"/>
          </a:p>
          <a:p>
            <a:pPr lvl="1"/>
            <a:r>
              <a:rPr lang="en-US" altLang="ja-JP" dirty="0"/>
              <a:t>SMM</a:t>
            </a:r>
            <a:r>
              <a:rPr lang="ja-JP" altLang="en-US"/>
              <a:t>エージェントが共有メモリをポーリングするとシステムが停止</a:t>
            </a:r>
            <a:endParaRPr kumimoji="1" lang="en-US" altLang="ja-JP" dirty="0"/>
          </a:p>
        </p:txBody>
      </p:sp>
      <p:sp>
        <p:nvSpPr>
          <p:cNvPr id="4" name="スライド番号プレースホルダー 3">
            <a:extLst>
              <a:ext uri="{FF2B5EF4-FFF2-40B4-BE49-F238E27FC236}">
                <a16:creationId xmlns:a16="http://schemas.microsoft.com/office/drawing/2014/main" id="{B568823E-B489-C519-0F1F-F9899FC892BE}"/>
              </a:ext>
            </a:extLst>
          </p:cNvPr>
          <p:cNvSpPr>
            <a:spLocks noGrp="1"/>
          </p:cNvSpPr>
          <p:nvPr>
            <p:ph type="sldNum" sz="quarter" idx="12"/>
          </p:nvPr>
        </p:nvSpPr>
        <p:spPr/>
        <p:txBody>
          <a:bodyPr/>
          <a:lstStyle/>
          <a:p>
            <a:fld id="{A2DAF6EC-2C59-9941-AA93-00E19ED16896}" type="slidenum">
              <a:rPr kumimoji="1" lang="ja-JP" altLang="en-US" smtClean="0"/>
              <a:t>9</a:t>
            </a:fld>
            <a:endParaRPr kumimoji="1" lang="ja-JP" altLang="en-US"/>
          </a:p>
        </p:txBody>
      </p:sp>
      <p:grpSp>
        <p:nvGrpSpPr>
          <p:cNvPr id="5" name="グループ化 4">
            <a:extLst>
              <a:ext uri="{FF2B5EF4-FFF2-40B4-BE49-F238E27FC236}">
                <a16:creationId xmlns:a16="http://schemas.microsoft.com/office/drawing/2014/main" id="{C3079C61-8629-18E8-E753-D8F6183447BE}"/>
              </a:ext>
            </a:extLst>
          </p:cNvPr>
          <p:cNvGrpSpPr/>
          <p:nvPr/>
        </p:nvGrpSpPr>
        <p:grpSpPr>
          <a:xfrm>
            <a:off x="6111432" y="4026993"/>
            <a:ext cx="5637262" cy="2841191"/>
            <a:chOff x="3607788" y="3171395"/>
            <a:chExt cx="5637262" cy="2841191"/>
          </a:xfrm>
        </p:grpSpPr>
        <p:sp>
          <p:nvSpPr>
            <p:cNvPr id="6" name="正方形/長方形 7">
              <a:extLst>
                <a:ext uri="{FF2B5EF4-FFF2-40B4-BE49-F238E27FC236}">
                  <a16:creationId xmlns:a16="http://schemas.microsoft.com/office/drawing/2014/main" id="{5BE32176-308A-93A4-A0AA-33CF2BD54D04}"/>
                </a:ext>
              </a:extLst>
            </p:cNvPr>
            <p:cNvSpPr/>
            <p:nvPr/>
          </p:nvSpPr>
          <p:spPr>
            <a:xfrm>
              <a:off x="5645353" y="5504538"/>
              <a:ext cx="1540642" cy="508048"/>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共有メモリ</a:t>
              </a:r>
            </a:p>
          </p:txBody>
        </p:sp>
        <p:grpSp>
          <p:nvGrpSpPr>
            <p:cNvPr id="7" name="グループ化 6">
              <a:extLst>
                <a:ext uri="{FF2B5EF4-FFF2-40B4-BE49-F238E27FC236}">
                  <a16:creationId xmlns:a16="http://schemas.microsoft.com/office/drawing/2014/main" id="{523530CC-02F2-3F93-CE59-4039FBFC4605}"/>
                </a:ext>
              </a:extLst>
            </p:cNvPr>
            <p:cNvGrpSpPr/>
            <p:nvPr/>
          </p:nvGrpSpPr>
          <p:grpSpPr>
            <a:xfrm>
              <a:off x="3607788" y="3171395"/>
              <a:ext cx="5637262" cy="2306219"/>
              <a:chOff x="3607788" y="3171395"/>
              <a:chExt cx="5637262" cy="2306219"/>
            </a:xfrm>
          </p:grpSpPr>
          <p:grpSp>
            <p:nvGrpSpPr>
              <p:cNvPr id="10" name="グループ化 9">
                <a:extLst>
                  <a:ext uri="{FF2B5EF4-FFF2-40B4-BE49-F238E27FC236}">
                    <a16:creationId xmlns:a16="http://schemas.microsoft.com/office/drawing/2014/main" id="{6C439600-54BC-0B2F-2A0D-E88CDA9EA9B3}"/>
                  </a:ext>
                </a:extLst>
              </p:cNvPr>
              <p:cNvGrpSpPr/>
              <p:nvPr/>
            </p:nvGrpSpPr>
            <p:grpSpPr>
              <a:xfrm>
                <a:off x="7185995" y="3171417"/>
                <a:ext cx="2059055" cy="2306197"/>
                <a:chOff x="6641862" y="3359002"/>
                <a:chExt cx="1920755" cy="2379418"/>
              </a:xfrm>
            </p:grpSpPr>
            <p:grpSp>
              <p:nvGrpSpPr>
                <p:cNvPr id="16" name="グループ化 15">
                  <a:extLst>
                    <a:ext uri="{FF2B5EF4-FFF2-40B4-BE49-F238E27FC236}">
                      <a16:creationId xmlns:a16="http://schemas.microsoft.com/office/drawing/2014/main" id="{A08463DE-50B0-CB02-94FE-97DB12C4903B}"/>
                    </a:ext>
                  </a:extLst>
                </p:cNvPr>
                <p:cNvGrpSpPr/>
                <p:nvPr/>
              </p:nvGrpSpPr>
              <p:grpSpPr>
                <a:xfrm>
                  <a:off x="6641862" y="3728334"/>
                  <a:ext cx="1920755" cy="2010086"/>
                  <a:chOff x="6641862" y="3728334"/>
                  <a:chExt cx="1920755" cy="2010086"/>
                </a:xfrm>
              </p:grpSpPr>
              <p:sp>
                <p:nvSpPr>
                  <p:cNvPr id="18" name="四角形: 角を丸くする 6">
                    <a:extLst>
                      <a:ext uri="{FF2B5EF4-FFF2-40B4-BE49-F238E27FC236}">
                        <a16:creationId xmlns:a16="http://schemas.microsoft.com/office/drawing/2014/main" id="{6AEB44C1-476B-34C6-B420-324E944D2FED}"/>
                      </a:ext>
                    </a:extLst>
                  </p:cNvPr>
                  <p:cNvSpPr/>
                  <p:nvPr/>
                </p:nvSpPr>
                <p:spPr>
                  <a:xfrm>
                    <a:off x="6641862" y="3728334"/>
                    <a:ext cx="1920755" cy="2010086"/>
                  </a:xfrm>
                  <a:prstGeom prst="roundRect">
                    <a:avLst/>
                  </a:prstGeom>
                  <a:solidFill>
                    <a:srgbClr val="95C9F0"/>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20" name="正方形/長方形 7">
                    <a:extLst>
                      <a:ext uri="{FF2B5EF4-FFF2-40B4-BE49-F238E27FC236}">
                        <a16:creationId xmlns:a16="http://schemas.microsoft.com/office/drawing/2014/main" id="{620494D8-B604-D8C1-0FA7-1DD2B5EE61D9}"/>
                      </a:ext>
                    </a:extLst>
                  </p:cNvPr>
                  <p:cNvSpPr/>
                  <p:nvPr/>
                </p:nvSpPr>
                <p:spPr>
                  <a:xfrm>
                    <a:off x="6842794" y="4177121"/>
                    <a:ext cx="1418221" cy="391283"/>
                  </a:xfrm>
                  <a:prstGeom prst="rect">
                    <a:avLst/>
                  </a:prstGeom>
                  <a:solidFill>
                    <a:srgbClr val="F2CFEF"/>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ysClr val="windowText" lastClr="000000"/>
                        </a:solidFill>
                        <a:latin typeface="Meiryo" panose="020B0604030504040204" pitchFamily="34" charset="-128"/>
                        <a:ea typeface="Meiryo" panose="020B0604030504040204" pitchFamily="34" charset="-128"/>
                      </a:rPr>
                      <a:t>システム</a:t>
                    </a:r>
                  </a:p>
                </p:txBody>
              </p:sp>
              <p:sp>
                <p:nvSpPr>
                  <p:cNvPr id="22" name="正方形/長方形 14">
                    <a:extLst>
                      <a:ext uri="{FF2B5EF4-FFF2-40B4-BE49-F238E27FC236}">
                        <a16:creationId xmlns:a16="http://schemas.microsoft.com/office/drawing/2014/main" id="{F174F139-572F-7912-EDCC-2E9D4F4D6FB5}"/>
                      </a:ext>
                    </a:extLst>
                  </p:cNvPr>
                  <p:cNvSpPr/>
                  <p:nvPr/>
                </p:nvSpPr>
                <p:spPr>
                  <a:xfrm>
                    <a:off x="6821042" y="5082835"/>
                    <a:ext cx="1536620" cy="305668"/>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sz="1600">
                        <a:solidFill>
                          <a:schemeClr val="tx1"/>
                        </a:solidFill>
                        <a:latin typeface="Meiryo" panose="020B0604030504040204" pitchFamily="34" charset="-128"/>
                        <a:ea typeface="Meiryo" panose="020B0604030504040204" pitchFamily="34" charset="-128"/>
                      </a:rPr>
                      <a:t>エージェント</a:t>
                    </a: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23" name="四角形: 対角を切り取る 15">
                    <a:extLst>
                      <a:ext uri="{FF2B5EF4-FFF2-40B4-BE49-F238E27FC236}">
                        <a16:creationId xmlns:a16="http://schemas.microsoft.com/office/drawing/2014/main" id="{3D14E174-EF10-AA3D-7BE1-0EF5A44ACC36}"/>
                      </a:ext>
                    </a:extLst>
                  </p:cNvPr>
                  <p:cNvSpPr/>
                  <p:nvPr/>
                </p:nvSpPr>
                <p:spPr>
                  <a:xfrm>
                    <a:off x="6789619" y="4859155"/>
                    <a:ext cx="1599465" cy="719620"/>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24" name="正方形/長方形 16">
                    <a:extLst>
                      <a:ext uri="{FF2B5EF4-FFF2-40B4-BE49-F238E27FC236}">
                        <a16:creationId xmlns:a16="http://schemas.microsoft.com/office/drawing/2014/main" id="{991968AA-34C5-5F5A-6B56-33885C8ECD3A}"/>
                      </a:ext>
                    </a:extLst>
                  </p:cNvPr>
                  <p:cNvSpPr/>
                  <p:nvPr/>
                </p:nvSpPr>
                <p:spPr>
                  <a:xfrm>
                    <a:off x="6726862" y="4644260"/>
                    <a:ext cx="782653" cy="33508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grpSp>
            <p:sp>
              <p:nvSpPr>
                <p:cNvPr id="17" name="テキスト ボックス 11">
                  <a:extLst>
                    <a:ext uri="{FF2B5EF4-FFF2-40B4-BE49-F238E27FC236}">
                      <a16:creationId xmlns:a16="http://schemas.microsoft.com/office/drawing/2014/main" id="{72AA842E-C438-A2BE-7F27-5A6AE8222EC4}"/>
                    </a:ext>
                  </a:extLst>
                </p:cNvPr>
                <p:cNvSpPr txBox="1"/>
                <p:nvPr/>
              </p:nvSpPr>
              <p:spPr>
                <a:xfrm>
                  <a:off x="6876660" y="3359002"/>
                  <a:ext cx="1512424" cy="369332"/>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grpSp>
          <p:grpSp>
            <p:nvGrpSpPr>
              <p:cNvPr id="11" name="グループ化 10">
                <a:extLst>
                  <a:ext uri="{FF2B5EF4-FFF2-40B4-BE49-F238E27FC236}">
                    <a16:creationId xmlns:a16="http://schemas.microsoft.com/office/drawing/2014/main" id="{5D05591F-C946-B1E4-17EC-14B4910B113A}"/>
                  </a:ext>
                </a:extLst>
              </p:cNvPr>
              <p:cNvGrpSpPr/>
              <p:nvPr/>
            </p:nvGrpSpPr>
            <p:grpSpPr>
              <a:xfrm>
                <a:off x="3607788" y="3171395"/>
                <a:ext cx="1827552" cy="2304015"/>
                <a:chOff x="3102936" y="2708861"/>
                <a:chExt cx="1704801" cy="2377167"/>
              </a:xfrm>
            </p:grpSpPr>
            <p:grpSp>
              <p:nvGrpSpPr>
                <p:cNvPr id="12" name="グループ化 11">
                  <a:extLst>
                    <a:ext uri="{FF2B5EF4-FFF2-40B4-BE49-F238E27FC236}">
                      <a16:creationId xmlns:a16="http://schemas.microsoft.com/office/drawing/2014/main" id="{3F3AEF58-7C6A-06CF-484B-D9C4EE73D0C0}"/>
                    </a:ext>
                  </a:extLst>
                </p:cNvPr>
                <p:cNvGrpSpPr/>
                <p:nvPr/>
              </p:nvGrpSpPr>
              <p:grpSpPr>
                <a:xfrm>
                  <a:off x="3102936" y="3089919"/>
                  <a:ext cx="1704801" cy="1996109"/>
                  <a:chOff x="3102936" y="3089919"/>
                  <a:chExt cx="1704801" cy="1996109"/>
                </a:xfrm>
              </p:grpSpPr>
              <p:sp>
                <p:nvSpPr>
                  <p:cNvPr id="14" name="四角形: 角を丸くする 6">
                    <a:extLst>
                      <a:ext uri="{FF2B5EF4-FFF2-40B4-BE49-F238E27FC236}">
                        <a16:creationId xmlns:a16="http://schemas.microsoft.com/office/drawing/2014/main" id="{3B9FBAA9-0CB0-CECC-ED53-FE6AFC8E9F12}"/>
                      </a:ext>
                    </a:extLst>
                  </p:cNvPr>
                  <p:cNvSpPr/>
                  <p:nvPr/>
                </p:nvSpPr>
                <p:spPr>
                  <a:xfrm>
                    <a:off x="3102936" y="3089919"/>
                    <a:ext cx="1704801" cy="1996109"/>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15" name="正方形/長方形 14">
                    <a:extLst>
                      <a:ext uri="{FF2B5EF4-FFF2-40B4-BE49-F238E27FC236}">
                        <a16:creationId xmlns:a16="http://schemas.microsoft.com/office/drawing/2014/main" id="{5B36F217-60F1-1C14-F23D-B1F7C759C91A}"/>
                      </a:ext>
                    </a:extLst>
                  </p:cNvPr>
                  <p:cNvSpPr/>
                  <p:nvPr/>
                </p:nvSpPr>
                <p:spPr>
                  <a:xfrm>
                    <a:off x="3226406" y="3824867"/>
                    <a:ext cx="1457863" cy="526211"/>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a:solidFill>
                          <a:schemeClr val="tx1"/>
                        </a:solidFill>
                        <a:latin typeface="Meiryo" panose="020B0604030504040204" pitchFamily="34" charset="-128"/>
                        <a:ea typeface="Meiryo" panose="020B0604030504040204" pitchFamily="34" charset="-128"/>
                      </a:rPr>
                      <a:t>IDS</a:t>
                    </a:r>
                    <a:endParaRPr kumimoji="1" lang="ja-JP" altLang="en-US">
                      <a:solidFill>
                        <a:schemeClr val="tx1"/>
                      </a:solidFill>
                      <a:latin typeface="Meiryo" panose="020B0604030504040204" pitchFamily="34" charset="-128"/>
                      <a:ea typeface="Meiryo" panose="020B0604030504040204" pitchFamily="34" charset="-128"/>
                    </a:endParaRPr>
                  </a:p>
                </p:txBody>
              </p:sp>
            </p:grpSp>
            <p:sp>
              <p:nvSpPr>
                <p:cNvPr id="13" name="テキスト ボックス 11">
                  <a:extLst>
                    <a:ext uri="{FF2B5EF4-FFF2-40B4-BE49-F238E27FC236}">
                      <a16:creationId xmlns:a16="http://schemas.microsoft.com/office/drawing/2014/main" id="{D6357F7B-9CC1-7429-083D-096835598C82}"/>
                    </a:ext>
                  </a:extLst>
                </p:cNvPr>
                <p:cNvSpPr txBox="1"/>
                <p:nvPr/>
              </p:nvSpPr>
              <p:spPr>
                <a:xfrm>
                  <a:off x="3429527" y="2708861"/>
                  <a:ext cx="1051618" cy="381058"/>
                </a:xfrm>
                <a:prstGeom prst="rect">
                  <a:avLst/>
                </a:prstGeom>
                <a:noFill/>
              </p:spPr>
              <p:txBody>
                <a:bodyPr wrap="square" rtlCol="0">
                  <a:spAutoFit/>
                </a:bodyPr>
                <a:lstStyle/>
                <a:p>
                  <a:r>
                    <a:rPr lang="en-US" altLang="ja-JP" dirty="0">
                      <a:latin typeface="Meiryo" panose="020B0604030504040204" pitchFamily="34" charset="-128"/>
                      <a:ea typeface="Meiryo" panose="020B0604030504040204" pitchFamily="34" charset="-128"/>
                    </a:rPr>
                    <a:t>IDS VM</a:t>
                  </a:r>
                  <a:endParaRPr kumimoji="1" lang="ja-JP" altLang="en-US">
                    <a:latin typeface="Meiryo" panose="020B0604030504040204" pitchFamily="34" charset="-128"/>
                    <a:ea typeface="Meiryo" panose="020B0604030504040204" pitchFamily="34" charset="-128"/>
                  </a:endParaRPr>
                </a:p>
              </p:txBody>
            </p:sp>
          </p:grpSp>
        </p:grpSp>
        <p:cxnSp>
          <p:nvCxnSpPr>
            <p:cNvPr id="8" name="直線矢印コネクタ 7">
              <a:extLst>
                <a:ext uri="{FF2B5EF4-FFF2-40B4-BE49-F238E27FC236}">
                  <a16:creationId xmlns:a16="http://schemas.microsoft.com/office/drawing/2014/main" id="{01E8B310-146B-46B1-73EA-A47D07C1E346}"/>
                </a:ext>
              </a:extLst>
            </p:cNvPr>
            <p:cNvCxnSpPr>
              <a:cxnSpLocks/>
              <a:stCxn id="15" idx="2"/>
              <a:endCxn id="6" idx="1"/>
            </p:cNvCxnSpPr>
            <p:nvPr/>
          </p:nvCxnSpPr>
          <p:spPr>
            <a:xfrm>
              <a:off x="4521565" y="4763077"/>
              <a:ext cx="1123788" cy="99548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9" name="直線矢印コネクタ 8">
              <a:extLst>
                <a:ext uri="{FF2B5EF4-FFF2-40B4-BE49-F238E27FC236}">
                  <a16:creationId xmlns:a16="http://schemas.microsoft.com/office/drawing/2014/main" id="{BF19D6BA-13B1-5D68-8FA1-1FE8DA2DF1E2}"/>
                </a:ext>
              </a:extLst>
            </p:cNvPr>
            <p:cNvCxnSpPr>
              <a:cxnSpLocks/>
              <a:stCxn id="6" idx="3"/>
              <a:endCxn id="22" idx="2"/>
            </p:cNvCxnSpPr>
            <p:nvPr/>
          </p:nvCxnSpPr>
          <p:spPr>
            <a:xfrm flipV="1">
              <a:off x="7185995" y="5138465"/>
              <a:ext cx="1015712" cy="620097"/>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grpSp>
      <p:grpSp>
        <p:nvGrpSpPr>
          <p:cNvPr id="25" name="グループ化 24">
            <a:extLst>
              <a:ext uri="{FF2B5EF4-FFF2-40B4-BE49-F238E27FC236}">
                <a16:creationId xmlns:a16="http://schemas.microsoft.com/office/drawing/2014/main" id="{8DC74FA0-EC90-D8A8-1127-F02E44E099E2}"/>
              </a:ext>
            </a:extLst>
          </p:cNvPr>
          <p:cNvGrpSpPr/>
          <p:nvPr/>
        </p:nvGrpSpPr>
        <p:grpSpPr>
          <a:xfrm>
            <a:off x="145649" y="4024738"/>
            <a:ext cx="5790730" cy="2331612"/>
            <a:chOff x="1644406" y="2470949"/>
            <a:chExt cx="5790730" cy="2331612"/>
          </a:xfrm>
        </p:grpSpPr>
        <p:grpSp>
          <p:nvGrpSpPr>
            <p:cNvPr id="26" name="グループ化 25">
              <a:extLst>
                <a:ext uri="{FF2B5EF4-FFF2-40B4-BE49-F238E27FC236}">
                  <a16:creationId xmlns:a16="http://schemas.microsoft.com/office/drawing/2014/main" id="{9D3F09ED-0C56-0E86-F30D-454FA3B6C770}"/>
                </a:ext>
              </a:extLst>
            </p:cNvPr>
            <p:cNvGrpSpPr/>
            <p:nvPr/>
          </p:nvGrpSpPr>
          <p:grpSpPr>
            <a:xfrm>
              <a:off x="1644406" y="2470949"/>
              <a:ext cx="5790730" cy="2331612"/>
              <a:chOff x="2959776" y="2682662"/>
              <a:chExt cx="5401786" cy="2405640"/>
            </a:xfrm>
          </p:grpSpPr>
          <p:grpSp>
            <p:nvGrpSpPr>
              <p:cNvPr id="29" name="グループ化 28">
                <a:extLst>
                  <a:ext uri="{FF2B5EF4-FFF2-40B4-BE49-F238E27FC236}">
                    <a16:creationId xmlns:a16="http://schemas.microsoft.com/office/drawing/2014/main" id="{835A17E4-4E28-C6B0-166A-00F6A8ACDBC1}"/>
                  </a:ext>
                </a:extLst>
              </p:cNvPr>
              <p:cNvGrpSpPr/>
              <p:nvPr/>
            </p:nvGrpSpPr>
            <p:grpSpPr>
              <a:xfrm>
                <a:off x="6440807" y="2708884"/>
                <a:ext cx="1920755" cy="2379418"/>
                <a:chOff x="6641862" y="3359002"/>
                <a:chExt cx="1920755" cy="2379418"/>
              </a:xfrm>
            </p:grpSpPr>
            <p:grpSp>
              <p:nvGrpSpPr>
                <p:cNvPr id="37" name="グループ化 36">
                  <a:extLst>
                    <a:ext uri="{FF2B5EF4-FFF2-40B4-BE49-F238E27FC236}">
                      <a16:creationId xmlns:a16="http://schemas.microsoft.com/office/drawing/2014/main" id="{F779AAA0-C115-37D8-BAF4-F1C963AAA86A}"/>
                    </a:ext>
                  </a:extLst>
                </p:cNvPr>
                <p:cNvGrpSpPr/>
                <p:nvPr/>
              </p:nvGrpSpPr>
              <p:grpSpPr>
                <a:xfrm>
                  <a:off x="6641862" y="3728334"/>
                  <a:ext cx="1920755" cy="2010086"/>
                  <a:chOff x="6641862" y="3728334"/>
                  <a:chExt cx="1920755" cy="2010086"/>
                </a:xfrm>
              </p:grpSpPr>
              <p:sp>
                <p:nvSpPr>
                  <p:cNvPr id="39" name="四角形: 角を丸くする 6">
                    <a:extLst>
                      <a:ext uri="{FF2B5EF4-FFF2-40B4-BE49-F238E27FC236}">
                        <a16:creationId xmlns:a16="http://schemas.microsoft.com/office/drawing/2014/main" id="{2A2123E1-2AD3-43AD-FE23-D62A71293209}"/>
                      </a:ext>
                    </a:extLst>
                  </p:cNvPr>
                  <p:cNvSpPr/>
                  <p:nvPr/>
                </p:nvSpPr>
                <p:spPr>
                  <a:xfrm>
                    <a:off x="6641862" y="3728334"/>
                    <a:ext cx="1920755" cy="2010086"/>
                  </a:xfrm>
                  <a:prstGeom prst="roundRect">
                    <a:avLst/>
                  </a:prstGeom>
                  <a:solidFill>
                    <a:srgbClr val="95C9F0"/>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40" name="正方形/長方形 7">
                    <a:extLst>
                      <a:ext uri="{FF2B5EF4-FFF2-40B4-BE49-F238E27FC236}">
                        <a16:creationId xmlns:a16="http://schemas.microsoft.com/office/drawing/2014/main" id="{CE24354E-1C5D-33FC-3C00-0ABF4ACE3805}"/>
                      </a:ext>
                    </a:extLst>
                  </p:cNvPr>
                  <p:cNvSpPr/>
                  <p:nvPr/>
                </p:nvSpPr>
                <p:spPr>
                  <a:xfrm>
                    <a:off x="6842794" y="4177121"/>
                    <a:ext cx="1418221" cy="391283"/>
                  </a:xfrm>
                  <a:prstGeom prst="rect">
                    <a:avLst/>
                  </a:prstGeom>
                  <a:solidFill>
                    <a:srgbClr val="F2CFEF"/>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ysClr val="windowText" lastClr="000000"/>
                        </a:solidFill>
                        <a:latin typeface="Meiryo" panose="020B0604030504040204" pitchFamily="34" charset="-128"/>
                        <a:ea typeface="Meiryo" panose="020B0604030504040204" pitchFamily="34" charset="-128"/>
                      </a:rPr>
                      <a:t>システム</a:t>
                    </a:r>
                  </a:p>
                </p:txBody>
              </p:sp>
              <p:sp>
                <p:nvSpPr>
                  <p:cNvPr id="41" name="正方形/長方形 14">
                    <a:extLst>
                      <a:ext uri="{FF2B5EF4-FFF2-40B4-BE49-F238E27FC236}">
                        <a16:creationId xmlns:a16="http://schemas.microsoft.com/office/drawing/2014/main" id="{287A0B0B-0F7E-C421-BDC2-BF0DA7D4A857}"/>
                      </a:ext>
                    </a:extLst>
                  </p:cNvPr>
                  <p:cNvSpPr/>
                  <p:nvPr/>
                </p:nvSpPr>
                <p:spPr>
                  <a:xfrm>
                    <a:off x="6821042" y="5082835"/>
                    <a:ext cx="1536620" cy="305668"/>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sz="1600">
                        <a:solidFill>
                          <a:schemeClr val="tx1"/>
                        </a:solidFill>
                        <a:latin typeface="Meiryo" panose="020B0604030504040204" pitchFamily="34" charset="-128"/>
                        <a:ea typeface="Meiryo" panose="020B0604030504040204" pitchFamily="34" charset="-128"/>
                      </a:rPr>
                      <a:t>エージェント</a:t>
                    </a: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42" name="四角形: 対角を切り取る 15">
                    <a:extLst>
                      <a:ext uri="{FF2B5EF4-FFF2-40B4-BE49-F238E27FC236}">
                        <a16:creationId xmlns:a16="http://schemas.microsoft.com/office/drawing/2014/main" id="{F0AC55B1-460A-F926-3A0B-4C6A9C4F9497}"/>
                      </a:ext>
                    </a:extLst>
                  </p:cNvPr>
                  <p:cNvSpPr/>
                  <p:nvPr/>
                </p:nvSpPr>
                <p:spPr>
                  <a:xfrm>
                    <a:off x="6789619" y="4859155"/>
                    <a:ext cx="1599465" cy="719620"/>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43" name="正方形/長方形 16">
                    <a:extLst>
                      <a:ext uri="{FF2B5EF4-FFF2-40B4-BE49-F238E27FC236}">
                        <a16:creationId xmlns:a16="http://schemas.microsoft.com/office/drawing/2014/main" id="{5E771722-3EF0-E7AE-92C9-45B3DD9B8258}"/>
                      </a:ext>
                    </a:extLst>
                  </p:cNvPr>
                  <p:cNvSpPr/>
                  <p:nvPr/>
                </p:nvSpPr>
                <p:spPr>
                  <a:xfrm>
                    <a:off x="6726862" y="4644260"/>
                    <a:ext cx="782653" cy="33508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grpSp>
            <p:sp>
              <p:nvSpPr>
                <p:cNvPr id="38" name="テキスト ボックス 11">
                  <a:extLst>
                    <a:ext uri="{FF2B5EF4-FFF2-40B4-BE49-F238E27FC236}">
                      <a16:creationId xmlns:a16="http://schemas.microsoft.com/office/drawing/2014/main" id="{07FDCCD3-D555-59BF-0AE6-3708F8A5FC56}"/>
                    </a:ext>
                  </a:extLst>
                </p:cNvPr>
                <p:cNvSpPr txBox="1"/>
                <p:nvPr/>
              </p:nvSpPr>
              <p:spPr>
                <a:xfrm>
                  <a:off x="6876660" y="3359002"/>
                  <a:ext cx="1512424" cy="369332"/>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grpSp>
          <p:sp>
            <p:nvSpPr>
              <p:cNvPr id="30" name="テキスト ボックス 29">
                <a:extLst>
                  <a:ext uri="{FF2B5EF4-FFF2-40B4-BE49-F238E27FC236}">
                    <a16:creationId xmlns:a16="http://schemas.microsoft.com/office/drawing/2014/main" id="{9894B6B7-0E9B-6EEA-76F8-5D9CAF4CAC64}"/>
                  </a:ext>
                </a:extLst>
              </p:cNvPr>
              <p:cNvSpPr txBox="1"/>
              <p:nvPr/>
            </p:nvSpPr>
            <p:spPr>
              <a:xfrm>
                <a:off x="4931385" y="4016738"/>
                <a:ext cx="1464231" cy="666852"/>
              </a:xfrm>
              <a:prstGeom prst="rect">
                <a:avLst/>
              </a:prstGeom>
              <a:noFill/>
            </p:spPr>
            <p:txBody>
              <a:bodyPr wrap="none" rtlCol="0">
                <a:spAutoFit/>
              </a:bodyPr>
              <a:lstStyle/>
              <a:p>
                <a:pPr algn="ctr"/>
                <a:r>
                  <a:rPr kumimoji="1" lang="ja-JP" altLang="en-US">
                    <a:latin typeface="Meiryo" panose="020B0604030504040204" pitchFamily="34" charset="-128"/>
                    <a:ea typeface="Meiryo" panose="020B0604030504040204" pitchFamily="34" charset="-128"/>
                  </a:rPr>
                  <a:t>仮想</a:t>
                </a:r>
                <a:endParaRPr kumimoji="1" lang="en-US" altLang="ja-JP" dirty="0">
                  <a:latin typeface="Meiryo" panose="020B0604030504040204" pitchFamily="34" charset="-128"/>
                  <a:ea typeface="Meiryo" panose="020B0604030504040204" pitchFamily="34" charset="-128"/>
                </a:endParaRPr>
              </a:p>
              <a:p>
                <a:pPr algn="ctr"/>
                <a:r>
                  <a:rPr kumimoji="1" lang="ja-JP" altLang="en-US">
                    <a:latin typeface="Meiryo" panose="020B0604030504040204" pitchFamily="34" charset="-128"/>
                    <a:ea typeface="Meiryo" panose="020B0604030504040204" pitchFamily="34" charset="-128"/>
                  </a:rPr>
                  <a:t>ネットワーク</a:t>
                </a:r>
              </a:p>
            </p:txBody>
          </p:sp>
          <p:grpSp>
            <p:nvGrpSpPr>
              <p:cNvPr id="31" name="グループ化 30">
                <a:extLst>
                  <a:ext uri="{FF2B5EF4-FFF2-40B4-BE49-F238E27FC236}">
                    <a16:creationId xmlns:a16="http://schemas.microsoft.com/office/drawing/2014/main" id="{E402CD87-0E09-C4C8-38B7-C517D7DEDE33}"/>
                  </a:ext>
                </a:extLst>
              </p:cNvPr>
              <p:cNvGrpSpPr/>
              <p:nvPr/>
            </p:nvGrpSpPr>
            <p:grpSpPr>
              <a:xfrm>
                <a:off x="2959776" y="2682662"/>
                <a:ext cx="1704801" cy="2377167"/>
                <a:chOff x="2959776" y="2682662"/>
                <a:chExt cx="1704801" cy="2377167"/>
              </a:xfrm>
            </p:grpSpPr>
            <p:grpSp>
              <p:nvGrpSpPr>
                <p:cNvPr id="33" name="グループ化 32">
                  <a:extLst>
                    <a:ext uri="{FF2B5EF4-FFF2-40B4-BE49-F238E27FC236}">
                      <a16:creationId xmlns:a16="http://schemas.microsoft.com/office/drawing/2014/main" id="{F2CA48F8-D0CF-D8C1-4649-08F7C7065D9B}"/>
                    </a:ext>
                  </a:extLst>
                </p:cNvPr>
                <p:cNvGrpSpPr/>
                <p:nvPr/>
              </p:nvGrpSpPr>
              <p:grpSpPr>
                <a:xfrm>
                  <a:off x="2959776" y="3063720"/>
                  <a:ext cx="1704801" cy="1996109"/>
                  <a:chOff x="2959776" y="3063720"/>
                  <a:chExt cx="1704801" cy="1996109"/>
                </a:xfrm>
              </p:grpSpPr>
              <p:sp>
                <p:nvSpPr>
                  <p:cNvPr id="35" name="四角形: 角を丸くする 6">
                    <a:extLst>
                      <a:ext uri="{FF2B5EF4-FFF2-40B4-BE49-F238E27FC236}">
                        <a16:creationId xmlns:a16="http://schemas.microsoft.com/office/drawing/2014/main" id="{EED220C8-FE5E-7A1D-452E-F97FD376B485}"/>
                      </a:ext>
                    </a:extLst>
                  </p:cNvPr>
                  <p:cNvSpPr/>
                  <p:nvPr/>
                </p:nvSpPr>
                <p:spPr>
                  <a:xfrm>
                    <a:off x="2959776" y="3063720"/>
                    <a:ext cx="1704801" cy="1996109"/>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36" name="正方形/長方形 35">
                    <a:extLst>
                      <a:ext uri="{FF2B5EF4-FFF2-40B4-BE49-F238E27FC236}">
                        <a16:creationId xmlns:a16="http://schemas.microsoft.com/office/drawing/2014/main" id="{6D545510-4531-111D-8BED-4E405A9589B0}"/>
                      </a:ext>
                    </a:extLst>
                  </p:cNvPr>
                  <p:cNvSpPr/>
                  <p:nvPr/>
                </p:nvSpPr>
                <p:spPr>
                  <a:xfrm>
                    <a:off x="3083245" y="3798669"/>
                    <a:ext cx="1457863" cy="526211"/>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IDS</a:t>
                    </a:r>
                    <a:endParaRPr kumimoji="1" lang="ja-JP" altLang="en-US">
                      <a:solidFill>
                        <a:schemeClr val="tx1"/>
                      </a:solidFill>
                      <a:latin typeface="Meiryo" panose="020B0604030504040204" pitchFamily="34" charset="-128"/>
                      <a:ea typeface="Meiryo" panose="020B0604030504040204" pitchFamily="34" charset="-128"/>
                    </a:endParaRPr>
                  </a:p>
                </p:txBody>
              </p:sp>
            </p:grpSp>
            <p:sp>
              <p:nvSpPr>
                <p:cNvPr id="34" name="テキスト ボックス 11">
                  <a:extLst>
                    <a:ext uri="{FF2B5EF4-FFF2-40B4-BE49-F238E27FC236}">
                      <a16:creationId xmlns:a16="http://schemas.microsoft.com/office/drawing/2014/main" id="{04BA1A13-0743-3B3C-EA5D-A6F79A2962C7}"/>
                    </a:ext>
                  </a:extLst>
                </p:cNvPr>
                <p:cNvSpPr txBox="1"/>
                <p:nvPr/>
              </p:nvSpPr>
              <p:spPr>
                <a:xfrm>
                  <a:off x="3286368" y="2682662"/>
                  <a:ext cx="1051618" cy="381058"/>
                </a:xfrm>
                <a:prstGeom prst="rect">
                  <a:avLst/>
                </a:prstGeom>
                <a:noFill/>
              </p:spPr>
              <p:txBody>
                <a:bodyPr wrap="square" rtlCol="0">
                  <a:spAutoFit/>
                </a:bodyPr>
                <a:lstStyle/>
                <a:p>
                  <a:r>
                    <a:rPr lang="en-US" altLang="ja-JP" dirty="0">
                      <a:latin typeface="Meiryo" panose="020B0604030504040204" pitchFamily="34" charset="-128"/>
                      <a:ea typeface="Meiryo" panose="020B0604030504040204" pitchFamily="34" charset="-128"/>
                    </a:rPr>
                    <a:t>IDS VM</a:t>
                  </a:r>
                  <a:endParaRPr kumimoji="1" lang="ja-JP" altLang="en-US">
                    <a:latin typeface="Meiryo" panose="020B0604030504040204" pitchFamily="34" charset="-128"/>
                    <a:ea typeface="Meiryo" panose="020B0604030504040204" pitchFamily="34" charset="-128"/>
                  </a:endParaRPr>
                </a:p>
              </p:txBody>
            </p:sp>
          </p:grpSp>
          <p:cxnSp>
            <p:nvCxnSpPr>
              <p:cNvPr id="32" name="直線矢印コネクタ 31">
                <a:extLst>
                  <a:ext uri="{FF2B5EF4-FFF2-40B4-BE49-F238E27FC236}">
                    <a16:creationId xmlns:a16="http://schemas.microsoft.com/office/drawing/2014/main" id="{2D9BFFDE-8BF8-B81B-F87C-26535EBEF9E2}"/>
                  </a:ext>
                </a:extLst>
              </p:cNvPr>
              <p:cNvCxnSpPr>
                <a:cxnSpLocks/>
                <a:stCxn id="36" idx="3"/>
                <a:endCxn id="27" idx="1"/>
              </p:cNvCxnSpPr>
              <p:nvPr/>
            </p:nvCxnSpPr>
            <p:spPr>
              <a:xfrm flipV="1">
                <a:off x="4541108" y="3383701"/>
                <a:ext cx="2555828" cy="678073"/>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grpSp>
        <p:sp>
          <p:nvSpPr>
            <p:cNvPr id="27" name="正方形/長方形 14">
              <a:extLst>
                <a:ext uri="{FF2B5EF4-FFF2-40B4-BE49-F238E27FC236}">
                  <a16:creationId xmlns:a16="http://schemas.microsoft.com/office/drawing/2014/main" id="{110B3A76-C90C-D2CA-27F7-48E60BCE60B6}"/>
                </a:ext>
              </a:extLst>
            </p:cNvPr>
            <p:cNvSpPr/>
            <p:nvPr/>
          </p:nvSpPr>
          <p:spPr>
            <a:xfrm>
              <a:off x="6079453" y="3002284"/>
              <a:ext cx="1065816" cy="296262"/>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ja-JP" altLang="en-US" sz="1600">
                  <a:solidFill>
                    <a:schemeClr val="tx1"/>
                  </a:solidFill>
                  <a:latin typeface="Meiryo" panose="020B0604030504040204" pitchFamily="34" charset="-128"/>
                  <a:ea typeface="Meiryo" panose="020B0604030504040204" pitchFamily="34" charset="-128"/>
                </a:rPr>
                <a:t>プロキシ</a:t>
              </a:r>
            </a:p>
          </p:txBody>
        </p:sp>
        <p:cxnSp>
          <p:nvCxnSpPr>
            <p:cNvPr id="28" name="直線矢印コネクタ 27">
              <a:extLst>
                <a:ext uri="{FF2B5EF4-FFF2-40B4-BE49-F238E27FC236}">
                  <a16:creationId xmlns:a16="http://schemas.microsoft.com/office/drawing/2014/main" id="{99D7233C-F2D3-CB69-7304-565719EA5836}"/>
                </a:ext>
              </a:extLst>
            </p:cNvPr>
            <p:cNvCxnSpPr>
              <a:cxnSpLocks/>
              <a:stCxn id="27" idx="2"/>
              <a:endCxn id="41" idx="0"/>
            </p:cNvCxnSpPr>
            <p:nvPr/>
          </p:nvCxnSpPr>
          <p:spPr>
            <a:xfrm flipH="1">
              <a:off x="6391794" y="3298546"/>
              <a:ext cx="220567" cy="86860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grpSp>
      <p:cxnSp>
        <p:nvCxnSpPr>
          <p:cNvPr id="21" name="Straight Connector 20">
            <a:extLst>
              <a:ext uri="{FF2B5EF4-FFF2-40B4-BE49-F238E27FC236}">
                <a16:creationId xmlns:a16="http://schemas.microsoft.com/office/drawing/2014/main" id="{3C868345-C24A-64F0-F90E-CB93065F851B}"/>
              </a:ext>
            </a:extLst>
          </p:cNvPr>
          <p:cNvCxnSpPr>
            <a:cxnSpLocks/>
          </p:cNvCxnSpPr>
          <p:nvPr/>
        </p:nvCxnSpPr>
        <p:spPr>
          <a:xfrm>
            <a:off x="6019937" y="3868329"/>
            <a:ext cx="0" cy="2889242"/>
          </a:xfrm>
          <a:prstGeom prst="line">
            <a:avLst/>
          </a:prstGeom>
          <a:ln w="28575">
            <a:prstDash val="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74511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ABC44-A32A-B5A6-55D7-2EEC406175C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87D36275-2CA1-9C3F-DB82-2E4E33D60DDC}"/>
              </a:ext>
            </a:extLst>
          </p:cNvPr>
          <p:cNvSpPr>
            <a:spLocks noGrp="1"/>
          </p:cNvSpPr>
          <p:nvPr>
            <p:ph type="title"/>
          </p:nvPr>
        </p:nvSpPr>
        <p:spPr>
          <a:xfrm>
            <a:off x="838200" y="438412"/>
            <a:ext cx="10515600" cy="560970"/>
          </a:xfrm>
        </p:spPr>
        <p:txBody>
          <a:bodyPr>
            <a:noAutofit/>
          </a:bodyPr>
          <a:lstStyle/>
          <a:p>
            <a:r>
              <a:rPr kumimoji="1" lang="en-US" altLang="ja-JP" sz="3600" dirty="0">
                <a:latin typeface="Meiryo" panose="020B0604030504040204" pitchFamily="34" charset="-128"/>
                <a:ea typeface="Meiryo" panose="020B0604030504040204" pitchFamily="34" charset="-128"/>
              </a:rPr>
              <a:t>SMI</a:t>
            </a:r>
            <a:r>
              <a:rPr kumimoji="1" lang="ja-JP" altLang="en-US" sz="3600">
                <a:latin typeface="Meiryo" panose="020B0604030504040204" pitchFamily="34" charset="-128"/>
                <a:ea typeface="Meiryo" panose="020B0604030504040204" pitchFamily="34" charset="-128"/>
              </a:rPr>
              <a:t>インジェクション</a:t>
            </a:r>
            <a:endParaRPr kumimoji="1" lang="ja-JP" altLang="en-US" sz="3600"/>
          </a:p>
        </p:txBody>
      </p:sp>
      <p:sp>
        <p:nvSpPr>
          <p:cNvPr id="3" name="コンテンツ プレースホルダー 2">
            <a:extLst>
              <a:ext uri="{FF2B5EF4-FFF2-40B4-BE49-F238E27FC236}">
                <a16:creationId xmlns:a16="http://schemas.microsoft.com/office/drawing/2014/main" id="{91CA2DE0-78DB-3126-7269-D1B086A09313}"/>
              </a:ext>
            </a:extLst>
          </p:cNvPr>
          <p:cNvSpPr>
            <a:spLocks noGrp="1"/>
          </p:cNvSpPr>
          <p:nvPr>
            <p:ph idx="1"/>
          </p:nvPr>
        </p:nvSpPr>
        <p:spPr>
          <a:xfrm>
            <a:off x="884679" y="1222940"/>
            <a:ext cx="10719492" cy="3330832"/>
          </a:xfrm>
        </p:spPr>
        <p:txBody>
          <a:bodyPr>
            <a:normAutofit/>
          </a:bodyPr>
          <a:lstStyle/>
          <a:p>
            <a:r>
              <a:rPr lang="en" altLang="ja-JP" dirty="0">
                <a:latin typeface="+mn-ea"/>
                <a:ea typeface="+mn-ea"/>
              </a:rPr>
              <a:t>VM</a:t>
            </a:r>
            <a:r>
              <a:rPr lang="ja-JP" altLang="en-US">
                <a:latin typeface="+mn-ea"/>
                <a:ea typeface="+mn-ea"/>
              </a:rPr>
              <a:t>外部から</a:t>
            </a:r>
            <a:r>
              <a:rPr lang="en-US" altLang="ja-JP" dirty="0">
                <a:latin typeface="+mn-ea"/>
                <a:ea typeface="+mn-ea"/>
              </a:rPr>
              <a:t>VM</a:t>
            </a:r>
            <a:r>
              <a:rPr lang="ja-JP" altLang="en-US">
                <a:latin typeface="+mn-ea"/>
                <a:ea typeface="+mn-ea"/>
              </a:rPr>
              <a:t>の仮想</a:t>
            </a:r>
            <a:r>
              <a:rPr lang="en-US" altLang="ja-JP" dirty="0">
                <a:latin typeface="+mn-ea"/>
                <a:ea typeface="+mn-ea"/>
              </a:rPr>
              <a:t>CPU</a:t>
            </a:r>
            <a:r>
              <a:rPr lang="ja-JP" altLang="en-US">
                <a:latin typeface="+mn-ea"/>
                <a:ea typeface="+mn-ea"/>
              </a:rPr>
              <a:t>に</a:t>
            </a:r>
            <a:r>
              <a:rPr lang="en-US" altLang="ja-JP" dirty="0">
                <a:latin typeface="+mn-ea"/>
                <a:ea typeface="+mn-ea"/>
              </a:rPr>
              <a:t>SMI</a:t>
            </a:r>
            <a:r>
              <a:rPr lang="ja-JP" altLang="en-US">
                <a:latin typeface="+mn-ea"/>
                <a:ea typeface="+mn-ea"/>
              </a:rPr>
              <a:t>を挿入  </a:t>
            </a:r>
          </a:p>
          <a:p>
            <a:pPr lvl="1"/>
            <a:r>
              <a:rPr lang="en-US" altLang="ja-JP" dirty="0"/>
              <a:t>VM</a:t>
            </a:r>
            <a:r>
              <a:rPr lang="ja-JP" altLang="en-US"/>
              <a:t>のデバイスエミュレータに</a:t>
            </a:r>
            <a:r>
              <a:rPr lang="en-US" altLang="ja-JP" dirty="0"/>
              <a:t>SMI</a:t>
            </a:r>
            <a:r>
              <a:rPr lang="ja-JP" altLang="en-US"/>
              <a:t>挿入コマンドを送信</a:t>
            </a:r>
            <a:endParaRPr lang="en-US" altLang="ja-JP" dirty="0"/>
          </a:p>
          <a:p>
            <a:pPr lvl="1"/>
            <a:r>
              <a:rPr lang="ja-JP" altLang="en-US"/>
              <a:t>ハイパーバイザを呼び出して</a:t>
            </a:r>
            <a:r>
              <a:rPr lang="en-US" altLang="ja-JP" dirty="0"/>
              <a:t>VM</a:t>
            </a:r>
            <a:r>
              <a:rPr lang="ja-JP" altLang="en-US"/>
              <a:t>の仮想</a:t>
            </a:r>
            <a:r>
              <a:rPr lang="en-US" altLang="ja-JP" dirty="0"/>
              <a:t>CPU</a:t>
            </a:r>
            <a:r>
              <a:rPr lang="ja-JP" altLang="en-US"/>
              <a:t>に対して</a:t>
            </a:r>
            <a:r>
              <a:rPr lang="en-US" altLang="ja-JP" dirty="0"/>
              <a:t>SMI</a:t>
            </a:r>
            <a:r>
              <a:rPr lang="ja-JP" altLang="en-US"/>
              <a:t>を発生させる</a:t>
            </a:r>
            <a:endParaRPr lang="en-US" altLang="ja-JP" dirty="0"/>
          </a:p>
          <a:p>
            <a:pPr lvl="1"/>
            <a:r>
              <a:rPr lang="en-JP" altLang="ja-JP" dirty="0"/>
              <a:t>VM</a:t>
            </a:r>
            <a:r>
              <a:rPr lang="ja-JP" altLang="en-JP"/>
              <a:t>の</a:t>
            </a:r>
            <a:r>
              <a:rPr lang="en-US" altLang="ja-JP" dirty="0"/>
              <a:t>BIOS</a:t>
            </a:r>
            <a:r>
              <a:rPr lang="ja-JP" altLang="en-US"/>
              <a:t>内の</a:t>
            </a:r>
            <a:r>
              <a:rPr lang="en-US" altLang="ja-JP" dirty="0"/>
              <a:t>SMI</a:t>
            </a:r>
            <a:r>
              <a:rPr lang="ja-JP" altLang="en-US"/>
              <a:t>ハンドラを実行</a:t>
            </a:r>
            <a:endParaRPr lang="en-US" altLang="ja-JP" dirty="0"/>
          </a:p>
          <a:p>
            <a:r>
              <a:rPr lang="en-US" altLang="ja-JP" dirty="0">
                <a:latin typeface="+mn-ea"/>
                <a:ea typeface="+mn-ea"/>
              </a:rPr>
              <a:t>IDS</a:t>
            </a:r>
            <a:r>
              <a:rPr lang="ja-JP" altLang="en-US">
                <a:latin typeface="+mn-ea"/>
                <a:ea typeface="+mn-ea"/>
              </a:rPr>
              <a:t>は</a:t>
            </a:r>
            <a:r>
              <a:rPr lang="ja-JP" altLang="en-US">
                <a:latin typeface="+mn-ea"/>
              </a:rPr>
              <a:t>要求を</a:t>
            </a:r>
            <a:r>
              <a:rPr lang="ja-JP" altLang="en-US">
                <a:latin typeface="+mn-ea"/>
                <a:ea typeface="+mn-ea"/>
              </a:rPr>
              <a:t>共有メモリに格納しておく</a:t>
            </a:r>
            <a:endParaRPr lang="en-US" altLang="ja-JP" dirty="0">
              <a:latin typeface="+mn-ea"/>
              <a:ea typeface="+mn-ea"/>
            </a:endParaRPr>
          </a:p>
          <a:p>
            <a:pPr lvl="1"/>
            <a:r>
              <a:rPr lang="en-JP" altLang="ja-JP" dirty="0"/>
              <a:t>SMI</a:t>
            </a:r>
            <a:r>
              <a:rPr lang="ja-JP" altLang="en-JP"/>
              <a:t>ハンドラは</a:t>
            </a:r>
            <a:r>
              <a:rPr lang="ja-JP" altLang="en-US"/>
              <a:t>共有メモリに要求があれば</a:t>
            </a:r>
            <a:br>
              <a:rPr lang="en-US" altLang="ja-JP" dirty="0"/>
            </a:br>
            <a:r>
              <a:rPr lang="en-US" altLang="ja-JP" dirty="0"/>
              <a:t>SMM</a:t>
            </a:r>
            <a:r>
              <a:rPr lang="ja-JP" altLang="en-US"/>
              <a:t>エージェントを呼び出す</a:t>
            </a:r>
            <a:endParaRPr lang="en-US" altLang="ja-JP" dirty="0"/>
          </a:p>
          <a:p>
            <a:pPr lvl="1"/>
            <a:endParaRPr lang="en-US" altLang="ja-JP" dirty="0"/>
          </a:p>
        </p:txBody>
      </p:sp>
      <p:sp>
        <p:nvSpPr>
          <p:cNvPr id="4" name="スライド番号プレースホルダー 3">
            <a:extLst>
              <a:ext uri="{FF2B5EF4-FFF2-40B4-BE49-F238E27FC236}">
                <a16:creationId xmlns:a16="http://schemas.microsoft.com/office/drawing/2014/main" id="{4D7984B3-0986-7DA6-9632-9AEFA532C06A}"/>
              </a:ext>
            </a:extLst>
          </p:cNvPr>
          <p:cNvSpPr>
            <a:spLocks noGrp="1"/>
          </p:cNvSpPr>
          <p:nvPr>
            <p:ph type="sldNum" sz="quarter" idx="12"/>
          </p:nvPr>
        </p:nvSpPr>
        <p:spPr/>
        <p:txBody>
          <a:bodyPr/>
          <a:lstStyle/>
          <a:p>
            <a:fld id="{A2DAF6EC-2C59-9941-AA93-00E19ED16896}" type="slidenum">
              <a:rPr kumimoji="1" lang="ja-JP" altLang="en-US" smtClean="0"/>
              <a:t>10</a:t>
            </a:fld>
            <a:endParaRPr kumimoji="1" lang="ja-JP" altLang="en-US"/>
          </a:p>
        </p:txBody>
      </p:sp>
      <p:grpSp>
        <p:nvGrpSpPr>
          <p:cNvPr id="5" name="グループ化 4">
            <a:extLst>
              <a:ext uri="{FF2B5EF4-FFF2-40B4-BE49-F238E27FC236}">
                <a16:creationId xmlns:a16="http://schemas.microsoft.com/office/drawing/2014/main" id="{B17D0089-B3FD-8786-53AF-E0044E676210}"/>
              </a:ext>
            </a:extLst>
          </p:cNvPr>
          <p:cNvGrpSpPr/>
          <p:nvPr/>
        </p:nvGrpSpPr>
        <p:grpSpPr>
          <a:xfrm>
            <a:off x="1382710" y="3176768"/>
            <a:ext cx="9159113" cy="3681231"/>
            <a:chOff x="2082506" y="1641193"/>
            <a:chExt cx="9159113" cy="3681231"/>
          </a:xfrm>
        </p:grpSpPr>
        <p:sp>
          <p:nvSpPr>
            <p:cNvPr id="7" name="四角形: 角を丸くする 6">
              <a:extLst>
                <a:ext uri="{FF2B5EF4-FFF2-40B4-BE49-F238E27FC236}">
                  <a16:creationId xmlns:a16="http://schemas.microsoft.com/office/drawing/2014/main" id="{E8A21444-C4FB-4B90-E33E-C537427609EE}"/>
                </a:ext>
              </a:extLst>
            </p:cNvPr>
            <p:cNvSpPr/>
            <p:nvPr/>
          </p:nvSpPr>
          <p:spPr>
            <a:xfrm>
              <a:off x="2082506" y="2959030"/>
              <a:ext cx="2588401" cy="1281860"/>
            </a:xfrm>
            <a:prstGeom prst="roundRect">
              <a:avLst/>
            </a:prstGeom>
            <a:solidFill>
              <a:srgbClr val="4DA72D"/>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grpSp>
          <p:nvGrpSpPr>
            <p:cNvPr id="8" name="グループ化 7">
              <a:extLst>
                <a:ext uri="{FF2B5EF4-FFF2-40B4-BE49-F238E27FC236}">
                  <a16:creationId xmlns:a16="http://schemas.microsoft.com/office/drawing/2014/main" id="{F05CE501-9BD1-3099-F3B4-91DC975AC3CA}"/>
                </a:ext>
              </a:extLst>
            </p:cNvPr>
            <p:cNvGrpSpPr/>
            <p:nvPr/>
          </p:nvGrpSpPr>
          <p:grpSpPr>
            <a:xfrm>
              <a:off x="2647776" y="1641193"/>
              <a:ext cx="8593843" cy="3681231"/>
              <a:chOff x="2647776" y="1641193"/>
              <a:chExt cx="8593843" cy="3681231"/>
            </a:xfrm>
          </p:grpSpPr>
          <p:grpSp>
            <p:nvGrpSpPr>
              <p:cNvPr id="12" name="グループ化 11">
                <a:extLst>
                  <a:ext uri="{FF2B5EF4-FFF2-40B4-BE49-F238E27FC236}">
                    <a16:creationId xmlns:a16="http://schemas.microsoft.com/office/drawing/2014/main" id="{2BAE8B9B-5AEC-B568-0F7F-5CE4C368CD32}"/>
                  </a:ext>
                </a:extLst>
              </p:cNvPr>
              <p:cNvGrpSpPr/>
              <p:nvPr/>
            </p:nvGrpSpPr>
            <p:grpSpPr>
              <a:xfrm>
                <a:off x="2647776" y="1641193"/>
                <a:ext cx="8593843" cy="3681231"/>
                <a:chOff x="2526753" y="1591534"/>
                <a:chExt cx="8593843" cy="3681231"/>
              </a:xfrm>
            </p:grpSpPr>
            <p:grpSp>
              <p:nvGrpSpPr>
                <p:cNvPr id="14" name="グループ化 13">
                  <a:extLst>
                    <a:ext uri="{FF2B5EF4-FFF2-40B4-BE49-F238E27FC236}">
                      <a16:creationId xmlns:a16="http://schemas.microsoft.com/office/drawing/2014/main" id="{10673F28-812D-7CFF-1AE8-4B212CBC611C}"/>
                    </a:ext>
                  </a:extLst>
                </p:cNvPr>
                <p:cNvGrpSpPr/>
                <p:nvPr/>
              </p:nvGrpSpPr>
              <p:grpSpPr>
                <a:xfrm>
                  <a:off x="2526753" y="1591534"/>
                  <a:ext cx="8593843" cy="3681231"/>
                  <a:chOff x="2081804" y="2018436"/>
                  <a:chExt cx="8593843" cy="3683569"/>
                </a:xfrm>
              </p:grpSpPr>
              <p:sp>
                <p:nvSpPr>
                  <p:cNvPr id="16" name="正方形/長方形 15">
                    <a:extLst>
                      <a:ext uri="{FF2B5EF4-FFF2-40B4-BE49-F238E27FC236}">
                        <a16:creationId xmlns:a16="http://schemas.microsoft.com/office/drawing/2014/main" id="{4416C34B-DA71-DB5B-9D33-E5A117F0DB7D}"/>
                      </a:ext>
                    </a:extLst>
                  </p:cNvPr>
                  <p:cNvSpPr/>
                  <p:nvPr/>
                </p:nvSpPr>
                <p:spPr>
                  <a:xfrm>
                    <a:off x="5119508" y="3706454"/>
                    <a:ext cx="2374351"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grpSp>
                <p:nvGrpSpPr>
                  <p:cNvPr id="17" name="グループ化 16">
                    <a:extLst>
                      <a:ext uri="{FF2B5EF4-FFF2-40B4-BE49-F238E27FC236}">
                        <a16:creationId xmlns:a16="http://schemas.microsoft.com/office/drawing/2014/main" id="{A5E46138-2B53-C673-7D25-1F5CA56BA1A2}"/>
                      </a:ext>
                    </a:extLst>
                  </p:cNvPr>
                  <p:cNvGrpSpPr/>
                  <p:nvPr/>
                </p:nvGrpSpPr>
                <p:grpSpPr>
                  <a:xfrm>
                    <a:off x="2081804" y="2018436"/>
                    <a:ext cx="8593843" cy="3048384"/>
                    <a:chOff x="2304956" y="3888449"/>
                    <a:chExt cx="8593843" cy="3443719"/>
                  </a:xfrm>
                </p:grpSpPr>
                <p:sp>
                  <p:nvSpPr>
                    <p:cNvPr id="24" name="正方形/長方形 23">
                      <a:extLst>
                        <a:ext uri="{FF2B5EF4-FFF2-40B4-BE49-F238E27FC236}">
                          <a16:creationId xmlns:a16="http://schemas.microsoft.com/office/drawing/2014/main" id="{68320CDE-CFC2-3E0E-14D6-A487115B76D7}"/>
                        </a:ext>
                      </a:extLst>
                    </p:cNvPr>
                    <p:cNvSpPr/>
                    <p:nvPr/>
                  </p:nvSpPr>
                  <p:spPr>
                    <a:xfrm>
                      <a:off x="2304956" y="5909394"/>
                      <a:ext cx="1457863" cy="559145"/>
                    </a:xfrm>
                    <a:prstGeom prst="rect">
                      <a:avLst/>
                    </a:prstGeom>
                    <a:solidFill>
                      <a:srgbClr val="98CBF2"/>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IDS</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25" name="四角形: 角を丸くする 6">
                      <a:extLst>
                        <a:ext uri="{FF2B5EF4-FFF2-40B4-BE49-F238E27FC236}">
                          <a16:creationId xmlns:a16="http://schemas.microsoft.com/office/drawing/2014/main" id="{C75218D2-50CE-CDA9-0F6A-60960447BD7B}"/>
                        </a:ext>
                      </a:extLst>
                    </p:cNvPr>
                    <p:cNvSpPr/>
                    <p:nvPr/>
                  </p:nvSpPr>
                  <p:spPr>
                    <a:xfrm>
                      <a:off x="8310398" y="4277458"/>
                      <a:ext cx="2588401" cy="2562340"/>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26" name="正方形/長方形 7">
                      <a:extLst>
                        <a:ext uri="{FF2B5EF4-FFF2-40B4-BE49-F238E27FC236}">
                          <a16:creationId xmlns:a16="http://schemas.microsoft.com/office/drawing/2014/main" id="{080ED04E-DE6D-78E6-941B-9D3E6FD4A9CE}"/>
                        </a:ext>
                      </a:extLst>
                    </p:cNvPr>
                    <p:cNvSpPr/>
                    <p:nvPr/>
                  </p:nvSpPr>
                  <p:spPr>
                    <a:xfrm>
                      <a:off x="8846011" y="4458697"/>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システム</a:t>
                      </a:r>
                    </a:p>
                  </p:txBody>
                </p:sp>
                <p:sp>
                  <p:nvSpPr>
                    <p:cNvPr id="27" name="テキスト ボックス 11">
                      <a:extLst>
                        <a:ext uri="{FF2B5EF4-FFF2-40B4-BE49-F238E27FC236}">
                          <a16:creationId xmlns:a16="http://schemas.microsoft.com/office/drawing/2014/main" id="{600B2426-470C-4E34-5D50-11F46D8874C2}"/>
                        </a:ext>
                      </a:extLst>
                    </p:cNvPr>
                    <p:cNvSpPr txBox="1"/>
                    <p:nvPr/>
                  </p:nvSpPr>
                  <p:spPr>
                    <a:xfrm>
                      <a:off x="8856889" y="3888449"/>
                      <a:ext cx="1495417" cy="41723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28" name="正方形/長方形 14">
                      <a:extLst>
                        <a:ext uri="{FF2B5EF4-FFF2-40B4-BE49-F238E27FC236}">
                          <a16:creationId xmlns:a16="http://schemas.microsoft.com/office/drawing/2014/main" id="{721A79AA-9DE6-3717-793A-BA5F74126BB1}"/>
                        </a:ext>
                      </a:extLst>
                    </p:cNvPr>
                    <p:cNvSpPr/>
                    <p:nvPr/>
                  </p:nvSpPr>
                  <p:spPr>
                    <a:xfrm>
                      <a:off x="8600098" y="5567891"/>
                      <a:ext cx="2048862" cy="394361"/>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t"/>
                    <a:lstStyle/>
                    <a:p>
                      <a:pPr algn="ctr"/>
                      <a:r>
                        <a:rPr lang="ja-JP" altLang="en-US">
                          <a:solidFill>
                            <a:schemeClr val="tx1"/>
                          </a:solidFill>
                          <a:latin typeface="Meiryo" panose="020B0604030504040204" pitchFamily="34" charset="-128"/>
                          <a:ea typeface="Meiryo" panose="020B0604030504040204" pitchFamily="34" charset="-128"/>
                        </a:rPr>
                        <a:t>エージェント</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29" name="四角形: 対角を切り取る 15">
                      <a:extLst>
                        <a:ext uri="{FF2B5EF4-FFF2-40B4-BE49-F238E27FC236}">
                          <a16:creationId xmlns:a16="http://schemas.microsoft.com/office/drawing/2014/main" id="{975599E2-F7AA-5FC6-DBF9-1618BEF091E4}"/>
                        </a:ext>
                      </a:extLst>
                    </p:cNvPr>
                    <p:cNvSpPr/>
                    <p:nvPr/>
                  </p:nvSpPr>
                  <p:spPr>
                    <a:xfrm>
                      <a:off x="8407583" y="5304755"/>
                      <a:ext cx="2356179" cy="1362767"/>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30" name="正方形/長方形 16">
                      <a:extLst>
                        <a:ext uri="{FF2B5EF4-FFF2-40B4-BE49-F238E27FC236}">
                          <a16:creationId xmlns:a16="http://schemas.microsoft.com/office/drawing/2014/main" id="{641E0EF7-DAFE-53E5-F6F5-19362DF621D1}"/>
                        </a:ext>
                      </a:extLst>
                    </p:cNvPr>
                    <p:cNvSpPr/>
                    <p:nvPr/>
                  </p:nvSpPr>
                  <p:spPr>
                    <a:xfrm>
                      <a:off x="8407583" y="5080239"/>
                      <a:ext cx="782653" cy="35037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31" name="テキスト ボックス 30">
                      <a:extLst>
                        <a:ext uri="{FF2B5EF4-FFF2-40B4-BE49-F238E27FC236}">
                          <a16:creationId xmlns:a16="http://schemas.microsoft.com/office/drawing/2014/main" id="{ED660278-C985-45BD-2338-065DBF99D7B7}"/>
                        </a:ext>
                      </a:extLst>
                    </p:cNvPr>
                    <p:cNvSpPr txBox="1"/>
                    <p:nvPr/>
                  </p:nvSpPr>
                  <p:spPr>
                    <a:xfrm>
                      <a:off x="9585672" y="6914938"/>
                      <a:ext cx="616485" cy="417230"/>
                    </a:xfrm>
                    <a:prstGeom prst="rect">
                      <a:avLst/>
                    </a:prstGeom>
                    <a:noFill/>
                  </p:spPr>
                  <p:txBody>
                    <a:bodyPr wrap="square" rtlCol="0">
                      <a:spAutoFit/>
                    </a:bodyPr>
                    <a:lstStyle/>
                    <a:p>
                      <a:r>
                        <a:rPr kumimoji="1" lang="en-US" altLang="ja-JP" dirty="0">
                          <a:solidFill>
                            <a:srgbClr val="084A56"/>
                          </a:solidFill>
                          <a:latin typeface="Meiryo" panose="020B0604030504040204" pitchFamily="34" charset="-128"/>
                          <a:ea typeface="Meiryo" panose="020B0604030504040204" pitchFamily="34" charset="-128"/>
                        </a:rPr>
                        <a:t>SMI</a:t>
                      </a:r>
                      <a:endParaRPr kumimoji="1" lang="ja-JP" altLang="en-US">
                        <a:solidFill>
                          <a:srgbClr val="084A56"/>
                        </a:solidFill>
                        <a:latin typeface="Meiryo" panose="020B0604030504040204" pitchFamily="34" charset="-128"/>
                        <a:ea typeface="Meiryo" panose="020B0604030504040204" pitchFamily="34" charset="-128"/>
                      </a:endParaRPr>
                    </a:p>
                  </p:txBody>
                </p:sp>
                <p:sp>
                  <p:nvSpPr>
                    <p:cNvPr id="32" name="テキスト ボックス 31">
                      <a:extLst>
                        <a:ext uri="{FF2B5EF4-FFF2-40B4-BE49-F238E27FC236}">
                          <a16:creationId xmlns:a16="http://schemas.microsoft.com/office/drawing/2014/main" id="{B4D5C283-FEA1-8EDA-FE02-9C5EB8C5F82A}"/>
                        </a:ext>
                      </a:extLst>
                    </p:cNvPr>
                    <p:cNvSpPr txBox="1"/>
                    <p:nvPr/>
                  </p:nvSpPr>
                  <p:spPr>
                    <a:xfrm>
                      <a:off x="5908365" y="5378151"/>
                      <a:ext cx="1338828" cy="417230"/>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共有メモリ</a:t>
                      </a:r>
                    </a:p>
                  </p:txBody>
                </p:sp>
              </p:grpSp>
              <p:sp>
                <p:nvSpPr>
                  <p:cNvPr id="18" name="正方形/長方形 7">
                    <a:extLst>
                      <a:ext uri="{FF2B5EF4-FFF2-40B4-BE49-F238E27FC236}">
                        <a16:creationId xmlns:a16="http://schemas.microsoft.com/office/drawing/2014/main" id="{8E3ECFFA-C5AC-0ACC-AD90-64936327E3C7}"/>
                      </a:ext>
                    </a:extLst>
                  </p:cNvPr>
                  <p:cNvSpPr/>
                  <p:nvPr/>
                </p:nvSpPr>
                <p:spPr>
                  <a:xfrm>
                    <a:off x="5551543" y="3828114"/>
                    <a:ext cx="1606169" cy="463759"/>
                  </a:xfrm>
                  <a:prstGeom prst="rect">
                    <a:avLst/>
                  </a:prstGeom>
                  <a:solidFill>
                    <a:srgbClr val="CAEEFC"/>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要求</a:t>
                    </a:r>
                  </a:p>
                </p:txBody>
              </p:sp>
              <p:cxnSp>
                <p:nvCxnSpPr>
                  <p:cNvPr id="19" name="直線矢印コネクタ 18">
                    <a:extLst>
                      <a:ext uri="{FF2B5EF4-FFF2-40B4-BE49-F238E27FC236}">
                        <a16:creationId xmlns:a16="http://schemas.microsoft.com/office/drawing/2014/main" id="{D89E90B6-B64C-5197-4B1A-E5F0D9CB7550}"/>
                      </a:ext>
                    </a:extLst>
                  </p:cNvPr>
                  <p:cNvCxnSpPr>
                    <a:cxnSpLocks/>
                    <a:stCxn id="16" idx="3"/>
                    <a:endCxn id="15" idx="1"/>
                  </p:cNvCxnSpPr>
                  <p:nvPr/>
                </p:nvCxnSpPr>
                <p:spPr>
                  <a:xfrm>
                    <a:off x="7493859" y="4069433"/>
                    <a:ext cx="883088" cy="0"/>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0" name="正方形/長方形 19">
                    <a:extLst>
                      <a:ext uri="{FF2B5EF4-FFF2-40B4-BE49-F238E27FC236}">
                        <a16:creationId xmlns:a16="http://schemas.microsoft.com/office/drawing/2014/main" id="{B941F58A-EDD1-EEBB-12CE-B9D123A990E2}"/>
                      </a:ext>
                    </a:extLst>
                  </p:cNvPr>
                  <p:cNvSpPr/>
                  <p:nvPr/>
                </p:nvSpPr>
                <p:spPr>
                  <a:xfrm>
                    <a:off x="4443132" y="5066819"/>
                    <a:ext cx="2674925" cy="465801"/>
                  </a:xfrm>
                  <a:prstGeom prst="rect">
                    <a:avLst/>
                  </a:prstGeom>
                  <a:solidFill>
                    <a:srgbClr val="A5B9F4"/>
                  </a:solidFill>
                  <a:ln/>
                </p:spPr>
                <p:style>
                  <a:lnRef idx="2">
                    <a:schemeClr val="dk1"/>
                  </a:lnRef>
                  <a:fillRef idx="1">
                    <a:schemeClr val="lt1"/>
                  </a:fillRef>
                  <a:effectRef idx="0">
                    <a:schemeClr val="dk1"/>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デバイスエミュレータ</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21" name="正方形/長方形 20">
                    <a:extLst>
                      <a:ext uri="{FF2B5EF4-FFF2-40B4-BE49-F238E27FC236}">
                        <a16:creationId xmlns:a16="http://schemas.microsoft.com/office/drawing/2014/main" id="{EBD5573C-6D04-AE1F-087F-9C04F5688187}"/>
                      </a:ext>
                    </a:extLst>
                  </p:cNvPr>
                  <p:cNvSpPr/>
                  <p:nvPr/>
                </p:nvSpPr>
                <p:spPr>
                  <a:xfrm>
                    <a:off x="8474948" y="5087296"/>
                    <a:ext cx="1852859" cy="465801"/>
                  </a:xfrm>
                  <a:prstGeom prst="rect">
                    <a:avLst/>
                  </a:prstGeom>
                  <a:solidFill>
                    <a:schemeClr val="accent5">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ハイパーバイザ</a:t>
                    </a:r>
                  </a:p>
                </p:txBody>
              </p:sp>
              <p:cxnSp>
                <p:nvCxnSpPr>
                  <p:cNvPr id="22" name="直線矢印コネクタ 21">
                    <a:extLst>
                      <a:ext uri="{FF2B5EF4-FFF2-40B4-BE49-F238E27FC236}">
                        <a16:creationId xmlns:a16="http://schemas.microsoft.com/office/drawing/2014/main" id="{C3805001-3767-D8DA-1137-8F049EC70F75}"/>
                      </a:ext>
                    </a:extLst>
                  </p:cNvPr>
                  <p:cNvCxnSpPr>
                    <a:cxnSpLocks/>
                    <a:stCxn id="21" idx="0"/>
                    <a:endCxn id="15" idx="2"/>
                  </p:cNvCxnSpPr>
                  <p:nvPr/>
                </p:nvCxnSpPr>
                <p:spPr>
                  <a:xfrm flipV="1">
                    <a:off x="9401378" y="4243977"/>
                    <a:ext cx="0" cy="843319"/>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3" name="テキスト ボックス 22">
                    <a:extLst>
                      <a:ext uri="{FF2B5EF4-FFF2-40B4-BE49-F238E27FC236}">
                        <a16:creationId xmlns:a16="http://schemas.microsoft.com/office/drawing/2014/main" id="{F8AC00C8-CB67-AAF1-CEA6-2575F3BEDA69}"/>
                      </a:ext>
                    </a:extLst>
                  </p:cNvPr>
                  <p:cNvSpPr txBox="1"/>
                  <p:nvPr/>
                </p:nvSpPr>
                <p:spPr>
                  <a:xfrm>
                    <a:off x="2297479" y="5363236"/>
                    <a:ext cx="2059577" cy="338769"/>
                  </a:xfrm>
                  <a:prstGeom prst="rect">
                    <a:avLst/>
                  </a:prstGeom>
                  <a:noFill/>
                </p:spPr>
                <p:txBody>
                  <a:bodyPr wrap="square" rtlCol="0">
                    <a:spAutoFit/>
                  </a:bodyPr>
                  <a:lstStyle/>
                  <a:p>
                    <a:r>
                      <a:rPr kumimoji="1" lang="en-US" altLang="ja-JP" sz="1600" dirty="0">
                        <a:latin typeface="Meiryo" panose="020B0604030504040204" pitchFamily="34" charset="-128"/>
                        <a:ea typeface="Meiryo" panose="020B0604030504040204" pitchFamily="34" charset="-128"/>
                      </a:rPr>
                      <a:t> inject-</a:t>
                    </a:r>
                    <a:r>
                      <a:rPr kumimoji="1" lang="en-US" altLang="ja-JP" sz="1600" dirty="0" err="1">
                        <a:latin typeface="Meiryo" panose="020B0604030504040204" pitchFamily="34" charset="-128"/>
                        <a:ea typeface="Meiryo" panose="020B0604030504040204" pitchFamily="34" charset="-128"/>
                      </a:rPr>
                      <a:t>smi</a:t>
                    </a:r>
                    <a:r>
                      <a:rPr kumimoji="1" lang="ja-JP" altLang="en-US" sz="1600">
                        <a:latin typeface="Meiryo" panose="020B0604030504040204" pitchFamily="34" charset="-128"/>
                        <a:ea typeface="Meiryo" panose="020B0604030504040204" pitchFamily="34" charset="-128"/>
                      </a:rPr>
                      <a:t>コマンド</a:t>
                    </a:r>
                    <a:endParaRPr kumimoji="1" lang="ja-JP" altLang="en-US" sz="1600" dirty="0">
                      <a:latin typeface="Meiryo" panose="020B0604030504040204" pitchFamily="34" charset="-128"/>
                      <a:ea typeface="Meiryo" panose="020B0604030504040204" pitchFamily="34" charset="-128"/>
                    </a:endParaRPr>
                  </a:p>
                </p:txBody>
              </p:sp>
            </p:grpSp>
            <p:sp>
              <p:nvSpPr>
                <p:cNvPr id="15" name="正方形/長方形 14">
                  <a:extLst>
                    <a:ext uri="{FF2B5EF4-FFF2-40B4-BE49-F238E27FC236}">
                      <a16:creationId xmlns:a16="http://schemas.microsoft.com/office/drawing/2014/main" id="{3FD0F3C3-B160-8378-3697-EE7A336A42BC}"/>
                    </a:ext>
                  </a:extLst>
                </p:cNvPr>
                <p:cNvSpPr/>
                <p:nvPr/>
              </p:nvSpPr>
              <p:spPr>
                <a:xfrm>
                  <a:off x="8821896" y="3466797"/>
                  <a:ext cx="2048862" cy="348867"/>
                </a:xfrm>
                <a:prstGeom prst="rect">
                  <a:avLst/>
                </a:prstGeom>
                <a:solidFill>
                  <a:srgbClr val="D9CE4A"/>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t"/>
                <a:lstStyle/>
                <a:p>
                  <a:pPr algn="ctr"/>
                  <a:r>
                    <a:rPr kumimoji="1" lang="en-US" altLang="ja-JP" dirty="0">
                      <a:solidFill>
                        <a:schemeClr val="tx1"/>
                      </a:solidFill>
                      <a:latin typeface="Meiryo" panose="020B0604030504040204" pitchFamily="34" charset="-128"/>
                      <a:ea typeface="Meiryo" panose="020B0604030504040204" pitchFamily="34" charset="-128"/>
                    </a:rPr>
                    <a:t>SMI</a:t>
                  </a:r>
                  <a:r>
                    <a:rPr kumimoji="1" lang="ja-JP" altLang="en-US">
                      <a:solidFill>
                        <a:schemeClr val="tx1"/>
                      </a:solidFill>
                      <a:latin typeface="Meiryo" panose="020B0604030504040204" pitchFamily="34" charset="-128"/>
                      <a:ea typeface="Meiryo" panose="020B0604030504040204" pitchFamily="34" charset="-128"/>
                    </a:rPr>
                    <a:t>ハンドラ</a:t>
                  </a:r>
                </a:p>
              </p:txBody>
            </p:sp>
          </p:grpSp>
          <p:cxnSp>
            <p:nvCxnSpPr>
              <p:cNvPr id="13" name="カギ線コネクタ 12">
                <a:extLst>
                  <a:ext uri="{FF2B5EF4-FFF2-40B4-BE49-F238E27FC236}">
                    <a16:creationId xmlns:a16="http://schemas.microsoft.com/office/drawing/2014/main" id="{D0DB300D-5C01-4570-9ADF-4B0E7843AEB9}"/>
                  </a:ext>
                </a:extLst>
              </p:cNvPr>
              <p:cNvCxnSpPr>
                <a:cxnSpLocks/>
                <a:stCxn id="24" idx="2"/>
                <a:endCxn id="20" idx="1"/>
              </p:cNvCxnSpPr>
              <p:nvPr/>
            </p:nvCxnSpPr>
            <p:spPr>
              <a:xfrm rot="16200000" flipH="1">
                <a:off x="3694530" y="3605821"/>
                <a:ext cx="996753" cy="1632396"/>
              </a:xfrm>
              <a:prstGeom prst="bentConnector2">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cxnSp>
          <p:nvCxnSpPr>
            <p:cNvPr id="9" name="直線矢印コネクタ 8">
              <a:extLst>
                <a:ext uri="{FF2B5EF4-FFF2-40B4-BE49-F238E27FC236}">
                  <a16:creationId xmlns:a16="http://schemas.microsoft.com/office/drawing/2014/main" id="{672BB607-3686-E684-8644-3A45A60306A8}"/>
                </a:ext>
              </a:extLst>
            </p:cNvPr>
            <p:cNvCxnSpPr>
              <a:cxnSpLocks/>
              <a:stCxn id="20" idx="3"/>
              <a:endCxn id="21" idx="1"/>
            </p:cNvCxnSpPr>
            <p:nvPr/>
          </p:nvCxnSpPr>
          <p:spPr>
            <a:xfrm>
              <a:off x="7684029" y="4920396"/>
              <a:ext cx="1356891" cy="20464"/>
            </a:xfrm>
            <a:prstGeom prst="straightConnector1">
              <a:avLst/>
            </a:prstGeom>
            <a:ln w="38100" cap="flat" cmpd="sng" algn="ctr">
              <a:solidFill>
                <a:srgbClr val="00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直線矢印コネクタ 9">
              <a:extLst>
                <a:ext uri="{FF2B5EF4-FFF2-40B4-BE49-F238E27FC236}">
                  <a16:creationId xmlns:a16="http://schemas.microsoft.com/office/drawing/2014/main" id="{20D5E98C-11BC-E387-C449-D1B78BFC348D}"/>
                </a:ext>
              </a:extLst>
            </p:cNvPr>
            <p:cNvCxnSpPr>
              <a:cxnSpLocks/>
              <a:stCxn id="24" idx="3"/>
              <a:endCxn id="16" idx="1"/>
            </p:cNvCxnSpPr>
            <p:nvPr/>
          </p:nvCxnSpPr>
          <p:spPr>
            <a:xfrm>
              <a:off x="4105639" y="3676322"/>
              <a:ext cx="1579841" cy="14568"/>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1" name="テキスト ボックス 11">
              <a:extLst>
                <a:ext uri="{FF2B5EF4-FFF2-40B4-BE49-F238E27FC236}">
                  <a16:creationId xmlns:a16="http://schemas.microsoft.com/office/drawing/2014/main" id="{9CF1AFA5-0098-453A-97C7-2A1DA862A1B5}"/>
                </a:ext>
              </a:extLst>
            </p:cNvPr>
            <p:cNvSpPr txBox="1"/>
            <p:nvPr/>
          </p:nvSpPr>
          <p:spPr>
            <a:xfrm>
              <a:off x="2863451" y="2636354"/>
              <a:ext cx="1018739" cy="369098"/>
            </a:xfrm>
            <a:prstGeom prst="rect">
              <a:avLst/>
            </a:prstGeom>
            <a:noFill/>
          </p:spPr>
          <p:txBody>
            <a:bodyPr wrap="square" rtlCol="0">
              <a:spAutoFit/>
            </a:bodyPr>
            <a:lstStyle/>
            <a:p>
              <a:r>
                <a:rPr lang="en-US" altLang="ja-JP" dirty="0">
                  <a:latin typeface="Meiryo" panose="020B0604030504040204" pitchFamily="34" charset="-128"/>
                  <a:ea typeface="Meiryo" panose="020B0604030504040204" pitchFamily="34" charset="-128"/>
                </a:rPr>
                <a:t>IDS VM</a:t>
              </a:r>
              <a:endParaRPr kumimoji="1" lang="ja-JP" altLang="en-US">
                <a:latin typeface="Meiryo" panose="020B0604030504040204" pitchFamily="34" charset="-128"/>
                <a:ea typeface="Meiryo" panose="020B0604030504040204" pitchFamily="34" charset="-128"/>
              </a:endParaRPr>
            </a:p>
          </p:txBody>
        </p:sp>
      </p:grpSp>
    </p:spTree>
    <p:extLst>
      <p:ext uri="{BB962C8B-B14F-4D97-AF65-F5344CB8AC3E}">
        <p14:creationId xmlns:p14="http://schemas.microsoft.com/office/powerpoint/2010/main" val="2000468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DE4C4-6C8B-E575-664D-936FA794C37F}"/>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2B48C9EC-D11E-5E7F-6192-AB6712DDC59B}"/>
              </a:ext>
            </a:extLst>
          </p:cNvPr>
          <p:cNvSpPr>
            <a:spLocks noGrp="1"/>
          </p:cNvSpPr>
          <p:nvPr>
            <p:ph type="title"/>
          </p:nvPr>
        </p:nvSpPr>
        <p:spPr>
          <a:xfrm>
            <a:off x="838200" y="438412"/>
            <a:ext cx="10515600" cy="560970"/>
          </a:xfrm>
        </p:spPr>
        <p:txBody>
          <a:bodyPr>
            <a:noAutofit/>
          </a:bodyPr>
          <a:lstStyle/>
          <a:p>
            <a:r>
              <a:rPr kumimoji="1" lang="en-US" altLang="ja-JP" sz="3600" dirty="0" err="1">
                <a:latin typeface="Meiryo" panose="020B0604030504040204" pitchFamily="34" charset="-128"/>
                <a:ea typeface="Meiryo" panose="020B0604030504040204" pitchFamily="34" charset="-128"/>
              </a:rPr>
              <a:t>SMM</a:t>
            </a:r>
            <a:r>
              <a:rPr kumimoji="1" lang="ja-JP" altLang="en-US" sz="3600">
                <a:latin typeface="Meiryo" panose="020B0604030504040204" pitchFamily="34" charset="-128"/>
                <a:ea typeface="Meiryo" panose="020B0604030504040204" pitchFamily="34" charset="-128"/>
              </a:rPr>
              <a:t>エージェントと</a:t>
            </a:r>
            <a:r>
              <a:rPr kumimoji="1" lang="en-US" altLang="ja-JP" sz="3600" dirty="0">
                <a:latin typeface="Meiryo" panose="020B0604030504040204" pitchFamily="34" charset="-128"/>
                <a:ea typeface="Meiryo" panose="020B0604030504040204" pitchFamily="34" charset="-128"/>
              </a:rPr>
              <a:t>IDS</a:t>
            </a:r>
            <a:r>
              <a:rPr kumimoji="1" lang="ja-JP" altLang="en-US" sz="3600">
                <a:latin typeface="Meiryo" panose="020B0604030504040204" pitchFamily="34" charset="-128"/>
                <a:ea typeface="Meiryo" panose="020B0604030504040204" pitchFamily="34" charset="-128"/>
              </a:rPr>
              <a:t>間の共有メモリ</a:t>
            </a:r>
            <a:endParaRPr kumimoji="1" lang="ja-JP" altLang="en-US" sz="3600"/>
          </a:p>
        </p:txBody>
      </p:sp>
      <p:sp>
        <p:nvSpPr>
          <p:cNvPr id="3" name="コンテンツ プレースホルダー 2">
            <a:extLst>
              <a:ext uri="{FF2B5EF4-FFF2-40B4-BE49-F238E27FC236}">
                <a16:creationId xmlns:a16="http://schemas.microsoft.com/office/drawing/2014/main" id="{47FC7447-4B29-2290-2A0F-591806ED8D52}"/>
              </a:ext>
            </a:extLst>
          </p:cNvPr>
          <p:cNvSpPr>
            <a:spLocks noGrp="1"/>
          </p:cNvSpPr>
          <p:nvPr>
            <p:ph idx="1"/>
          </p:nvPr>
        </p:nvSpPr>
        <p:spPr>
          <a:xfrm>
            <a:off x="884679" y="1222940"/>
            <a:ext cx="10719492" cy="3330832"/>
          </a:xfrm>
        </p:spPr>
        <p:txBody>
          <a:bodyPr>
            <a:normAutofit/>
          </a:bodyPr>
          <a:lstStyle/>
          <a:p>
            <a:r>
              <a:rPr lang="en-US" altLang="ja-JP" dirty="0">
                <a:latin typeface="+mn-ea"/>
                <a:ea typeface="+mn-ea"/>
              </a:rPr>
              <a:t>IDS VM</a:t>
            </a:r>
            <a:r>
              <a:rPr lang="ja-JP" altLang="en-US">
                <a:latin typeface="+mn-ea"/>
                <a:ea typeface="+mn-ea"/>
              </a:rPr>
              <a:t>と監視対象</a:t>
            </a:r>
            <a:r>
              <a:rPr lang="en-US" altLang="ja-JP" dirty="0">
                <a:latin typeface="+mn-ea"/>
                <a:ea typeface="+mn-ea"/>
              </a:rPr>
              <a:t>VM</a:t>
            </a:r>
            <a:r>
              <a:rPr lang="ja-JP" altLang="en-US">
                <a:latin typeface="+mn-ea"/>
                <a:ea typeface="+mn-ea"/>
              </a:rPr>
              <a:t>間に確立される共有メモリを利用</a:t>
            </a:r>
            <a:endParaRPr lang="en-US" altLang="ja-JP" dirty="0">
              <a:latin typeface="+mn-ea"/>
              <a:ea typeface="+mn-ea"/>
            </a:endParaRPr>
          </a:p>
          <a:p>
            <a:pPr lvl="1"/>
            <a:r>
              <a:rPr lang="en-US" altLang="ja-JP" dirty="0" err="1">
                <a:latin typeface="+mn-ea"/>
                <a:ea typeface="+mn-ea"/>
              </a:rPr>
              <a:t>VM</a:t>
            </a:r>
            <a:r>
              <a:rPr lang="ja-JP" altLang="en-US">
                <a:latin typeface="+mn-ea"/>
                <a:ea typeface="+mn-ea"/>
              </a:rPr>
              <a:t>には共有メモリ用の仮想</a:t>
            </a:r>
            <a:r>
              <a:rPr lang="en-US" altLang="ja-JP" dirty="0">
                <a:latin typeface="+mn-ea"/>
                <a:ea typeface="+mn-ea"/>
              </a:rPr>
              <a:t>PCI</a:t>
            </a:r>
            <a:r>
              <a:rPr lang="ja-JP" altLang="en-US">
                <a:latin typeface="+mn-ea"/>
                <a:ea typeface="+mn-ea"/>
              </a:rPr>
              <a:t>デバイスが提供</a:t>
            </a:r>
            <a:endParaRPr lang="en-US" altLang="ja-JP" dirty="0">
              <a:latin typeface="+mn-ea"/>
              <a:ea typeface="+mn-ea"/>
            </a:endParaRPr>
          </a:p>
          <a:p>
            <a:pPr lvl="1"/>
            <a:r>
              <a:rPr lang="en-US" altLang="ja-JP" dirty="0">
                <a:latin typeface="+mn-ea"/>
                <a:ea typeface="+mn-ea"/>
              </a:rPr>
              <a:t>BIOS</a:t>
            </a:r>
            <a:r>
              <a:rPr lang="ja-JP" altLang="en-US">
                <a:latin typeface="+mn-ea"/>
                <a:ea typeface="+mn-ea"/>
              </a:rPr>
              <a:t>内でこの仮想</a:t>
            </a:r>
            <a:r>
              <a:rPr lang="en-US" altLang="ja-JP" dirty="0">
                <a:latin typeface="+mn-ea"/>
                <a:ea typeface="+mn-ea"/>
              </a:rPr>
              <a:t>PCI</a:t>
            </a:r>
            <a:r>
              <a:rPr lang="ja-JP" altLang="en-US">
                <a:latin typeface="+mn-ea"/>
                <a:ea typeface="+mn-ea"/>
              </a:rPr>
              <a:t>デバイスを扱うにはドライバが必要</a:t>
            </a:r>
            <a:endParaRPr lang="en-US" altLang="ja-JP" dirty="0">
              <a:latin typeface="+mn-ea"/>
              <a:ea typeface="+mn-ea"/>
            </a:endParaRPr>
          </a:p>
          <a:p>
            <a:r>
              <a:rPr lang="ja-JP" altLang="en-US">
                <a:latin typeface="+mn-ea"/>
                <a:ea typeface="+mn-ea"/>
              </a:rPr>
              <a:t>起動時にゲスト</a:t>
            </a:r>
            <a:r>
              <a:rPr lang="en-US" altLang="ja-JP" dirty="0">
                <a:latin typeface="+mn-ea"/>
                <a:ea typeface="+mn-ea"/>
              </a:rPr>
              <a:t>OS</a:t>
            </a:r>
            <a:r>
              <a:rPr lang="ja-JP" altLang="en-US">
                <a:latin typeface="+mn-ea"/>
                <a:ea typeface="+mn-ea"/>
              </a:rPr>
              <a:t>が共有メモリの情報を登録</a:t>
            </a:r>
            <a:endParaRPr lang="en-US" altLang="ja-JP" dirty="0">
              <a:latin typeface="+mn-ea"/>
              <a:ea typeface="+mn-ea"/>
            </a:endParaRPr>
          </a:p>
          <a:p>
            <a:pPr lvl="1"/>
            <a:r>
              <a:rPr lang="en-US" altLang="ja-JP" dirty="0">
                <a:latin typeface="+mn-ea"/>
                <a:ea typeface="+mn-ea"/>
              </a:rPr>
              <a:t>SMI</a:t>
            </a:r>
            <a:r>
              <a:rPr lang="ja-JP" altLang="en-US">
                <a:latin typeface="+mn-ea"/>
                <a:ea typeface="+mn-ea"/>
              </a:rPr>
              <a:t>を用いて共有メモリの物理アドレスを</a:t>
            </a:r>
            <a:r>
              <a:rPr lang="en-US" altLang="ja-JP" dirty="0" err="1">
                <a:latin typeface="+mn-ea"/>
                <a:ea typeface="+mn-ea"/>
              </a:rPr>
              <a:t>SMM</a:t>
            </a:r>
            <a:r>
              <a:rPr lang="ja-JP" altLang="en-US">
                <a:latin typeface="+mn-ea"/>
                <a:ea typeface="+mn-ea"/>
              </a:rPr>
              <a:t>エージェントに通知</a:t>
            </a:r>
            <a:endParaRPr lang="en-US" altLang="ja-JP" dirty="0">
              <a:latin typeface="+mn-ea"/>
              <a:ea typeface="+mn-ea"/>
            </a:endParaRPr>
          </a:p>
          <a:p>
            <a:pPr lvl="1"/>
            <a:r>
              <a:rPr lang="ja-JP" altLang="en-US">
                <a:latin typeface="+mn-ea"/>
                <a:ea typeface="+mn-ea"/>
              </a:rPr>
              <a:t>起動時にはまだ</a:t>
            </a:r>
            <a:r>
              <a:rPr lang="en-US" altLang="ja-JP" dirty="0" err="1">
                <a:latin typeface="+mn-ea"/>
                <a:ea typeface="+mn-ea"/>
              </a:rPr>
              <a:t>VM</a:t>
            </a:r>
            <a:r>
              <a:rPr lang="ja-JP" altLang="en-US">
                <a:latin typeface="+mn-ea"/>
                <a:ea typeface="+mn-ea"/>
              </a:rPr>
              <a:t>に侵入されていないことを仮定</a:t>
            </a:r>
            <a:endParaRPr lang="en-US" altLang="ja-JP" dirty="0">
              <a:latin typeface="+mn-ea"/>
              <a:ea typeface="+mn-ea"/>
            </a:endParaRPr>
          </a:p>
        </p:txBody>
      </p:sp>
      <p:sp>
        <p:nvSpPr>
          <p:cNvPr id="4" name="スライド番号プレースホルダー 3">
            <a:extLst>
              <a:ext uri="{FF2B5EF4-FFF2-40B4-BE49-F238E27FC236}">
                <a16:creationId xmlns:a16="http://schemas.microsoft.com/office/drawing/2014/main" id="{0868A13C-67DC-7B3E-BAE3-F5359F78BF11}"/>
              </a:ext>
            </a:extLst>
          </p:cNvPr>
          <p:cNvSpPr>
            <a:spLocks noGrp="1"/>
          </p:cNvSpPr>
          <p:nvPr>
            <p:ph type="sldNum" sz="quarter" idx="12"/>
          </p:nvPr>
        </p:nvSpPr>
        <p:spPr/>
        <p:txBody>
          <a:bodyPr/>
          <a:lstStyle/>
          <a:p>
            <a:fld id="{A2DAF6EC-2C59-9941-AA93-00E19ED16896}" type="slidenum">
              <a:rPr kumimoji="1" lang="ja-JP" altLang="en-US" smtClean="0"/>
              <a:t>11</a:t>
            </a:fld>
            <a:endParaRPr kumimoji="1" lang="ja-JP" altLang="en-US"/>
          </a:p>
        </p:txBody>
      </p:sp>
      <p:grpSp>
        <p:nvGrpSpPr>
          <p:cNvPr id="9" name="グループ化 8">
            <a:extLst>
              <a:ext uri="{FF2B5EF4-FFF2-40B4-BE49-F238E27FC236}">
                <a16:creationId xmlns:a16="http://schemas.microsoft.com/office/drawing/2014/main" id="{4B20D320-5897-0D25-8A81-40AD85055D9F}"/>
              </a:ext>
            </a:extLst>
          </p:cNvPr>
          <p:cNvGrpSpPr/>
          <p:nvPr/>
        </p:nvGrpSpPr>
        <p:grpSpPr>
          <a:xfrm>
            <a:off x="2109296" y="3696928"/>
            <a:ext cx="8270257" cy="3161071"/>
            <a:chOff x="1890778" y="2166796"/>
            <a:chExt cx="9533424" cy="3782346"/>
          </a:xfrm>
        </p:grpSpPr>
        <p:grpSp>
          <p:nvGrpSpPr>
            <p:cNvPr id="10" name="グループ化 9">
              <a:extLst>
                <a:ext uri="{FF2B5EF4-FFF2-40B4-BE49-F238E27FC236}">
                  <a16:creationId xmlns:a16="http://schemas.microsoft.com/office/drawing/2014/main" id="{C77C6561-4187-6393-F36F-CA073D44880C}"/>
                </a:ext>
              </a:extLst>
            </p:cNvPr>
            <p:cNvGrpSpPr/>
            <p:nvPr/>
          </p:nvGrpSpPr>
          <p:grpSpPr>
            <a:xfrm>
              <a:off x="1890778" y="2166796"/>
              <a:ext cx="9533424" cy="3782346"/>
              <a:chOff x="3069018" y="2035250"/>
              <a:chExt cx="9533424" cy="3782346"/>
            </a:xfrm>
          </p:grpSpPr>
          <p:sp>
            <p:nvSpPr>
              <p:cNvPr id="13" name="四角形: 角を丸くする 6">
                <a:extLst>
                  <a:ext uri="{FF2B5EF4-FFF2-40B4-BE49-F238E27FC236}">
                    <a16:creationId xmlns:a16="http://schemas.microsoft.com/office/drawing/2014/main" id="{A248F5D2-CB16-F97F-0040-B119C5773C6D}"/>
                  </a:ext>
                </a:extLst>
              </p:cNvPr>
              <p:cNvSpPr/>
              <p:nvPr/>
            </p:nvSpPr>
            <p:spPr>
              <a:xfrm>
                <a:off x="3069018" y="4694130"/>
                <a:ext cx="9533424" cy="1123466"/>
              </a:xfrm>
              <a:prstGeom prst="roundRect">
                <a:avLst/>
              </a:prstGeom>
              <a:solidFill>
                <a:srgbClr val="D9CE4A"/>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600">
                  <a:solidFill>
                    <a:schemeClr val="tx1"/>
                  </a:solidFill>
                  <a:highlight>
                    <a:srgbClr val="F9B330"/>
                  </a:highlight>
                  <a:latin typeface="Meiryo" panose="020B0604030504040204" pitchFamily="34" charset="-128"/>
                  <a:ea typeface="Meiryo" panose="020B0604030504040204" pitchFamily="34" charset="-128"/>
                </a:endParaRPr>
              </a:p>
            </p:txBody>
          </p:sp>
          <p:grpSp>
            <p:nvGrpSpPr>
              <p:cNvPr id="14" name="グループ化 13">
                <a:extLst>
                  <a:ext uri="{FF2B5EF4-FFF2-40B4-BE49-F238E27FC236}">
                    <a16:creationId xmlns:a16="http://schemas.microsoft.com/office/drawing/2014/main" id="{FC53B5C8-7E3B-1378-0836-5906E73227DB}"/>
                  </a:ext>
                </a:extLst>
              </p:cNvPr>
              <p:cNvGrpSpPr/>
              <p:nvPr/>
            </p:nvGrpSpPr>
            <p:grpSpPr>
              <a:xfrm>
                <a:off x="3108190" y="2035250"/>
                <a:ext cx="9494252" cy="3494455"/>
                <a:chOff x="2688918" y="2673938"/>
                <a:chExt cx="9359030" cy="5906317"/>
              </a:xfrm>
            </p:grpSpPr>
            <p:sp>
              <p:nvSpPr>
                <p:cNvPr id="33" name="四角形: 角を丸くする 6">
                  <a:extLst>
                    <a:ext uri="{FF2B5EF4-FFF2-40B4-BE49-F238E27FC236}">
                      <a16:creationId xmlns:a16="http://schemas.microsoft.com/office/drawing/2014/main" id="{4F099600-109F-1985-5AFD-24DFFA17D58D}"/>
                    </a:ext>
                  </a:extLst>
                </p:cNvPr>
                <p:cNvSpPr/>
                <p:nvPr/>
              </p:nvSpPr>
              <p:spPr>
                <a:xfrm>
                  <a:off x="2688918" y="2673938"/>
                  <a:ext cx="2875379" cy="4225626"/>
                </a:xfrm>
                <a:prstGeom prst="roundRect">
                  <a:avLst/>
                </a:prstGeom>
                <a:solidFill>
                  <a:srgbClr val="56BB35"/>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34" name="TextBox 12">
                  <a:extLst>
                    <a:ext uri="{FF2B5EF4-FFF2-40B4-BE49-F238E27FC236}">
                      <a16:creationId xmlns:a16="http://schemas.microsoft.com/office/drawing/2014/main" id="{84E98486-6E2C-6FF1-71E3-FFD4F14E62C5}"/>
                    </a:ext>
                  </a:extLst>
                </p:cNvPr>
                <p:cNvSpPr txBox="1"/>
                <p:nvPr/>
              </p:nvSpPr>
              <p:spPr>
                <a:xfrm>
                  <a:off x="2767580" y="2844189"/>
                  <a:ext cx="918396" cy="572224"/>
                </a:xfrm>
                <a:prstGeom prst="rect">
                  <a:avLst/>
                </a:prstGeom>
                <a:noFill/>
              </p:spPr>
              <p:txBody>
                <a:bodyPr wrap="none" rtlCol="0">
                  <a:spAutoFit/>
                </a:bodyPr>
                <a:lstStyle/>
                <a:p>
                  <a:r>
                    <a:rPr lang="en-JP" sz="1600" dirty="0">
                      <a:latin typeface="Meiryo" panose="020B0604030504040204" pitchFamily="34" charset="-128"/>
                      <a:ea typeface="Meiryo" panose="020B0604030504040204" pitchFamily="34" charset="-128"/>
                    </a:rPr>
                    <a:t>IDS VM</a:t>
                  </a:r>
                </a:p>
              </p:txBody>
            </p:sp>
            <p:grpSp>
              <p:nvGrpSpPr>
                <p:cNvPr id="35" name="グループ化 34">
                  <a:extLst>
                    <a:ext uri="{FF2B5EF4-FFF2-40B4-BE49-F238E27FC236}">
                      <a16:creationId xmlns:a16="http://schemas.microsoft.com/office/drawing/2014/main" id="{66DAAA9D-ADF0-19D3-B400-1E25A3530A02}"/>
                    </a:ext>
                  </a:extLst>
                </p:cNvPr>
                <p:cNvGrpSpPr/>
                <p:nvPr/>
              </p:nvGrpSpPr>
              <p:grpSpPr>
                <a:xfrm>
                  <a:off x="3381073" y="2673938"/>
                  <a:ext cx="8666875" cy="4225626"/>
                  <a:chOff x="3604225" y="4628961"/>
                  <a:chExt cx="8666875" cy="4773635"/>
                </a:xfrm>
              </p:grpSpPr>
              <p:sp>
                <p:nvSpPr>
                  <p:cNvPr id="36" name="正方形/長方形 35">
                    <a:extLst>
                      <a:ext uri="{FF2B5EF4-FFF2-40B4-BE49-F238E27FC236}">
                        <a16:creationId xmlns:a16="http://schemas.microsoft.com/office/drawing/2014/main" id="{986825B6-E46C-5655-4A1E-853E478FAD7F}"/>
                      </a:ext>
                    </a:extLst>
                  </p:cNvPr>
                  <p:cNvSpPr/>
                  <p:nvPr/>
                </p:nvSpPr>
                <p:spPr>
                  <a:xfrm>
                    <a:off x="3604225" y="5562341"/>
                    <a:ext cx="1457863" cy="637289"/>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sz="1600" dirty="0">
                        <a:solidFill>
                          <a:schemeClr val="tx1"/>
                        </a:solidFill>
                        <a:latin typeface="Meiryo" panose="020B0604030504040204" pitchFamily="34" charset="-128"/>
                        <a:ea typeface="Meiryo" panose="020B0604030504040204" pitchFamily="34" charset="-128"/>
                      </a:rPr>
                      <a:t>IDS</a:t>
                    </a: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37" name="四角形: 角を丸くする 6">
                    <a:extLst>
                      <a:ext uri="{FF2B5EF4-FFF2-40B4-BE49-F238E27FC236}">
                        <a16:creationId xmlns:a16="http://schemas.microsoft.com/office/drawing/2014/main" id="{2FA10B9F-5825-6E09-1049-088C0B34B337}"/>
                      </a:ext>
                    </a:extLst>
                  </p:cNvPr>
                  <p:cNvSpPr/>
                  <p:nvPr/>
                </p:nvSpPr>
                <p:spPr>
                  <a:xfrm>
                    <a:off x="6783217" y="4628961"/>
                    <a:ext cx="5487883" cy="4773635"/>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38" name="テキスト ボックス 11">
                    <a:extLst>
                      <a:ext uri="{FF2B5EF4-FFF2-40B4-BE49-F238E27FC236}">
                        <a16:creationId xmlns:a16="http://schemas.microsoft.com/office/drawing/2014/main" id="{3DA9C9D4-DFD6-03EA-FB71-3D140ABC63EA}"/>
                      </a:ext>
                    </a:extLst>
                  </p:cNvPr>
                  <p:cNvSpPr txBox="1"/>
                  <p:nvPr/>
                </p:nvSpPr>
                <p:spPr>
                  <a:xfrm>
                    <a:off x="6805168" y="4948414"/>
                    <a:ext cx="1512424" cy="646433"/>
                  </a:xfrm>
                  <a:prstGeom prst="rect">
                    <a:avLst/>
                  </a:prstGeom>
                  <a:noFill/>
                </p:spPr>
                <p:txBody>
                  <a:bodyPr wrap="square" rtlCol="0">
                    <a:spAutoFit/>
                  </a:bodyPr>
                  <a:lstStyle/>
                  <a:p>
                    <a:r>
                      <a:rPr lang="ja-JP" altLang="en-US" sz="1600">
                        <a:latin typeface="Meiryo" panose="020B0604030504040204" pitchFamily="34" charset="-128"/>
                        <a:ea typeface="Meiryo" panose="020B0604030504040204" pitchFamily="34" charset="-128"/>
                      </a:rPr>
                      <a:t>監視対象</a:t>
                    </a:r>
                    <a:r>
                      <a:rPr lang="en-US" altLang="ja-JP" sz="1600" dirty="0">
                        <a:latin typeface="Meiryo" panose="020B0604030504040204" pitchFamily="34" charset="-128"/>
                        <a:ea typeface="Meiryo" panose="020B0604030504040204" pitchFamily="34" charset="-128"/>
                      </a:rPr>
                      <a:t>VM</a:t>
                    </a:r>
                    <a:endParaRPr kumimoji="1" lang="ja-JP" altLang="en-US" sz="1600">
                      <a:latin typeface="Meiryo" panose="020B0604030504040204" pitchFamily="34" charset="-128"/>
                      <a:ea typeface="Meiryo" panose="020B0604030504040204" pitchFamily="34" charset="-128"/>
                    </a:endParaRPr>
                  </a:p>
                </p:txBody>
              </p:sp>
            </p:grpSp>
            <p:sp>
              <p:nvSpPr>
                <p:cNvPr id="32" name="正方形/長方形 31">
                  <a:extLst>
                    <a:ext uri="{FF2B5EF4-FFF2-40B4-BE49-F238E27FC236}">
                      <a16:creationId xmlns:a16="http://schemas.microsoft.com/office/drawing/2014/main" id="{31CCA499-EA2B-9AC0-1D8E-019C59C1D693}"/>
                    </a:ext>
                  </a:extLst>
                </p:cNvPr>
                <p:cNvSpPr/>
                <p:nvPr/>
              </p:nvSpPr>
              <p:spPr>
                <a:xfrm>
                  <a:off x="4783674" y="7854297"/>
                  <a:ext cx="2374351" cy="725958"/>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sz="1600">
                      <a:solidFill>
                        <a:schemeClr val="tx1"/>
                      </a:solidFill>
                      <a:latin typeface="Meiryo" panose="020B0604030504040204" pitchFamily="34" charset="-128"/>
                      <a:ea typeface="Meiryo" panose="020B0604030504040204" pitchFamily="34" charset="-128"/>
                    </a:rPr>
                    <a:t>共有メモリ</a:t>
                  </a:r>
                </a:p>
              </p:txBody>
            </p:sp>
          </p:grpSp>
          <p:sp>
            <p:nvSpPr>
              <p:cNvPr id="15" name="正方形/長方形 14">
                <a:extLst>
                  <a:ext uri="{FF2B5EF4-FFF2-40B4-BE49-F238E27FC236}">
                    <a16:creationId xmlns:a16="http://schemas.microsoft.com/office/drawing/2014/main" id="{147CEDFB-6A1D-14FB-112C-1F3C4F3B45C1}"/>
                  </a:ext>
                </a:extLst>
              </p:cNvPr>
              <p:cNvSpPr/>
              <p:nvPr/>
            </p:nvSpPr>
            <p:spPr>
              <a:xfrm>
                <a:off x="7198576" y="3985334"/>
                <a:ext cx="2143193" cy="356972"/>
              </a:xfrm>
              <a:prstGeom prst="rect">
                <a:avLst/>
              </a:prstGeom>
              <a:solidFill>
                <a:srgbClr val="E6F1C7"/>
              </a:solidFill>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sz="1600">
                    <a:latin typeface="Meiryo" panose="020B0604030504040204" pitchFamily="34" charset="-128"/>
                    <a:ea typeface="Meiryo" panose="020B0604030504040204" pitchFamily="34" charset="-128"/>
                  </a:rPr>
                  <a:t>仮想</a:t>
                </a:r>
                <a:r>
                  <a:rPr kumimoji="1" lang="en-US" altLang="ja-JP" sz="1600" dirty="0">
                    <a:latin typeface="Meiryo" panose="020B0604030504040204" pitchFamily="34" charset="-128"/>
                    <a:ea typeface="Meiryo" panose="020B0604030504040204" pitchFamily="34" charset="-128"/>
                  </a:rPr>
                  <a:t>PCI</a:t>
                </a:r>
                <a:r>
                  <a:rPr kumimoji="1" lang="ja-JP" altLang="en-US" sz="1600">
                    <a:latin typeface="Meiryo" panose="020B0604030504040204" pitchFamily="34" charset="-128"/>
                    <a:ea typeface="Meiryo" panose="020B0604030504040204" pitchFamily="34" charset="-128"/>
                  </a:rPr>
                  <a:t>デバイス</a:t>
                </a:r>
              </a:p>
            </p:txBody>
          </p:sp>
          <p:sp>
            <p:nvSpPr>
              <p:cNvPr id="16" name="正方形/長方形 15">
                <a:extLst>
                  <a:ext uri="{FF2B5EF4-FFF2-40B4-BE49-F238E27FC236}">
                    <a16:creationId xmlns:a16="http://schemas.microsoft.com/office/drawing/2014/main" id="{ED216914-3786-BC87-674A-B7077FBFAAF1}"/>
                  </a:ext>
                </a:extLst>
              </p:cNvPr>
              <p:cNvSpPr/>
              <p:nvPr/>
            </p:nvSpPr>
            <p:spPr>
              <a:xfrm>
                <a:off x="3490913" y="4072475"/>
                <a:ext cx="2112669" cy="333764"/>
              </a:xfrm>
              <a:prstGeom prst="rect">
                <a:avLst/>
              </a:prstGeom>
              <a:solidFill>
                <a:srgbClr val="E6F1C7"/>
              </a:solidFill>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sz="1600">
                    <a:latin typeface="Meiryo" panose="020B0604030504040204" pitchFamily="34" charset="-128"/>
                    <a:ea typeface="Meiryo" panose="020B0604030504040204" pitchFamily="34" charset="-128"/>
                  </a:rPr>
                  <a:t>仮想</a:t>
                </a:r>
                <a:r>
                  <a:rPr kumimoji="1" lang="en-US" altLang="ja-JP" sz="1600" dirty="0">
                    <a:latin typeface="Meiryo" panose="020B0604030504040204" pitchFamily="34" charset="-128"/>
                    <a:ea typeface="Meiryo" panose="020B0604030504040204" pitchFamily="34" charset="-128"/>
                  </a:rPr>
                  <a:t>PCI</a:t>
                </a:r>
                <a:r>
                  <a:rPr kumimoji="1" lang="ja-JP" altLang="en-US" sz="1600">
                    <a:latin typeface="Meiryo" panose="020B0604030504040204" pitchFamily="34" charset="-128"/>
                    <a:ea typeface="Meiryo" panose="020B0604030504040204" pitchFamily="34" charset="-128"/>
                  </a:rPr>
                  <a:t>デバイス</a:t>
                </a:r>
              </a:p>
            </p:txBody>
          </p:sp>
          <p:sp>
            <p:nvSpPr>
              <p:cNvPr id="17" name="正方形/長方形 16">
                <a:extLst>
                  <a:ext uri="{FF2B5EF4-FFF2-40B4-BE49-F238E27FC236}">
                    <a16:creationId xmlns:a16="http://schemas.microsoft.com/office/drawing/2014/main" id="{F809D68B-F68A-713B-359C-9EF30963A578}"/>
                  </a:ext>
                </a:extLst>
              </p:cNvPr>
              <p:cNvSpPr/>
              <p:nvPr/>
            </p:nvSpPr>
            <p:spPr>
              <a:xfrm>
                <a:off x="3227825" y="3305358"/>
                <a:ext cx="2638843" cy="33376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ja-JP" altLang="en-US" sz="1600">
                    <a:latin typeface="Meiryo" panose="020B0604030504040204" pitchFamily="34" charset="-128"/>
                    <a:ea typeface="Meiryo" panose="020B0604030504040204" pitchFamily="34" charset="-128"/>
                  </a:rPr>
                  <a:t>共有メモリの</a:t>
                </a:r>
                <a:r>
                  <a:rPr kumimoji="1" lang="ja-JP" altLang="en-US" sz="1600">
                    <a:latin typeface="Meiryo" panose="020B0604030504040204" pitchFamily="34" charset="-128"/>
                    <a:ea typeface="Meiryo" panose="020B0604030504040204" pitchFamily="34" charset="-128"/>
                  </a:rPr>
                  <a:t>ドライバ</a:t>
                </a:r>
              </a:p>
            </p:txBody>
          </p:sp>
          <p:cxnSp>
            <p:nvCxnSpPr>
              <p:cNvPr id="18" name="カギ線コネクタ 17">
                <a:extLst>
                  <a:ext uri="{FF2B5EF4-FFF2-40B4-BE49-F238E27FC236}">
                    <a16:creationId xmlns:a16="http://schemas.microsoft.com/office/drawing/2014/main" id="{AA8C1CE2-A8E0-5417-F7B4-E22A5B3E7B1B}"/>
                  </a:ext>
                </a:extLst>
              </p:cNvPr>
              <p:cNvCxnSpPr>
                <a:cxnSpLocks/>
                <a:stCxn id="26" idx="2"/>
                <a:endCxn id="32" idx="3"/>
              </p:cNvCxnSpPr>
              <p:nvPr/>
            </p:nvCxnSpPr>
            <p:spPr>
              <a:xfrm rot="5400000">
                <a:off x="8787786" y="3204540"/>
                <a:ext cx="964492" cy="3256327"/>
              </a:xfrm>
              <a:prstGeom prst="bentConnector2">
                <a:avLst/>
              </a:prstGeom>
              <a:ln w="38100" cap="flat" cmpd="sng" algn="ctr">
                <a:solidFill>
                  <a:schemeClr val="tx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9" name="カギ線コネクタ 18">
                <a:extLst>
                  <a:ext uri="{FF2B5EF4-FFF2-40B4-BE49-F238E27FC236}">
                    <a16:creationId xmlns:a16="http://schemas.microsoft.com/office/drawing/2014/main" id="{75D4BFBF-68DC-93F4-1E37-CD669079D7AB}"/>
                  </a:ext>
                </a:extLst>
              </p:cNvPr>
              <p:cNvCxnSpPr>
                <a:cxnSpLocks/>
                <a:stCxn id="36" idx="3"/>
                <a:endCxn id="32" idx="0"/>
              </p:cNvCxnSpPr>
              <p:nvPr/>
            </p:nvCxnSpPr>
            <p:spPr>
              <a:xfrm>
                <a:off x="5289273" y="2690968"/>
                <a:ext cx="1148267" cy="2409225"/>
              </a:xfrm>
              <a:prstGeom prst="bentConnector2">
                <a:avLst/>
              </a:prstGeom>
              <a:ln w="38100" cap="flat" cmpd="sng" algn="ctr">
                <a:solidFill>
                  <a:schemeClr val="tx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0" name="直線矢印コネクタ 19">
                <a:extLst>
                  <a:ext uri="{FF2B5EF4-FFF2-40B4-BE49-F238E27FC236}">
                    <a16:creationId xmlns:a16="http://schemas.microsoft.com/office/drawing/2014/main" id="{6A706755-494D-A83B-02C3-341600348656}"/>
                  </a:ext>
                </a:extLst>
              </p:cNvPr>
              <p:cNvCxnSpPr>
                <a:cxnSpLocks/>
                <a:stCxn id="17" idx="2"/>
                <a:endCxn id="16" idx="0"/>
              </p:cNvCxnSpPr>
              <p:nvPr/>
            </p:nvCxnSpPr>
            <p:spPr>
              <a:xfrm>
                <a:off x="4547246" y="3639122"/>
                <a:ext cx="1" cy="433353"/>
              </a:xfrm>
              <a:prstGeom prst="straightConnector1">
                <a:avLst/>
              </a:prstGeom>
              <a:ln w="3810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nvGrpSpPr>
              <p:cNvPr id="21" name="グループ化 20">
                <a:extLst>
                  <a:ext uri="{FF2B5EF4-FFF2-40B4-BE49-F238E27FC236}">
                    <a16:creationId xmlns:a16="http://schemas.microsoft.com/office/drawing/2014/main" id="{86A07B31-9D18-7751-9559-51B9DA8A12BF}"/>
                  </a:ext>
                </a:extLst>
              </p:cNvPr>
              <p:cNvGrpSpPr/>
              <p:nvPr/>
            </p:nvGrpSpPr>
            <p:grpSpPr>
              <a:xfrm>
                <a:off x="9417227" y="2541112"/>
                <a:ext cx="2937834" cy="910100"/>
                <a:chOff x="2698385" y="4952982"/>
                <a:chExt cx="2937834" cy="910100"/>
              </a:xfrm>
            </p:grpSpPr>
            <p:sp>
              <p:nvSpPr>
                <p:cNvPr id="29" name="正方形/長方形 7">
                  <a:extLst>
                    <a:ext uri="{FF2B5EF4-FFF2-40B4-BE49-F238E27FC236}">
                      <a16:creationId xmlns:a16="http://schemas.microsoft.com/office/drawing/2014/main" id="{1351D8A0-9375-21B9-0E55-686846CEF223}"/>
                    </a:ext>
                  </a:extLst>
                </p:cNvPr>
                <p:cNvSpPr/>
                <p:nvPr/>
              </p:nvSpPr>
              <p:spPr>
                <a:xfrm>
                  <a:off x="2741464" y="4952982"/>
                  <a:ext cx="2894755" cy="910100"/>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30" name="正方形/長方形 29">
                  <a:extLst>
                    <a:ext uri="{FF2B5EF4-FFF2-40B4-BE49-F238E27FC236}">
                      <a16:creationId xmlns:a16="http://schemas.microsoft.com/office/drawing/2014/main" id="{40438A7F-0E7F-28ED-970E-23D878B02D71}"/>
                    </a:ext>
                  </a:extLst>
                </p:cNvPr>
                <p:cNvSpPr/>
                <p:nvPr/>
              </p:nvSpPr>
              <p:spPr>
                <a:xfrm>
                  <a:off x="2869307" y="5383784"/>
                  <a:ext cx="2620092" cy="36512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ja-JP" altLang="en-US" sz="1600">
                      <a:latin typeface="Meiryo" panose="020B0604030504040204" pitchFamily="34" charset="-128"/>
                      <a:ea typeface="Meiryo" panose="020B0604030504040204" pitchFamily="34" charset="-128"/>
                    </a:rPr>
                    <a:t>共有メモリのドライバ</a:t>
                  </a:r>
                </a:p>
              </p:txBody>
            </p:sp>
            <p:sp>
              <p:nvSpPr>
                <p:cNvPr id="31" name="テキスト ボックス 30">
                  <a:extLst>
                    <a:ext uri="{FF2B5EF4-FFF2-40B4-BE49-F238E27FC236}">
                      <a16:creationId xmlns:a16="http://schemas.microsoft.com/office/drawing/2014/main" id="{198B9D0C-F985-0447-5FF5-13B92915EA22}"/>
                    </a:ext>
                  </a:extLst>
                </p:cNvPr>
                <p:cNvSpPr txBox="1"/>
                <p:nvPr/>
              </p:nvSpPr>
              <p:spPr>
                <a:xfrm>
                  <a:off x="2698385" y="4988392"/>
                  <a:ext cx="1005403" cy="338555"/>
                </a:xfrm>
                <a:prstGeom prst="rect">
                  <a:avLst/>
                </a:prstGeom>
                <a:noFill/>
              </p:spPr>
              <p:txBody>
                <a:bodyPr wrap="none" rtlCol="0">
                  <a:spAutoFit/>
                </a:bodyPr>
                <a:lstStyle/>
                <a:p>
                  <a:r>
                    <a:rPr kumimoji="1" lang="ja-JP" altLang="en-US" sz="1600">
                      <a:latin typeface="Meiryo" panose="020B0604030504040204" pitchFamily="34" charset="-128"/>
                      <a:ea typeface="Meiryo" panose="020B0604030504040204" pitchFamily="34" charset="-128"/>
                    </a:rPr>
                    <a:t>システム</a:t>
                  </a:r>
                </a:p>
              </p:txBody>
            </p:sp>
          </p:grpSp>
          <p:cxnSp>
            <p:nvCxnSpPr>
              <p:cNvPr id="22" name="直線矢印コネクタ 21">
                <a:extLst>
                  <a:ext uri="{FF2B5EF4-FFF2-40B4-BE49-F238E27FC236}">
                    <a16:creationId xmlns:a16="http://schemas.microsoft.com/office/drawing/2014/main" id="{87996826-6820-0B31-BD97-A94D865CF4B6}"/>
                  </a:ext>
                </a:extLst>
              </p:cNvPr>
              <p:cNvCxnSpPr>
                <a:cxnSpLocks/>
                <a:stCxn id="26" idx="0"/>
                <a:endCxn id="30" idx="2"/>
              </p:cNvCxnSpPr>
              <p:nvPr/>
            </p:nvCxnSpPr>
            <p:spPr>
              <a:xfrm flipV="1">
                <a:off x="10898195" y="3337039"/>
                <a:ext cx="0" cy="648294"/>
              </a:xfrm>
              <a:prstGeom prst="straightConnector1">
                <a:avLst/>
              </a:prstGeom>
              <a:ln w="38100" cap="flat" cmpd="sng" algn="ctr">
                <a:solidFill>
                  <a:schemeClr val="tx1"/>
                </a:solidFill>
                <a:prstDash val="solid"/>
                <a:round/>
                <a:headEnd type="arrow" w="med" len="med"/>
                <a:tailEnd type="none" w="med" len="med"/>
              </a:ln>
            </p:spPr>
            <p:style>
              <a:lnRef idx="0">
                <a:scrgbClr r="0" g="0" b="0"/>
              </a:lnRef>
              <a:fillRef idx="0">
                <a:scrgbClr r="0" g="0" b="0"/>
              </a:fillRef>
              <a:effectRef idx="0">
                <a:scrgbClr r="0" g="0" b="0"/>
              </a:effectRef>
              <a:fontRef idx="minor">
                <a:schemeClr val="tx1"/>
              </a:fontRef>
            </p:style>
          </p:cxnSp>
          <p:grpSp>
            <p:nvGrpSpPr>
              <p:cNvPr id="23" name="グループ化 22">
                <a:extLst>
                  <a:ext uri="{FF2B5EF4-FFF2-40B4-BE49-F238E27FC236}">
                    <a16:creationId xmlns:a16="http://schemas.microsoft.com/office/drawing/2014/main" id="{38664C07-F050-AF1A-7909-3F8DD624A9AA}"/>
                  </a:ext>
                </a:extLst>
              </p:cNvPr>
              <p:cNvGrpSpPr/>
              <p:nvPr/>
            </p:nvGrpSpPr>
            <p:grpSpPr>
              <a:xfrm>
                <a:off x="9569401" y="3560319"/>
                <a:ext cx="2263807" cy="893301"/>
                <a:chOff x="9420468" y="5291226"/>
                <a:chExt cx="2263807" cy="893301"/>
              </a:xfrm>
            </p:grpSpPr>
            <p:sp>
              <p:nvSpPr>
                <p:cNvPr id="26" name="正方形/長方形 14">
                  <a:extLst>
                    <a:ext uri="{FF2B5EF4-FFF2-40B4-BE49-F238E27FC236}">
                      <a16:creationId xmlns:a16="http://schemas.microsoft.com/office/drawing/2014/main" id="{592430C3-0521-AAD9-7050-2326E578BBFC}"/>
                    </a:ext>
                  </a:extLst>
                </p:cNvPr>
                <p:cNvSpPr/>
                <p:nvPr/>
              </p:nvSpPr>
              <p:spPr>
                <a:xfrm>
                  <a:off x="9931058" y="5716239"/>
                  <a:ext cx="1636410" cy="365125"/>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t"/>
                <a:lstStyle/>
                <a:p>
                  <a:pPr algn="ctr"/>
                  <a:r>
                    <a:rPr lang="ja-JP" altLang="en-US" sz="1600">
                      <a:solidFill>
                        <a:schemeClr val="tx1"/>
                      </a:solidFill>
                      <a:latin typeface="Meiryo" panose="020B0604030504040204" pitchFamily="34" charset="-128"/>
                      <a:ea typeface="Meiryo" panose="020B0604030504040204" pitchFamily="34" charset="-128"/>
                    </a:rPr>
                    <a:t>エージェント</a:t>
                  </a: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27" name="四角形: 対角を切り取る 15">
                  <a:extLst>
                    <a:ext uri="{FF2B5EF4-FFF2-40B4-BE49-F238E27FC236}">
                      <a16:creationId xmlns:a16="http://schemas.microsoft.com/office/drawing/2014/main" id="{F2436BC5-6486-06D5-8B33-AF8E03D75565}"/>
                    </a:ext>
                  </a:extLst>
                </p:cNvPr>
                <p:cNvSpPr/>
                <p:nvPr/>
              </p:nvSpPr>
              <p:spPr>
                <a:xfrm>
                  <a:off x="9770995" y="5552977"/>
                  <a:ext cx="1913280" cy="631550"/>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sz="1600">
                    <a:solidFill>
                      <a:schemeClr val="tx1"/>
                    </a:solidFill>
                    <a:latin typeface="Meiryo" panose="020B0604030504040204" pitchFamily="34" charset="-128"/>
                    <a:ea typeface="Meiryo" panose="020B0604030504040204" pitchFamily="34" charset="-128"/>
                  </a:endParaRPr>
                </a:p>
              </p:txBody>
            </p:sp>
            <p:sp>
              <p:nvSpPr>
                <p:cNvPr id="28" name="正方形/長方形 16">
                  <a:extLst>
                    <a:ext uri="{FF2B5EF4-FFF2-40B4-BE49-F238E27FC236}">
                      <a16:creationId xmlns:a16="http://schemas.microsoft.com/office/drawing/2014/main" id="{359B96FB-BB49-2FB7-F977-5BBD9398919C}"/>
                    </a:ext>
                  </a:extLst>
                </p:cNvPr>
                <p:cNvSpPr/>
                <p:nvPr/>
              </p:nvSpPr>
              <p:spPr>
                <a:xfrm>
                  <a:off x="9420468" y="5291226"/>
                  <a:ext cx="835996" cy="367927"/>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sz="1600" dirty="0">
                      <a:solidFill>
                        <a:schemeClr val="tx1"/>
                      </a:solidFill>
                      <a:latin typeface="Meiryo" panose="020B0604030504040204" pitchFamily="34" charset="-128"/>
                      <a:ea typeface="Meiryo" panose="020B0604030504040204" pitchFamily="34" charset="-128"/>
                    </a:rPr>
                    <a:t>BIOS</a:t>
                  </a:r>
                  <a:endParaRPr kumimoji="1" lang="ja-JP" altLang="en-US" sz="1600">
                    <a:solidFill>
                      <a:schemeClr val="tx1"/>
                    </a:solidFill>
                    <a:latin typeface="Meiryo" panose="020B0604030504040204" pitchFamily="34" charset="-128"/>
                    <a:ea typeface="Meiryo" panose="020B0604030504040204" pitchFamily="34" charset="-128"/>
                  </a:endParaRPr>
                </a:p>
              </p:txBody>
            </p:sp>
          </p:grpSp>
          <p:sp>
            <p:nvSpPr>
              <p:cNvPr id="24" name="テキスト ボックス 23">
                <a:extLst>
                  <a:ext uri="{FF2B5EF4-FFF2-40B4-BE49-F238E27FC236}">
                    <a16:creationId xmlns:a16="http://schemas.microsoft.com/office/drawing/2014/main" id="{6F3CD2D2-9BCA-A8FF-BE4B-DDD3AB7B8C18}"/>
                  </a:ext>
                </a:extLst>
              </p:cNvPr>
              <p:cNvSpPr txBox="1"/>
              <p:nvPr/>
            </p:nvSpPr>
            <p:spPr>
              <a:xfrm>
                <a:off x="11206740" y="4919397"/>
                <a:ext cx="1253205" cy="428079"/>
              </a:xfrm>
              <a:prstGeom prst="rect">
                <a:avLst/>
              </a:prstGeom>
              <a:noFill/>
            </p:spPr>
            <p:txBody>
              <a:bodyPr wrap="none" rtlCol="0">
                <a:spAutoFit/>
              </a:bodyPr>
              <a:lstStyle/>
              <a:p>
                <a:r>
                  <a:rPr kumimoji="1" lang="ja-JP" altLang="en-US" sz="1600">
                    <a:latin typeface="Meiryo" panose="020B0604030504040204" pitchFamily="34" charset="-128"/>
                    <a:ea typeface="Meiryo" panose="020B0604030504040204" pitchFamily="34" charset="-128"/>
                  </a:rPr>
                  <a:t>ホスト</a:t>
                </a:r>
                <a:r>
                  <a:rPr kumimoji="1" lang="en-US" altLang="ja-JP" sz="1600" dirty="0">
                    <a:latin typeface="Meiryo" panose="020B0604030504040204" pitchFamily="34" charset="-128"/>
                    <a:ea typeface="Meiryo" panose="020B0604030504040204" pitchFamily="34" charset="-128"/>
                  </a:rPr>
                  <a:t>OS</a:t>
                </a:r>
              </a:p>
            </p:txBody>
          </p:sp>
          <p:cxnSp>
            <p:nvCxnSpPr>
              <p:cNvPr id="25" name="直線矢印コネクタ 24">
                <a:extLst>
                  <a:ext uri="{FF2B5EF4-FFF2-40B4-BE49-F238E27FC236}">
                    <a16:creationId xmlns:a16="http://schemas.microsoft.com/office/drawing/2014/main" id="{C0030597-64C9-A46C-C304-0B65A65C957A}"/>
                  </a:ext>
                </a:extLst>
              </p:cNvPr>
              <p:cNvCxnSpPr>
                <a:cxnSpLocks/>
                <a:stCxn id="36" idx="2"/>
                <a:endCxn id="17" idx="0"/>
              </p:cNvCxnSpPr>
              <p:nvPr/>
            </p:nvCxnSpPr>
            <p:spPr>
              <a:xfrm flipH="1">
                <a:off x="4547246" y="2857851"/>
                <a:ext cx="2564" cy="447507"/>
              </a:xfrm>
              <a:prstGeom prst="straightConnector1">
                <a:avLst/>
              </a:prstGeom>
              <a:ln w="3810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cxnSp>
          <p:nvCxnSpPr>
            <p:cNvPr id="12" name="カギ線コネクタ 11">
              <a:extLst>
                <a:ext uri="{FF2B5EF4-FFF2-40B4-BE49-F238E27FC236}">
                  <a16:creationId xmlns:a16="http://schemas.microsoft.com/office/drawing/2014/main" id="{2BFAB3F1-0E56-5F08-00FD-A4907E11D295}"/>
                </a:ext>
              </a:extLst>
            </p:cNvPr>
            <p:cNvCxnSpPr>
              <a:cxnSpLocks/>
              <a:stCxn id="30" idx="1"/>
              <a:endCxn id="15" idx="0"/>
            </p:cNvCxnSpPr>
            <p:nvPr/>
          </p:nvCxnSpPr>
          <p:spPr>
            <a:xfrm rot="10800000" flipV="1">
              <a:off x="7091935" y="3286021"/>
              <a:ext cx="1317975" cy="830858"/>
            </a:xfrm>
            <a:prstGeom prst="bentConnector2">
              <a:avLst/>
            </a:prstGeom>
            <a:ln w="38100" cap="flat" cmpd="sng" algn="ctr">
              <a:solidFill>
                <a:srgbClr val="00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cxnSp>
        <p:nvCxnSpPr>
          <p:cNvPr id="40" name="Straight Connector 39">
            <a:extLst>
              <a:ext uri="{FF2B5EF4-FFF2-40B4-BE49-F238E27FC236}">
                <a16:creationId xmlns:a16="http://schemas.microsoft.com/office/drawing/2014/main" id="{CFB9FCC4-2D3D-814C-01A2-4B0677F69782}"/>
              </a:ext>
            </a:extLst>
          </p:cNvPr>
          <p:cNvCxnSpPr>
            <a:cxnSpLocks/>
            <a:stCxn id="16" idx="2"/>
          </p:cNvCxnSpPr>
          <p:nvPr/>
        </p:nvCxnSpPr>
        <p:spPr>
          <a:xfrm>
            <a:off x="3391662" y="5678467"/>
            <a:ext cx="965004" cy="540951"/>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5023A56A-449E-0859-D63A-12247D1073CE}"/>
              </a:ext>
            </a:extLst>
          </p:cNvPr>
          <p:cNvCxnSpPr>
            <a:cxnSpLocks/>
            <a:stCxn id="15" idx="2"/>
          </p:cNvCxnSpPr>
          <p:nvPr/>
        </p:nvCxnSpPr>
        <p:spPr>
          <a:xfrm flipH="1">
            <a:off x="5691693" y="5625035"/>
            <a:ext cx="929612" cy="594383"/>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339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D7136-2E5C-5AB6-646B-B5E090250A9B}"/>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88BC96F9-8EF7-2B7F-F97E-79B1FB5BCEAB}"/>
              </a:ext>
            </a:extLst>
          </p:cNvPr>
          <p:cNvSpPr>
            <a:spLocks noGrp="1"/>
          </p:cNvSpPr>
          <p:nvPr>
            <p:ph type="title"/>
          </p:nvPr>
        </p:nvSpPr>
        <p:spPr>
          <a:xfrm>
            <a:off x="838200" y="438412"/>
            <a:ext cx="10515600" cy="560970"/>
          </a:xfrm>
        </p:spPr>
        <p:txBody>
          <a:bodyPr>
            <a:noAutofit/>
          </a:bodyPr>
          <a:lstStyle/>
          <a:p>
            <a:r>
              <a:rPr lang="en-US" altLang="ja-JP" sz="3600" dirty="0">
                <a:latin typeface="+mn-ea"/>
                <a:ea typeface="+mn-ea"/>
              </a:rPr>
              <a:t>uBPF</a:t>
            </a:r>
            <a:r>
              <a:rPr lang="ja-JP" altLang="en-US" sz="3600">
                <a:latin typeface="+mn-ea"/>
                <a:ea typeface="+mn-ea"/>
              </a:rPr>
              <a:t>プログラムを用いた一括取得</a:t>
            </a:r>
            <a:endParaRPr kumimoji="1" lang="ja-JP" altLang="en-US" sz="3600">
              <a:latin typeface="+mn-ea"/>
              <a:ea typeface="+mn-ea"/>
            </a:endParaRPr>
          </a:p>
        </p:txBody>
      </p:sp>
      <p:sp>
        <p:nvSpPr>
          <p:cNvPr id="3" name="コンテンツ プレースホルダー 2">
            <a:extLst>
              <a:ext uri="{FF2B5EF4-FFF2-40B4-BE49-F238E27FC236}">
                <a16:creationId xmlns:a16="http://schemas.microsoft.com/office/drawing/2014/main" id="{FE91992D-C983-CB73-C42F-DDAA24ED5E7A}"/>
              </a:ext>
            </a:extLst>
          </p:cNvPr>
          <p:cNvSpPr>
            <a:spLocks noGrp="1"/>
          </p:cNvSpPr>
          <p:nvPr>
            <p:ph idx="1"/>
          </p:nvPr>
        </p:nvSpPr>
        <p:spPr>
          <a:xfrm>
            <a:off x="884679" y="1222940"/>
            <a:ext cx="10515600" cy="4028414"/>
          </a:xfrm>
        </p:spPr>
        <p:txBody>
          <a:bodyPr>
            <a:normAutofit/>
          </a:bodyPr>
          <a:lstStyle/>
          <a:p>
            <a:r>
              <a:rPr lang="en-US" altLang="ja-JP" dirty="0"/>
              <a:t>BIOS</a:t>
            </a:r>
            <a:r>
              <a:rPr lang="ja-JP" altLang="en-US"/>
              <a:t>内で</a:t>
            </a:r>
            <a:r>
              <a:rPr lang="en-US" altLang="ja-JP" dirty="0" err="1"/>
              <a:t>uBPF</a:t>
            </a:r>
            <a:r>
              <a:rPr lang="ja-JP" altLang="en-US"/>
              <a:t>プログラムを実行してメモリデータを一括取得</a:t>
            </a:r>
            <a:endParaRPr lang="en-US" altLang="ja-JP" dirty="0"/>
          </a:p>
          <a:p>
            <a:pPr lvl="1"/>
            <a:r>
              <a:rPr lang="en-US" altLang="ja-JP" dirty="0">
                <a:latin typeface="+mn-ea"/>
              </a:rPr>
              <a:t>uBPF</a:t>
            </a:r>
            <a:r>
              <a:rPr lang="ja-JP" altLang="en-US">
                <a:latin typeface="+mn-ea"/>
              </a:rPr>
              <a:t>プログラムが</a:t>
            </a:r>
            <a:r>
              <a:rPr lang="en-US" altLang="ja-JP" dirty="0">
                <a:latin typeface="+mn-ea"/>
              </a:rPr>
              <a:t>OS</a:t>
            </a:r>
            <a:r>
              <a:rPr lang="ja-JP" altLang="en-US">
                <a:latin typeface="+mn-ea"/>
              </a:rPr>
              <a:t>データを解析してメモリデータを収集</a:t>
            </a:r>
          </a:p>
          <a:p>
            <a:pPr lvl="1"/>
            <a:r>
              <a:rPr lang="ja-JP" altLang="en-US">
                <a:latin typeface="+mn-ea"/>
              </a:rPr>
              <a:t>１つずつ取得するより</a:t>
            </a:r>
            <a:r>
              <a:rPr lang="en-US" altLang="ja-JP" dirty="0">
                <a:latin typeface="+mn-ea"/>
              </a:rPr>
              <a:t>SMI</a:t>
            </a:r>
            <a:r>
              <a:rPr lang="ja-JP" altLang="en-US">
                <a:latin typeface="+mn-ea"/>
              </a:rPr>
              <a:t>の挿入回数を減らせるため監視性能が向上</a:t>
            </a:r>
          </a:p>
          <a:p>
            <a:r>
              <a:rPr lang="en-US" altLang="ja-JP" dirty="0">
                <a:latin typeface="+mn-ea"/>
                <a:ea typeface="+mn-ea"/>
              </a:rPr>
              <a:t>IDS</a:t>
            </a:r>
            <a:r>
              <a:rPr lang="ja-JP" altLang="en-US">
                <a:latin typeface="+mn-ea"/>
                <a:ea typeface="+mn-ea"/>
              </a:rPr>
              <a:t>は共有メモリを用いて一連のメモリデータを受信</a:t>
            </a:r>
            <a:endParaRPr lang="en-US" altLang="ja-JP" dirty="0">
              <a:latin typeface="+mn-ea"/>
              <a:ea typeface="+mn-ea"/>
            </a:endParaRPr>
          </a:p>
          <a:p>
            <a:pPr lvl="1"/>
            <a:r>
              <a:rPr lang="ja-JP" altLang="en-US">
                <a:latin typeface="+mn-ea"/>
                <a:ea typeface="+mn-ea"/>
              </a:rPr>
              <a:t>一括取得要求を共有メモリに格納し，監視対象</a:t>
            </a:r>
            <a:r>
              <a:rPr lang="en-US" altLang="ja-JP" dirty="0" err="1">
                <a:latin typeface="+mn-ea"/>
                <a:ea typeface="+mn-ea"/>
              </a:rPr>
              <a:t>VM</a:t>
            </a:r>
            <a:r>
              <a:rPr lang="ja-JP" altLang="en-US">
                <a:latin typeface="+mn-ea"/>
                <a:ea typeface="+mn-ea"/>
              </a:rPr>
              <a:t>に</a:t>
            </a:r>
            <a:r>
              <a:rPr lang="en-US" altLang="ja-JP" dirty="0">
                <a:latin typeface="+mn-ea"/>
                <a:ea typeface="+mn-ea"/>
              </a:rPr>
              <a:t>SMI</a:t>
            </a:r>
            <a:r>
              <a:rPr lang="ja-JP" altLang="en-US">
                <a:latin typeface="+mn-ea"/>
                <a:ea typeface="+mn-ea"/>
              </a:rPr>
              <a:t>を挿入</a:t>
            </a:r>
            <a:endParaRPr lang="en-US" altLang="ja-JP" dirty="0">
              <a:latin typeface="+mn-ea"/>
              <a:ea typeface="+mn-ea"/>
            </a:endParaRPr>
          </a:p>
          <a:p>
            <a:pPr lvl="1"/>
            <a:r>
              <a:rPr lang="en-US" altLang="ja-JP" dirty="0" err="1"/>
              <a:t>uBPF</a:t>
            </a:r>
            <a:r>
              <a:rPr lang="ja-JP" altLang="en-US"/>
              <a:t>プログラムが収集したメモリデータは暗号化して保護</a:t>
            </a:r>
            <a:endParaRPr lang="en-US" altLang="ja-JP" dirty="0">
              <a:latin typeface="Meiryo" panose="020B0604030504040204" pitchFamily="34" charset="-128"/>
              <a:ea typeface="Meiryo" panose="020B0604030504040204" pitchFamily="34" charset="-128"/>
            </a:endParaRPr>
          </a:p>
        </p:txBody>
      </p:sp>
      <p:sp>
        <p:nvSpPr>
          <p:cNvPr id="4" name="スライド番号プレースホルダー 3">
            <a:extLst>
              <a:ext uri="{FF2B5EF4-FFF2-40B4-BE49-F238E27FC236}">
                <a16:creationId xmlns:a16="http://schemas.microsoft.com/office/drawing/2014/main" id="{4817289A-6ABC-2D9C-A7DC-19C826227441}"/>
              </a:ext>
            </a:extLst>
          </p:cNvPr>
          <p:cNvSpPr>
            <a:spLocks noGrp="1"/>
          </p:cNvSpPr>
          <p:nvPr>
            <p:ph type="sldNum" sz="quarter" idx="12"/>
          </p:nvPr>
        </p:nvSpPr>
        <p:spPr/>
        <p:txBody>
          <a:bodyPr/>
          <a:lstStyle/>
          <a:p>
            <a:fld id="{A2DAF6EC-2C59-9941-AA93-00E19ED16896}" type="slidenum">
              <a:rPr kumimoji="1" lang="ja-JP" altLang="en-US" smtClean="0">
                <a:latin typeface="+mn-ea"/>
              </a:rPr>
              <a:t>12</a:t>
            </a:fld>
            <a:endParaRPr kumimoji="1" lang="ja-JP" altLang="en-US">
              <a:latin typeface="+mn-ea"/>
            </a:endParaRPr>
          </a:p>
        </p:txBody>
      </p:sp>
      <p:grpSp>
        <p:nvGrpSpPr>
          <p:cNvPr id="8" name="グループ化 7">
            <a:extLst>
              <a:ext uri="{FF2B5EF4-FFF2-40B4-BE49-F238E27FC236}">
                <a16:creationId xmlns:a16="http://schemas.microsoft.com/office/drawing/2014/main" id="{820264EA-E835-EA3C-8D3F-BF5B637E0D68}"/>
              </a:ext>
            </a:extLst>
          </p:cNvPr>
          <p:cNvGrpSpPr/>
          <p:nvPr/>
        </p:nvGrpSpPr>
        <p:grpSpPr>
          <a:xfrm>
            <a:off x="3689801" y="3756788"/>
            <a:ext cx="7443637" cy="2964686"/>
            <a:chOff x="3006091" y="3241857"/>
            <a:chExt cx="7443637" cy="3349169"/>
          </a:xfrm>
        </p:grpSpPr>
        <p:sp>
          <p:nvSpPr>
            <p:cNvPr id="9" name="四角形: 角を丸くする 6">
              <a:extLst>
                <a:ext uri="{FF2B5EF4-FFF2-40B4-BE49-F238E27FC236}">
                  <a16:creationId xmlns:a16="http://schemas.microsoft.com/office/drawing/2014/main" id="{8D149D30-8339-DA9A-F215-02457097B33E}"/>
                </a:ext>
              </a:extLst>
            </p:cNvPr>
            <p:cNvSpPr/>
            <p:nvPr/>
          </p:nvSpPr>
          <p:spPr>
            <a:xfrm>
              <a:off x="5642341" y="3241857"/>
              <a:ext cx="4766336" cy="3349169"/>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10" name="正方形/長方形 7">
              <a:extLst>
                <a:ext uri="{FF2B5EF4-FFF2-40B4-BE49-F238E27FC236}">
                  <a16:creationId xmlns:a16="http://schemas.microsoft.com/office/drawing/2014/main" id="{5AB89709-CB19-BD31-5601-8F5E92BB4BE2}"/>
                </a:ext>
              </a:extLst>
            </p:cNvPr>
            <p:cNvSpPr/>
            <p:nvPr/>
          </p:nvSpPr>
          <p:spPr>
            <a:xfrm>
              <a:off x="6098762" y="3315758"/>
              <a:ext cx="2737669" cy="921798"/>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11" name="テキスト ボックス 11">
              <a:extLst>
                <a:ext uri="{FF2B5EF4-FFF2-40B4-BE49-F238E27FC236}">
                  <a16:creationId xmlns:a16="http://schemas.microsoft.com/office/drawing/2014/main" id="{9B645719-4A8A-3111-1DA9-E1F8AE3E7727}"/>
                </a:ext>
              </a:extLst>
            </p:cNvPr>
            <p:cNvSpPr txBox="1"/>
            <p:nvPr/>
          </p:nvSpPr>
          <p:spPr>
            <a:xfrm>
              <a:off x="8937304" y="3652433"/>
              <a:ext cx="1512424" cy="41723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12" name="正方形/長方形 14">
              <a:extLst>
                <a:ext uri="{FF2B5EF4-FFF2-40B4-BE49-F238E27FC236}">
                  <a16:creationId xmlns:a16="http://schemas.microsoft.com/office/drawing/2014/main" id="{3F57A58E-9E25-3B22-C963-E9B46A872FB7}"/>
                </a:ext>
              </a:extLst>
            </p:cNvPr>
            <p:cNvSpPr/>
            <p:nvPr/>
          </p:nvSpPr>
          <p:spPr>
            <a:xfrm>
              <a:off x="6467532" y="5876389"/>
              <a:ext cx="3580249" cy="46592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エージェント</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13" name="四角形: 対角を切り取る 15">
              <a:extLst>
                <a:ext uri="{FF2B5EF4-FFF2-40B4-BE49-F238E27FC236}">
                  <a16:creationId xmlns:a16="http://schemas.microsoft.com/office/drawing/2014/main" id="{8CD721C0-4E38-D202-287E-0C2B0EA6DE35}"/>
                </a:ext>
              </a:extLst>
            </p:cNvPr>
            <p:cNvSpPr/>
            <p:nvPr/>
          </p:nvSpPr>
          <p:spPr>
            <a:xfrm>
              <a:off x="6177600" y="4431103"/>
              <a:ext cx="3975416" cy="1995446"/>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14" name="正方形/長方形 16">
              <a:extLst>
                <a:ext uri="{FF2B5EF4-FFF2-40B4-BE49-F238E27FC236}">
                  <a16:creationId xmlns:a16="http://schemas.microsoft.com/office/drawing/2014/main" id="{F508DB57-2B18-57A0-B3D4-DC44AB5DF9E9}"/>
                </a:ext>
              </a:extLst>
            </p:cNvPr>
            <p:cNvSpPr/>
            <p:nvPr/>
          </p:nvSpPr>
          <p:spPr>
            <a:xfrm>
              <a:off x="6300028" y="4288923"/>
              <a:ext cx="782653" cy="350374"/>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15" name="テキスト ボックス 14">
              <a:extLst>
                <a:ext uri="{FF2B5EF4-FFF2-40B4-BE49-F238E27FC236}">
                  <a16:creationId xmlns:a16="http://schemas.microsoft.com/office/drawing/2014/main" id="{D168690B-BCD5-771F-683C-02AB5B013055}"/>
                </a:ext>
              </a:extLst>
            </p:cNvPr>
            <p:cNvSpPr txBox="1"/>
            <p:nvPr/>
          </p:nvSpPr>
          <p:spPr>
            <a:xfrm>
              <a:off x="3006091" y="4069143"/>
              <a:ext cx="1338828" cy="417230"/>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共有メモリ</a:t>
              </a:r>
            </a:p>
          </p:txBody>
        </p:sp>
      </p:grpSp>
      <p:sp>
        <p:nvSpPr>
          <p:cNvPr id="33" name="正方形/長方形 5">
            <a:extLst>
              <a:ext uri="{FF2B5EF4-FFF2-40B4-BE49-F238E27FC236}">
                <a16:creationId xmlns:a16="http://schemas.microsoft.com/office/drawing/2014/main" id="{4D59E278-298C-03C3-A089-296B7DC46297}"/>
              </a:ext>
            </a:extLst>
          </p:cNvPr>
          <p:cNvSpPr/>
          <p:nvPr/>
        </p:nvSpPr>
        <p:spPr>
          <a:xfrm>
            <a:off x="7145108" y="5202767"/>
            <a:ext cx="3564688" cy="776696"/>
          </a:xfrm>
          <a:prstGeom prst="rect">
            <a:avLst/>
          </a:prstGeom>
          <a:solidFill>
            <a:srgbClr val="F1BA01"/>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uBPF</a:t>
            </a:r>
            <a:r>
              <a:rPr kumimoji="1" lang="ja-JP" altLang="en-US">
                <a:solidFill>
                  <a:schemeClr val="tx1"/>
                </a:solidFill>
                <a:latin typeface="Meiryo" panose="020B0604030504040204" pitchFamily="34" charset="-128"/>
                <a:ea typeface="Meiryo" panose="020B0604030504040204" pitchFamily="34" charset="-128"/>
              </a:rPr>
              <a:t>プログラム</a:t>
            </a:r>
          </a:p>
        </p:txBody>
      </p:sp>
      <p:sp>
        <p:nvSpPr>
          <p:cNvPr id="34" name="正方形/長方形 7">
            <a:extLst>
              <a:ext uri="{FF2B5EF4-FFF2-40B4-BE49-F238E27FC236}">
                <a16:creationId xmlns:a16="http://schemas.microsoft.com/office/drawing/2014/main" id="{C0180D7C-A27D-5286-CC93-47D1FDA53120}"/>
              </a:ext>
            </a:extLst>
          </p:cNvPr>
          <p:cNvSpPr/>
          <p:nvPr/>
        </p:nvSpPr>
        <p:spPr>
          <a:xfrm>
            <a:off x="3182213" y="4859229"/>
            <a:ext cx="2374351"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grpSp>
        <p:nvGrpSpPr>
          <p:cNvPr id="35" name="グループ化 34">
            <a:extLst>
              <a:ext uri="{FF2B5EF4-FFF2-40B4-BE49-F238E27FC236}">
                <a16:creationId xmlns:a16="http://schemas.microsoft.com/office/drawing/2014/main" id="{3A33B1CE-9274-1559-3A7D-F0C9E33CFEA4}"/>
              </a:ext>
            </a:extLst>
          </p:cNvPr>
          <p:cNvGrpSpPr/>
          <p:nvPr/>
        </p:nvGrpSpPr>
        <p:grpSpPr>
          <a:xfrm>
            <a:off x="441851" y="4310849"/>
            <a:ext cx="2059055" cy="1410938"/>
            <a:chOff x="1586248" y="3999001"/>
            <a:chExt cx="2059055" cy="1410938"/>
          </a:xfrm>
        </p:grpSpPr>
        <p:sp>
          <p:nvSpPr>
            <p:cNvPr id="36" name="四角形: 角を丸くする 6">
              <a:extLst>
                <a:ext uri="{FF2B5EF4-FFF2-40B4-BE49-F238E27FC236}">
                  <a16:creationId xmlns:a16="http://schemas.microsoft.com/office/drawing/2014/main" id="{FCE73C51-1806-D071-5F4A-4005ADC140C0}"/>
                </a:ext>
              </a:extLst>
            </p:cNvPr>
            <p:cNvSpPr/>
            <p:nvPr/>
          </p:nvSpPr>
          <p:spPr>
            <a:xfrm>
              <a:off x="1586248" y="4410268"/>
              <a:ext cx="2059055" cy="999671"/>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37" name="TextBox 12">
              <a:extLst>
                <a:ext uri="{FF2B5EF4-FFF2-40B4-BE49-F238E27FC236}">
                  <a16:creationId xmlns:a16="http://schemas.microsoft.com/office/drawing/2014/main" id="{6371C857-7BC9-27C1-04F9-DE0909F524A7}"/>
                </a:ext>
              </a:extLst>
            </p:cNvPr>
            <p:cNvSpPr txBox="1"/>
            <p:nvPr/>
          </p:nvSpPr>
          <p:spPr>
            <a:xfrm>
              <a:off x="2100600" y="3999001"/>
              <a:ext cx="1024639" cy="369332"/>
            </a:xfrm>
            <a:prstGeom prst="rect">
              <a:avLst/>
            </a:prstGeom>
            <a:noFill/>
          </p:spPr>
          <p:txBody>
            <a:bodyPr wrap="none" rtlCol="0">
              <a:spAutoFit/>
            </a:bodyPr>
            <a:lstStyle/>
            <a:p>
              <a:r>
                <a:rPr lang="en-JP" dirty="0">
                  <a:latin typeface="Meiryo" panose="020B0604030504040204" pitchFamily="34" charset="-128"/>
                  <a:ea typeface="Meiryo" panose="020B0604030504040204" pitchFamily="34" charset="-128"/>
                </a:rPr>
                <a:t>IDS VM</a:t>
              </a:r>
            </a:p>
          </p:txBody>
        </p:sp>
        <p:sp>
          <p:nvSpPr>
            <p:cNvPr id="38" name="正方形/長方形 37">
              <a:extLst>
                <a:ext uri="{FF2B5EF4-FFF2-40B4-BE49-F238E27FC236}">
                  <a16:creationId xmlns:a16="http://schemas.microsoft.com/office/drawing/2014/main" id="{FFFA5041-A0E7-7B0E-132B-F2C0CDD78869}"/>
                </a:ext>
              </a:extLst>
            </p:cNvPr>
            <p:cNvSpPr/>
            <p:nvPr/>
          </p:nvSpPr>
          <p:spPr>
            <a:xfrm>
              <a:off x="1892110" y="4667867"/>
              <a:ext cx="1457863" cy="465803"/>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IDS</a:t>
              </a:r>
              <a:endParaRPr kumimoji="1" lang="ja-JP" altLang="en-US">
                <a:solidFill>
                  <a:schemeClr val="tx1"/>
                </a:solidFill>
                <a:latin typeface="Meiryo" panose="020B0604030504040204" pitchFamily="34" charset="-128"/>
                <a:ea typeface="Meiryo" panose="020B0604030504040204" pitchFamily="34" charset="-128"/>
              </a:endParaRPr>
            </a:p>
          </p:txBody>
        </p:sp>
      </p:grpSp>
      <p:cxnSp>
        <p:nvCxnSpPr>
          <p:cNvPr id="39" name="直線矢印コネクタ 38">
            <a:extLst>
              <a:ext uri="{FF2B5EF4-FFF2-40B4-BE49-F238E27FC236}">
                <a16:creationId xmlns:a16="http://schemas.microsoft.com/office/drawing/2014/main" id="{A18D3F47-8909-5EFB-F441-61695184E46E}"/>
              </a:ext>
            </a:extLst>
          </p:cNvPr>
          <p:cNvCxnSpPr>
            <a:cxnSpLocks/>
            <a:stCxn id="34" idx="1"/>
          </p:cNvCxnSpPr>
          <p:nvPr/>
        </p:nvCxnSpPr>
        <p:spPr>
          <a:xfrm flipH="1" flipV="1">
            <a:off x="2187948" y="5219287"/>
            <a:ext cx="994265" cy="2922"/>
          </a:xfrm>
          <a:prstGeom prst="straightConnector1">
            <a:avLst/>
          </a:prstGeom>
          <a:ln w="3810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0" name="Elbow Connector 13">
            <a:extLst>
              <a:ext uri="{FF2B5EF4-FFF2-40B4-BE49-F238E27FC236}">
                <a16:creationId xmlns:a16="http://schemas.microsoft.com/office/drawing/2014/main" id="{8F9D648D-C089-E177-2D36-1BE3F0C01DFA}"/>
              </a:ext>
            </a:extLst>
          </p:cNvPr>
          <p:cNvCxnSpPr>
            <a:cxnSpLocks/>
          </p:cNvCxnSpPr>
          <p:nvPr/>
        </p:nvCxnSpPr>
        <p:spPr>
          <a:xfrm rot="16200000" flipH="1">
            <a:off x="3888866" y="3034597"/>
            <a:ext cx="849580" cy="5674597"/>
          </a:xfrm>
          <a:prstGeom prst="bentConnector2">
            <a:avLst/>
          </a:prstGeom>
          <a:ln w="381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43" name="直線矢印コネクタ 42">
            <a:extLst>
              <a:ext uri="{FF2B5EF4-FFF2-40B4-BE49-F238E27FC236}">
                <a16:creationId xmlns:a16="http://schemas.microsoft.com/office/drawing/2014/main" id="{21D96579-560A-E1F0-2EFF-B43A525543AE}"/>
              </a:ext>
            </a:extLst>
          </p:cNvPr>
          <p:cNvCxnSpPr>
            <a:cxnSpLocks/>
            <a:endCxn id="34" idx="3"/>
          </p:cNvCxnSpPr>
          <p:nvPr/>
        </p:nvCxnSpPr>
        <p:spPr>
          <a:xfrm flipH="1" flipV="1">
            <a:off x="5556564" y="5222209"/>
            <a:ext cx="1594678" cy="965940"/>
          </a:xfrm>
          <a:prstGeom prst="straightConnector1">
            <a:avLst/>
          </a:prstGeom>
          <a:ln w="3810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45" name="テキスト ボックス 44">
            <a:extLst>
              <a:ext uri="{FF2B5EF4-FFF2-40B4-BE49-F238E27FC236}">
                <a16:creationId xmlns:a16="http://schemas.microsoft.com/office/drawing/2014/main" id="{2630A428-C5A5-AFD2-1400-9C7319078AB7}"/>
              </a:ext>
            </a:extLst>
          </p:cNvPr>
          <p:cNvSpPr txBox="1"/>
          <p:nvPr/>
        </p:nvSpPr>
        <p:spPr>
          <a:xfrm>
            <a:off x="8450928" y="4063863"/>
            <a:ext cx="1107996"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システム</a:t>
            </a:r>
          </a:p>
        </p:txBody>
      </p:sp>
      <p:sp>
        <p:nvSpPr>
          <p:cNvPr id="46" name="テキスト ボックス 45">
            <a:extLst>
              <a:ext uri="{FF2B5EF4-FFF2-40B4-BE49-F238E27FC236}">
                <a16:creationId xmlns:a16="http://schemas.microsoft.com/office/drawing/2014/main" id="{D2ADD9BF-32A4-6557-179B-B6CE5D2893C8}"/>
              </a:ext>
            </a:extLst>
          </p:cNvPr>
          <p:cNvSpPr txBox="1"/>
          <p:nvPr/>
        </p:nvSpPr>
        <p:spPr>
          <a:xfrm>
            <a:off x="4888229" y="5945919"/>
            <a:ext cx="732927" cy="369332"/>
          </a:xfrm>
          <a:prstGeom prst="rect">
            <a:avLst/>
          </a:prstGeom>
          <a:noFill/>
          <a:ln>
            <a:noFill/>
          </a:ln>
        </p:spPr>
        <p:txBody>
          <a:bodyPr wrap="square" rtlCol="0">
            <a:spAutoFit/>
          </a:bodyPr>
          <a:lstStyle/>
          <a:p>
            <a:r>
              <a:rPr kumimoji="1" lang="en-US" altLang="ja-JP" dirty="0">
                <a:latin typeface="Meiryo" panose="020B0604030504040204" pitchFamily="34" charset="-128"/>
                <a:ea typeface="Meiryo" panose="020B0604030504040204" pitchFamily="34" charset="-128"/>
              </a:rPr>
              <a:t>SMI</a:t>
            </a:r>
            <a:endParaRPr kumimoji="1" lang="ja-JP" altLang="en-US">
              <a:latin typeface="Meiryo" panose="020B0604030504040204" pitchFamily="34" charset="-128"/>
              <a:ea typeface="Meiryo" panose="020B0604030504040204" pitchFamily="34" charset="-128"/>
            </a:endParaRPr>
          </a:p>
        </p:txBody>
      </p:sp>
      <p:sp>
        <p:nvSpPr>
          <p:cNvPr id="49" name="上矢印 48">
            <a:extLst>
              <a:ext uri="{FF2B5EF4-FFF2-40B4-BE49-F238E27FC236}">
                <a16:creationId xmlns:a16="http://schemas.microsoft.com/office/drawing/2014/main" id="{F8EB3ED2-74BE-0420-2515-AD3B6061CD18}"/>
              </a:ext>
            </a:extLst>
          </p:cNvPr>
          <p:cNvSpPr/>
          <p:nvPr/>
        </p:nvSpPr>
        <p:spPr>
          <a:xfrm>
            <a:off x="9657847" y="5779268"/>
            <a:ext cx="648706" cy="467668"/>
          </a:xfrm>
          <a:prstGeom prst="upArrow">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cxnSp>
        <p:nvCxnSpPr>
          <p:cNvPr id="54" name="直線矢印コネクタ 53">
            <a:extLst>
              <a:ext uri="{FF2B5EF4-FFF2-40B4-BE49-F238E27FC236}">
                <a16:creationId xmlns:a16="http://schemas.microsoft.com/office/drawing/2014/main" id="{AE0D2636-CDD3-0431-2085-E1A1F5B7432C}"/>
              </a:ext>
            </a:extLst>
          </p:cNvPr>
          <p:cNvCxnSpPr>
            <a:cxnSpLocks/>
            <a:stCxn id="33" idx="1"/>
            <a:endCxn id="34" idx="3"/>
          </p:cNvCxnSpPr>
          <p:nvPr/>
        </p:nvCxnSpPr>
        <p:spPr>
          <a:xfrm flipH="1" flipV="1">
            <a:off x="5556564" y="5222209"/>
            <a:ext cx="1588544" cy="368906"/>
          </a:xfrm>
          <a:prstGeom prst="straightConnector1">
            <a:avLst/>
          </a:prstGeom>
          <a:ln w="3810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53" name="直線矢印コネクタ 52">
            <a:extLst>
              <a:ext uri="{FF2B5EF4-FFF2-40B4-BE49-F238E27FC236}">
                <a16:creationId xmlns:a16="http://schemas.microsoft.com/office/drawing/2014/main" id="{A0904435-4BF9-AD81-BED9-B34CB57F6C69}"/>
              </a:ext>
            </a:extLst>
          </p:cNvPr>
          <p:cNvCxnSpPr>
            <a:cxnSpLocks/>
            <a:stCxn id="34" idx="1"/>
            <a:endCxn id="38" idx="3"/>
          </p:cNvCxnSpPr>
          <p:nvPr/>
        </p:nvCxnSpPr>
        <p:spPr>
          <a:xfrm flipH="1" flipV="1">
            <a:off x="2205576" y="5212617"/>
            <a:ext cx="976637" cy="9592"/>
          </a:xfrm>
          <a:prstGeom prst="straightConnector1">
            <a:avLst/>
          </a:prstGeom>
          <a:ln w="3810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4" name="正方形/長方形 7">
            <a:extLst>
              <a:ext uri="{FF2B5EF4-FFF2-40B4-BE49-F238E27FC236}">
                <a16:creationId xmlns:a16="http://schemas.microsoft.com/office/drawing/2014/main" id="{B41A1FE7-850E-4F85-6E18-B32C4BE7BDF6}"/>
              </a:ext>
            </a:extLst>
          </p:cNvPr>
          <p:cNvSpPr/>
          <p:nvPr/>
        </p:nvSpPr>
        <p:spPr>
          <a:xfrm>
            <a:off x="6883541" y="4002761"/>
            <a:ext cx="1606169" cy="438770"/>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メモリデータ</a:t>
            </a:r>
          </a:p>
        </p:txBody>
      </p:sp>
      <p:pic>
        <p:nvPicPr>
          <p:cNvPr id="51" name="グラフィックス 50" descr="ロック 単色塗りつぶし">
            <a:extLst>
              <a:ext uri="{FF2B5EF4-FFF2-40B4-BE49-F238E27FC236}">
                <a16:creationId xmlns:a16="http://schemas.microsoft.com/office/drawing/2014/main" id="{230491D1-4DC4-2910-676F-5F14A29573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219614" y="5265735"/>
            <a:ext cx="914400" cy="914400"/>
          </a:xfrm>
          <a:prstGeom prst="rect">
            <a:avLst/>
          </a:prstGeom>
        </p:spPr>
      </p:pic>
      <p:cxnSp>
        <p:nvCxnSpPr>
          <p:cNvPr id="59" name="直線矢印コネクタ 58">
            <a:extLst>
              <a:ext uri="{FF2B5EF4-FFF2-40B4-BE49-F238E27FC236}">
                <a16:creationId xmlns:a16="http://schemas.microsoft.com/office/drawing/2014/main" id="{3553886C-0574-D69A-1346-D29B812A6A4F}"/>
              </a:ext>
            </a:extLst>
          </p:cNvPr>
          <p:cNvCxnSpPr>
            <a:cxnSpLocks/>
            <a:stCxn id="38" idx="3"/>
            <a:endCxn id="34" idx="1"/>
          </p:cNvCxnSpPr>
          <p:nvPr/>
        </p:nvCxnSpPr>
        <p:spPr>
          <a:xfrm>
            <a:off x="2205576" y="5212617"/>
            <a:ext cx="976637" cy="9592"/>
          </a:xfrm>
          <a:prstGeom prst="straightConnector1">
            <a:avLst/>
          </a:prstGeom>
          <a:ln w="3810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7" name="正方形/長方形 46">
            <a:extLst>
              <a:ext uri="{FF2B5EF4-FFF2-40B4-BE49-F238E27FC236}">
                <a16:creationId xmlns:a16="http://schemas.microsoft.com/office/drawing/2014/main" id="{2505442C-E222-6614-ABCD-A3C7462B0175}"/>
              </a:ext>
            </a:extLst>
          </p:cNvPr>
          <p:cNvSpPr/>
          <p:nvPr/>
        </p:nvSpPr>
        <p:spPr>
          <a:xfrm>
            <a:off x="1762338" y="4744285"/>
            <a:ext cx="1956993" cy="400240"/>
          </a:xfrm>
          <a:prstGeom prst="rect">
            <a:avLst/>
          </a:prstGeom>
          <a:solidFill>
            <a:schemeClr val="accent3">
              <a:lumMod val="20000"/>
              <a:lumOff val="80000"/>
            </a:schemeClr>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tIns="46800" rtlCol="0" anchor="ctr" anchorCtr="0"/>
          <a:lstStyle/>
          <a:p>
            <a:pPr algn="ctr"/>
            <a:r>
              <a:rPr kumimoji="1" lang="ja-JP" altLang="en-US">
                <a:solidFill>
                  <a:schemeClr val="tx1"/>
                </a:solidFill>
                <a:latin typeface="+mn-ea"/>
              </a:rPr>
              <a:t>一括取得要求</a:t>
            </a:r>
            <a:endParaRPr kumimoji="1" lang="en-US" altLang="ja-JP" dirty="0">
              <a:solidFill>
                <a:schemeClr val="tx1"/>
              </a:solidFill>
              <a:latin typeface="+mn-ea"/>
            </a:endParaRPr>
          </a:p>
        </p:txBody>
      </p:sp>
      <p:cxnSp>
        <p:nvCxnSpPr>
          <p:cNvPr id="76" name="直線矢印コネクタ 75">
            <a:extLst>
              <a:ext uri="{FF2B5EF4-FFF2-40B4-BE49-F238E27FC236}">
                <a16:creationId xmlns:a16="http://schemas.microsoft.com/office/drawing/2014/main" id="{A76BF171-5324-8197-023E-7C78D4056EB5}"/>
              </a:ext>
            </a:extLst>
          </p:cNvPr>
          <p:cNvCxnSpPr>
            <a:cxnSpLocks/>
            <a:stCxn id="34" idx="3"/>
            <a:endCxn id="12" idx="1"/>
          </p:cNvCxnSpPr>
          <p:nvPr/>
        </p:nvCxnSpPr>
        <p:spPr>
          <a:xfrm>
            <a:off x="5556564" y="5222209"/>
            <a:ext cx="1594678" cy="1072888"/>
          </a:xfrm>
          <a:prstGeom prst="straightConnector1">
            <a:avLst/>
          </a:prstGeom>
          <a:ln w="3810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587483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39"/>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5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4.16667E-7 -4.81481E-6 L 0.14349 0.03079 " pathEditMode="relative" rAng="0" ptsTypes="AA">
                                      <p:cBhvr>
                                        <p:cTn id="16" dur="2000" fill="hold"/>
                                        <p:tgtEl>
                                          <p:spTgt spid="47"/>
                                        </p:tgtEl>
                                        <p:attrNameLst>
                                          <p:attrName>ppt_x</p:attrName>
                                          <p:attrName>ppt_y</p:attrName>
                                        </p:attrNameLst>
                                      </p:cBhvr>
                                      <p:rCtr x="7174" y="1528"/>
                                    </p:animMotion>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5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grpId="0" nodeType="clickEffect">
                                  <p:stCondLst>
                                    <p:cond delay="0"/>
                                  </p:stCondLst>
                                  <p:childTnLst>
                                    <p:animClr clrSpc="rgb" dir="cw">
                                      <p:cBhvr override="childStyle">
                                        <p:cTn id="26" dur="500" fill="hold"/>
                                        <p:tgtEl>
                                          <p:spTgt spid="46"/>
                                        </p:tgtEl>
                                        <p:attrNameLst>
                                          <p:attrName>style.color</p:attrName>
                                        </p:attrNameLst>
                                      </p:cBhvr>
                                      <p:to>
                                        <a:srgbClr val="FF0009"/>
                                      </p:to>
                                    </p:animClr>
                                  </p:childTnLst>
                                </p:cTn>
                              </p:par>
                              <p:par>
                                <p:cTn id="27" presetID="7" presetClass="emph" presetSubtype="2" fill="hold" nodeType="withEffect">
                                  <p:stCondLst>
                                    <p:cond delay="0"/>
                                  </p:stCondLst>
                                  <p:childTnLst>
                                    <p:animClr clrSpc="rgb" dir="cw">
                                      <p:cBhvr>
                                        <p:cTn id="28" dur="500" fill="hold"/>
                                        <p:tgtEl>
                                          <p:spTgt spid="40"/>
                                        </p:tgtEl>
                                        <p:attrNameLst>
                                          <p:attrName>stroke.color</p:attrName>
                                        </p:attrNameLst>
                                      </p:cBhvr>
                                      <p:to>
                                        <a:srgbClr val="FF0009"/>
                                      </p:to>
                                    </p:animClr>
                                    <p:set>
                                      <p:cBhvr>
                                        <p:cTn id="29" dur="500" fill="hold"/>
                                        <p:tgtEl>
                                          <p:spTgt spid="40"/>
                                        </p:tgtEl>
                                        <p:attrNameLst>
                                          <p:attrName>stroke.on</p:attrName>
                                        </p:attrNameLst>
                                      </p:cBhvr>
                                      <p:to>
                                        <p:strVal val="true"/>
                                      </p:to>
                                    </p:set>
                                  </p:childTnLst>
                                </p:cTn>
                              </p:par>
                            </p:childTnLst>
                          </p:cTn>
                        </p:par>
                      </p:childTnLst>
                    </p:cTn>
                  </p:par>
                  <p:par>
                    <p:cTn id="30" fill="hold">
                      <p:stCondLst>
                        <p:cond delay="indefinite"/>
                      </p:stCondLst>
                      <p:childTnLst>
                        <p:par>
                          <p:cTn id="31" fill="hold">
                            <p:stCondLst>
                              <p:cond delay="0"/>
                            </p:stCondLst>
                            <p:childTnLst>
                              <p:par>
                                <p:cTn id="32" presetID="1" presetClass="exit" presetSubtype="0" fill="hold" nodeType="clickEffect">
                                  <p:stCondLst>
                                    <p:cond delay="0"/>
                                  </p:stCondLst>
                                  <p:childTnLst>
                                    <p:set>
                                      <p:cBhvr>
                                        <p:cTn id="33" dur="1" fill="hold">
                                          <p:stCondLst>
                                            <p:cond delay="0"/>
                                          </p:stCondLst>
                                        </p:cTn>
                                        <p:tgtEl>
                                          <p:spTgt spid="43"/>
                                        </p:tgtEl>
                                        <p:attrNameLst>
                                          <p:attrName>style.visibility</p:attrName>
                                        </p:attrNameLst>
                                      </p:cBhvr>
                                      <p:to>
                                        <p:strVal val="hidden"/>
                                      </p:to>
                                    </p:set>
                                  </p:childTnLst>
                                </p:cTn>
                              </p:par>
                              <p:par>
                                <p:cTn id="34" presetID="1" presetClass="entr" presetSubtype="0" fill="hold" nodeType="withEffect">
                                  <p:stCondLst>
                                    <p:cond delay="0"/>
                                  </p:stCondLst>
                                  <p:childTnLst>
                                    <p:set>
                                      <p:cBhvr>
                                        <p:cTn id="35" dur="1" fill="hold">
                                          <p:stCondLst>
                                            <p:cond delay="0"/>
                                          </p:stCondLst>
                                        </p:cTn>
                                        <p:tgtEl>
                                          <p:spTgt spid="76"/>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xit" presetSubtype="0" fill="hold" nodeType="clickEffect">
                                  <p:stCondLst>
                                    <p:cond delay="0"/>
                                  </p:stCondLst>
                                  <p:childTnLst>
                                    <p:set>
                                      <p:cBhvr>
                                        <p:cTn id="39" dur="1" fill="hold">
                                          <p:stCondLst>
                                            <p:cond delay="0"/>
                                          </p:stCondLst>
                                        </p:cTn>
                                        <p:tgtEl>
                                          <p:spTgt spid="76"/>
                                        </p:tgtEl>
                                        <p:attrNameLst>
                                          <p:attrName>style.visibility</p:attrName>
                                        </p:attrNameLst>
                                      </p:cBhvr>
                                      <p:to>
                                        <p:strVal val="hidden"/>
                                      </p:to>
                                    </p:set>
                                  </p:childTnLst>
                                </p:cTn>
                              </p:par>
                              <p:par>
                                <p:cTn id="40" presetID="1" presetClass="exit" presetSubtype="0" fill="hold" grpId="1" nodeType="withEffect">
                                  <p:stCondLst>
                                    <p:cond delay="0"/>
                                  </p:stCondLst>
                                  <p:childTnLst>
                                    <p:set>
                                      <p:cBhvr>
                                        <p:cTn id="41" dur="1" fill="hold">
                                          <p:stCondLst>
                                            <p:cond delay="0"/>
                                          </p:stCondLst>
                                        </p:cTn>
                                        <p:tgtEl>
                                          <p:spTgt spid="47"/>
                                        </p:tgtEl>
                                        <p:attrNameLst>
                                          <p:attrName>style.visibility</p:attrName>
                                        </p:attrNameLst>
                                      </p:cBhvr>
                                      <p:to>
                                        <p:strVal val="hidden"/>
                                      </p:to>
                                    </p:set>
                                  </p:childTnLst>
                                </p:cTn>
                              </p:par>
                              <p:par>
                                <p:cTn id="42" presetID="1" presetClass="entr" presetSubtype="0"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0" presetClass="path" presetSubtype="0" accel="50000" decel="50000" fill="hold" grpId="0" nodeType="clickEffect">
                                  <p:stCondLst>
                                    <p:cond delay="0"/>
                                  </p:stCondLst>
                                  <p:childTnLst>
                                    <p:animMotion origin="layout" path="M 1.04167E-6 -2.22222E-6 L 0.03242 0.19792 " pathEditMode="relative" rAng="0" ptsTypes="AA">
                                      <p:cBhvr>
                                        <p:cTn id="49" dur="2000" fill="hold"/>
                                        <p:tgtEl>
                                          <p:spTgt spid="44"/>
                                        </p:tgtEl>
                                        <p:attrNameLst>
                                          <p:attrName>ppt_x</p:attrName>
                                          <p:attrName>ppt_y</p:attrName>
                                        </p:attrNameLst>
                                      </p:cBhvr>
                                      <p:rCtr x="1615" y="9884"/>
                                    </p:animMotion>
                                  </p:childTnLst>
                                </p:cTn>
                              </p:par>
                            </p:childTnLst>
                          </p:cTn>
                        </p:par>
                        <p:par>
                          <p:cTn id="50" fill="hold">
                            <p:stCondLst>
                              <p:cond delay="2000"/>
                            </p:stCondLst>
                            <p:childTnLst>
                              <p:par>
                                <p:cTn id="51" presetID="1" presetClass="exit" presetSubtype="0" fill="hold" grpId="1" nodeType="afterEffect">
                                  <p:stCondLst>
                                    <p:cond delay="3000"/>
                                  </p:stCondLst>
                                  <p:childTnLst>
                                    <p:set>
                                      <p:cBhvr>
                                        <p:cTn id="52" dur="1" fill="hold">
                                          <p:stCondLst>
                                            <p:cond delay="0"/>
                                          </p:stCondLst>
                                        </p:cTn>
                                        <p:tgtEl>
                                          <p:spTgt spid="49"/>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5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5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42" presetClass="path" presetSubtype="0" accel="50000" decel="50000" fill="hold" nodeType="clickEffect">
                                  <p:stCondLst>
                                    <p:cond delay="0"/>
                                  </p:stCondLst>
                                  <p:childTnLst>
                                    <p:animMotion origin="layout" path="M 0.0125 0.00741 L -0.2957 -0.04143 " pathEditMode="relative" rAng="0" ptsTypes="AA">
                                      <p:cBhvr>
                                        <p:cTn id="64" dur="2000" fill="hold"/>
                                        <p:tgtEl>
                                          <p:spTgt spid="51"/>
                                        </p:tgtEl>
                                        <p:attrNameLst>
                                          <p:attrName>ppt_x</p:attrName>
                                          <p:attrName>ppt_y</p:attrName>
                                        </p:attrNameLst>
                                      </p:cBhvr>
                                      <p:rCtr x="-15417" y="-2454"/>
                                    </p:animMotion>
                                  </p:childTnLst>
                                </p:cTn>
                              </p:par>
                              <p:par>
                                <p:cTn id="65" presetID="0" presetClass="path" presetSubtype="0" accel="50000" decel="50000" fill="hold" grpId="1" nodeType="withEffect">
                                  <p:stCondLst>
                                    <p:cond delay="0"/>
                                  </p:stCondLst>
                                  <p:childTnLst>
                                    <p:animMotion origin="layout" path="M 0.03242 0.19792 L -0.28516 0.14653 " pathEditMode="relative" rAng="0" ptsTypes="AA">
                                      <p:cBhvr>
                                        <p:cTn id="66" dur="2000" fill="hold"/>
                                        <p:tgtEl>
                                          <p:spTgt spid="44"/>
                                        </p:tgtEl>
                                        <p:attrNameLst>
                                          <p:attrName>ppt_x</p:attrName>
                                          <p:attrName>ppt_y</p:attrName>
                                        </p:attrNameLst>
                                      </p:cBhvr>
                                      <p:rCtr x="-15885" y="-2569"/>
                                    </p:animMotion>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nodeType="clickEffect">
                                  <p:stCondLst>
                                    <p:cond delay="0"/>
                                  </p:stCondLst>
                                  <p:childTnLst>
                                    <p:set>
                                      <p:cBhvr>
                                        <p:cTn id="70" dur="1" fill="hold">
                                          <p:stCondLst>
                                            <p:cond delay="0"/>
                                          </p:stCondLst>
                                        </p:cTn>
                                        <p:tgtEl>
                                          <p:spTgt spid="39"/>
                                        </p:tgtEl>
                                        <p:attrNameLst>
                                          <p:attrName>style.visibility</p:attrName>
                                        </p:attrNameLst>
                                      </p:cBhvr>
                                      <p:to>
                                        <p:strVal val="hidden"/>
                                      </p:to>
                                    </p:set>
                                  </p:childTnLst>
                                </p:cTn>
                              </p:par>
                              <p:par>
                                <p:cTn id="71" presetID="1" presetClass="entr" presetSubtype="0" fill="hold" nodeType="withEffect">
                                  <p:stCondLst>
                                    <p:cond delay="0"/>
                                  </p:stCondLst>
                                  <p:childTnLst>
                                    <p:set>
                                      <p:cBhvr>
                                        <p:cTn id="72"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9" grpId="0" animBg="1"/>
      <p:bldP spid="49" grpId="1" animBg="1"/>
      <p:bldP spid="44" grpId="0" animBg="1"/>
      <p:bldP spid="44" grpId="1" animBg="1"/>
      <p:bldP spid="47" grpId="0" animBg="1"/>
      <p:bldP spid="47"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40B75-6283-416B-4AA9-B165CED8B38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83CB3AE2-1E64-9AB8-3C89-FBEEED5F5BC2}"/>
              </a:ext>
            </a:extLst>
          </p:cNvPr>
          <p:cNvSpPr>
            <a:spLocks noGrp="1"/>
          </p:cNvSpPr>
          <p:nvPr>
            <p:ph type="title"/>
          </p:nvPr>
        </p:nvSpPr>
        <p:spPr>
          <a:xfrm>
            <a:off x="838200" y="438411"/>
            <a:ext cx="10515600" cy="560971"/>
          </a:xfrm>
        </p:spPr>
        <p:txBody>
          <a:bodyPr>
            <a:noAutofit/>
          </a:bodyPr>
          <a:lstStyle/>
          <a:p>
            <a:r>
              <a:rPr lang="en-JP" sz="3600" dirty="0"/>
              <a:t>uBPFプログラムのロード</a:t>
            </a:r>
            <a:endParaRPr kumimoji="1" lang="ja-JP" altLang="en-US" sz="3600"/>
          </a:p>
        </p:txBody>
      </p:sp>
      <p:sp>
        <p:nvSpPr>
          <p:cNvPr id="3" name="コンテンツ プレースホルダー 2">
            <a:extLst>
              <a:ext uri="{FF2B5EF4-FFF2-40B4-BE49-F238E27FC236}">
                <a16:creationId xmlns:a16="http://schemas.microsoft.com/office/drawing/2014/main" id="{313011C4-1CA4-6A09-FF23-B507ED1D94C1}"/>
              </a:ext>
            </a:extLst>
          </p:cNvPr>
          <p:cNvSpPr>
            <a:spLocks noGrp="1"/>
          </p:cNvSpPr>
          <p:nvPr>
            <p:ph idx="1"/>
          </p:nvPr>
        </p:nvSpPr>
        <p:spPr>
          <a:xfrm>
            <a:off x="884679" y="1243101"/>
            <a:ext cx="10515600" cy="4711418"/>
          </a:xfrm>
        </p:spPr>
        <p:txBody>
          <a:bodyPr/>
          <a:lstStyle/>
          <a:p>
            <a:r>
              <a:rPr lang="en-US" altLang="ja-JP" dirty="0">
                <a:latin typeface="+mn-ea"/>
              </a:rPr>
              <a:t>IDS</a:t>
            </a:r>
            <a:r>
              <a:rPr lang="ja-JP" altLang="en-US">
                <a:latin typeface="+mn-ea"/>
              </a:rPr>
              <a:t>が必要とする</a:t>
            </a:r>
            <a:r>
              <a:rPr lang="en-US" altLang="ja-JP" dirty="0">
                <a:latin typeface="+mn-ea"/>
              </a:rPr>
              <a:t>uBPF</a:t>
            </a:r>
            <a:r>
              <a:rPr lang="ja-JP" altLang="en-US">
                <a:latin typeface="+mn-ea"/>
              </a:rPr>
              <a:t>プログラムを監視対象</a:t>
            </a:r>
            <a:r>
              <a:rPr lang="en-US" altLang="ja-JP" dirty="0">
                <a:latin typeface="+mn-ea"/>
              </a:rPr>
              <a:t>VM</a:t>
            </a:r>
            <a:r>
              <a:rPr lang="ja-JP" altLang="en-JP">
                <a:latin typeface="+mn-ea"/>
              </a:rPr>
              <a:t>に</a:t>
            </a:r>
            <a:r>
              <a:rPr lang="ja-JP" altLang="en-US">
                <a:latin typeface="+mn-ea"/>
              </a:rPr>
              <a:t>送り込む</a:t>
            </a:r>
            <a:endParaRPr lang="en-US" altLang="ja-JP" dirty="0">
              <a:latin typeface="+mn-ea"/>
            </a:endParaRPr>
          </a:p>
          <a:p>
            <a:pPr lvl="1"/>
            <a:r>
              <a:rPr lang="en-US" altLang="ja-JP" dirty="0">
                <a:latin typeface="+mn-ea"/>
              </a:rPr>
              <a:t>uBPF</a:t>
            </a:r>
            <a:r>
              <a:rPr lang="ja-JP" altLang="en-US">
                <a:latin typeface="+mn-ea"/>
              </a:rPr>
              <a:t>プログラムを共有メモリに格納し，監視対象</a:t>
            </a:r>
            <a:r>
              <a:rPr lang="en-US" altLang="ja-JP" dirty="0">
                <a:latin typeface="+mn-ea"/>
              </a:rPr>
              <a:t>VM</a:t>
            </a:r>
            <a:r>
              <a:rPr lang="ja-JP" altLang="en-US">
                <a:latin typeface="+mn-ea"/>
              </a:rPr>
              <a:t>に</a:t>
            </a:r>
            <a:r>
              <a:rPr lang="en-US" altLang="ja-JP" dirty="0">
                <a:latin typeface="+mn-ea"/>
              </a:rPr>
              <a:t>SMI</a:t>
            </a:r>
            <a:r>
              <a:rPr lang="ja-JP" altLang="en-US">
                <a:latin typeface="+mn-ea"/>
              </a:rPr>
              <a:t>を挿入</a:t>
            </a:r>
            <a:endParaRPr lang="en-US" altLang="ja-JP" dirty="0">
              <a:latin typeface="+mn-ea"/>
            </a:endParaRPr>
          </a:p>
          <a:p>
            <a:pPr lvl="1"/>
            <a:r>
              <a:rPr lang="en-US" altLang="ja-JP" dirty="0">
                <a:latin typeface="+mn-ea"/>
              </a:rPr>
              <a:t>SMM</a:t>
            </a:r>
            <a:r>
              <a:rPr lang="ja-JP" altLang="en-US">
                <a:latin typeface="+mn-ea"/>
              </a:rPr>
              <a:t>エージェントが</a:t>
            </a:r>
            <a:r>
              <a:rPr lang="en-US" altLang="ja-JP" dirty="0">
                <a:latin typeface="+mn-ea"/>
              </a:rPr>
              <a:t>uBPF</a:t>
            </a:r>
            <a:r>
              <a:rPr lang="ja-JP" altLang="en-US">
                <a:latin typeface="+mn-ea"/>
              </a:rPr>
              <a:t>ランタイムにロードし，安全性を検証</a:t>
            </a:r>
            <a:endParaRPr lang="en-US" altLang="ja-JP" dirty="0">
              <a:latin typeface="+mn-ea"/>
            </a:endParaRPr>
          </a:p>
          <a:p>
            <a:r>
              <a:rPr lang="en-JP" altLang="ja-JP"/>
              <a:t>uBPFランタイムはロード時にuBPFプログラムをJITコンパイル</a:t>
            </a:r>
          </a:p>
          <a:p>
            <a:pPr lvl="1"/>
            <a:r>
              <a:rPr lang="en-JP" altLang="ja-JP"/>
              <a:t>生成したコードをBIOS内で実行できるようにする必要</a:t>
            </a:r>
          </a:p>
          <a:p>
            <a:pPr lvl="1"/>
            <a:r>
              <a:rPr lang="en-JP" altLang="ja-JP"/>
              <a:t>UEFI BIOSの専用APIを用いてメモリを確保し、実行不可属性を除去</a:t>
            </a:r>
            <a:endParaRPr lang="en-US" altLang="ja-JP" dirty="0"/>
          </a:p>
          <a:p>
            <a:endParaRPr kumimoji="1" lang="en-US" altLang="ja-JP" dirty="0"/>
          </a:p>
        </p:txBody>
      </p:sp>
      <p:sp>
        <p:nvSpPr>
          <p:cNvPr id="4" name="スライド番号プレースホルダー 3">
            <a:extLst>
              <a:ext uri="{FF2B5EF4-FFF2-40B4-BE49-F238E27FC236}">
                <a16:creationId xmlns:a16="http://schemas.microsoft.com/office/drawing/2014/main" id="{911E4EA9-3E39-B748-9D58-178E25CAC004}"/>
              </a:ext>
            </a:extLst>
          </p:cNvPr>
          <p:cNvSpPr>
            <a:spLocks noGrp="1"/>
          </p:cNvSpPr>
          <p:nvPr>
            <p:ph type="sldNum" sz="quarter" idx="12"/>
          </p:nvPr>
        </p:nvSpPr>
        <p:spPr/>
        <p:txBody>
          <a:bodyPr/>
          <a:lstStyle/>
          <a:p>
            <a:fld id="{A2DAF6EC-2C59-9941-AA93-00E19ED16896}" type="slidenum">
              <a:rPr kumimoji="1" lang="ja-JP" altLang="en-US" smtClean="0"/>
              <a:t>13</a:t>
            </a:fld>
            <a:endParaRPr kumimoji="1" lang="ja-JP" altLang="en-US"/>
          </a:p>
        </p:txBody>
      </p:sp>
      <p:sp>
        <p:nvSpPr>
          <p:cNvPr id="6" name="四角形: 角を丸くする 6">
            <a:extLst>
              <a:ext uri="{FF2B5EF4-FFF2-40B4-BE49-F238E27FC236}">
                <a16:creationId xmlns:a16="http://schemas.microsoft.com/office/drawing/2014/main" id="{A85D13EC-255A-C2B0-B572-D7ADEFB2AC32}"/>
              </a:ext>
            </a:extLst>
          </p:cNvPr>
          <p:cNvSpPr/>
          <p:nvPr/>
        </p:nvSpPr>
        <p:spPr>
          <a:xfrm>
            <a:off x="1590009" y="4408571"/>
            <a:ext cx="2059055" cy="999671"/>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7" name="正方形/長方形 6">
            <a:extLst>
              <a:ext uri="{FF2B5EF4-FFF2-40B4-BE49-F238E27FC236}">
                <a16:creationId xmlns:a16="http://schemas.microsoft.com/office/drawing/2014/main" id="{AC0D414A-E0A7-3D46-1FCD-199D6313A7B8}"/>
              </a:ext>
            </a:extLst>
          </p:cNvPr>
          <p:cNvSpPr/>
          <p:nvPr/>
        </p:nvSpPr>
        <p:spPr>
          <a:xfrm>
            <a:off x="4464718" y="4536087"/>
            <a:ext cx="2374351"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n-ea"/>
            </a:endParaRPr>
          </a:p>
        </p:txBody>
      </p:sp>
      <p:sp>
        <p:nvSpPr>
          <p:cNvPr id="8" name="TextBox 12">
            <a:extLst>
              <a:ext uri="{FF2B5EF4-FFF2-40B4-BE49-F238E27FC236}">
                <a16:creationId xmlns:a16="http://schemas.microsoft.com/office/drawing/2014/main" id="{2227F874-5C96-2C2D-2BEF-654E0E9D9236}"/>
              </a:ext>
            </a:extLst>
          </p:cNvPr>
          <p:cNvSpPr txBox="1"/>
          <p:nvPr/>
        </p:nvSpPr>
        <p:spPr>
          <a:xfrm>
            <a:off x="2104361" y="3997304"/>
            <a:ext cx="979755" cy="369332"/>
          </a:xfrm>
          <a:prstGeom prst="rect">
            <a:avLst/>
          </a:prstGeom>
          <a:noFill/>
        </p:spPr>
        <p:txBody>
          <a:bodyPr wrap="none" rtlCol="0">
            <a:spAutoFit/>
          </a:bodyPr>
          <a:lstStyle/>
          <a:p>
            <a:r>
              <a:rPr lang="en-JP" dirty="0">
                <a:latin typeface="+mn-ea"/>
              </a:rPr>
              <a:t>IDS VM</a:t>
            </a:r>
          </a:p>
        </p:txBody>
      </p:sp>
      <p:grpSp>
        <p:nvGrpSpPr>
          <p:cNvPr id="9" name="グループ化 8">
            <a:extLst>
              <a:ext uri="{FF2B5EF4-FFF2-40B4-BE49-F238E27FC236}">
                <a16:creationId xmlns:a16="http://schemas.microsoft.com/office/drawing/2014/main" id="{4EABAD74-F6BF-8873-6BB9-2D30888560FF}"/>
              </a:ext>
            </a:extLst>
          </p:cNvPr>
          <p:cNvGrpSpPr/>
          <p:nvPr/>
        </p:nvGrpSpPr>
        <p:grpSpPr>
          <a:xfrm>
            <a:off x="1895871" y="4183572"/>
            <a:ext cx="8806599" cy="2589371"/>
            <a:chOff x="2041400" y="3551073"/>
            <a:chExt cx="8806599" cy="2925176"/>
          </a:xfrm>
        </p:grpSpPr>
        <p:sp>
          <p:nvSpPr>
            <p:cNvPr id="13" name="正方形/長方形 12">
              <a:extLst>
                <a:ext uri="{FF2B5EF4-FFF2-40B4-BE49-F238E27FC236}">
                  <a16:creationId xmlns:a16="http://schemas.microsoft.com/office/drawing/2014/main" id="{334E9040-59BA-9CAA-7A82-57E276301458}"/>
                </a:ext>
              </a:extLst>
            </p:cNvPr>
            <p:cNvSpPr/>
            <p:nvPr/>
          </p:nvSpPr>
          <p:spPr>
            <a:xfrm>
              <a:off x="2041400" y="4096257"/>
              <a:ext cx="1457863" cy="526211"/>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IDS</a:t>
              </a:r>
              <a:endParaRPr kumimoji="1" lang="ja-JP" altLang="en-US">
                <a:solidFill>
                  <a:schemeClr val="tx1"/>
                </a:solidFill>
                <a:latin typeface="+mn-ea"/>
              </a:endParaRPr>
            </a:p>
          </p:txBody>
        </p:sp>
        <p:sp>
          <p:nvSpPr>
            <p:cNvPr id="14" name="四角形: 角を丸くする 6">
              <a:extLst>
                <a:ext uri="{FF2B5EF4-FFF2-40B4-BE49-F238E27FC236}">
                  <a16:creationId xmlns:a16="http://schemas.microsoft.com/office/drawing/2014/main" id="{4B439F60-3763-1653-B048-05B9244D2611}"/>
                </a:ext>
              </a:extLst>
            </p:cNvPr>
            <p:cNvSpPr/>
            <p:nvPr/>
          </p:nvSpPr>
          <p:spPr>
            <a:xfrm>
              <a:off x="8259598" y="3925893"/>
              <a:ext cx="2588401" cy="2550356"/>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15" name="正方形/長方形 7">
              <a:extLst>
                <a:ext uri="{FF2B5EF4-FFF2-40B4-BE49-F238E27FC236}">
                  <a16:creationId xmlns:a16="http://schemas.microsoft.com/office/drawing/2014/main" id="{B49B8138-6F29-DCD6-5D0F-65633788DFB9}"/>
                </a:ext>
              </a:extLst>
            </p:cNvPr>
            <p:cNvSpPr/>
            <p:nvPr/>
          </p:nvSpPr>
          <p:spPr>
            <a:xfrm>
              <a:off x="8844687" y="4011881"/>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n-ea"/>
                </a:rPr>
                <a:t>システム</a:t>
              </a:r>
            </a:p>
          </p:txBody>
        </p:sp>
        <p:sp>
          <p:nvSpPr>
            <p:cNvPr id="16" name="テキスト ボックス 11">
              <a:extLst>
                <a:ext uri="{FF2B5EF4-FFF2-40B4-BE49-F238E27FC236}">
                  <a16:creationId xmlns:a16="http://schemas.microsoft.com/office/drawing/2014/main" id="{D1B7A58D-AB64-43FA-7425-4C5E5235F74B}"/>
                </a:ext>
              </a:extLst>
            </p:cNvPr>
            <p:cNvSpPr txBox="1"/>
            <p:nvPr/>
          </p:nvSpPr>
          <p:spPr>
            <a:xfrm>
              <a:off x="8848384" y="3576587"/>
              <a:ext cx="1512424" cy="417230"/>
            </a:xfrm>
            <a:prstGeom prst="rect">
              <a:avLst/>
            </a:prstGeom>
            <a:noFill/>
          </p:spPr>
          <p:txBody>
            <a:bodyPr wrap="square" rtlCol="0">
              <a:spAutoFit/>
            </a:bodyPr>
            <a:lstStyle/>
            <a:p>
              <a:r>
                <a:rPr lang="ja-JP" altLang="en-US">
                  <a:latin typeface="+mn-ea"/>
                </a:rPr>
                <a:t>監視対象</a:t>
              </a:r>
              <a:r>
                <a:rPr lang="en-US" altLang="ja-JP" dirty="0">
                  <a:latin typeface="+mn-ea"/>
                </a:rPr>
                <a:t>VM</a:t>
              </a:r>
              <a:endParaRPr kumimoji="1" lang="ja-JP" altLang="en-US">
                <a:latin typeface="+mn-ea"/>
              </a:endParaRPr>
            </a:p>
          </p:txBody>
        </p:sp>
        <p:sp>
          <p:nvSpPr>
            <p:cNvPr id="17" name="正方形/長方形 14">
              <a:extLst>
                <a:ext uri="{FF2B5EF4-FFF2-40B4-BE49-F238E27FC236}">
                  <a16:creationId xmlns:a16="http://schemas.microsoft.com/office/drawing/2014/main" id="{5D29ACB3-551E-AF07-4F5B-EB66F7A38B47}"/>
                </a:ext>
              </a:extLst>
            </p:cNvPr>
            <p:cNvSpPr/>
            <p:nvPr/>
          </p:nvSpPr>
          <p:spPr>
            <a:xfrm>
              <a:off x="8529366" y="5777343"/>
              <a:ext cx="2048862" cy="41247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n-ea"/>
                </a:rPr>
                <a:t>エージェント</a:t>
              </a:r>
              <a:endParaRPr kumimoji="1" lang="ja-JP" altLang="en-US">
                <a:solidFill>
                  <a:schemeClr val="tx1"/>
                </a:solidFill>
                <a:latin typeface="+mn-ea"/>
              </a:endParaRPr>
            </a:p>
          </p:txBody>
        </p:sp>
        <p:cxnSp>
          <p:nvCxnSpPr>
            <p:cNvPr id="18" name="直線矢印コネクタ 17">
              <a:extLst>
                <a:ext uri="{FF2B5EF4-FFF2-40B4-BE49-F238E27FC236}">
                  <a16:creationId xmlns:a16="http://schemas.microsoft.com/office/drawing/2014/main" id="{AA6D75D3-068A-5662-4D4E-09963F8E5A90}"/>
                </a:ext>
              </a:extLst>
            </p:cNvPr>
            <p:cNvCxnSpPr>
              <a:cxnSpLocks/>
              <a:stCxn id="13" idx="3"/>
            </p:cNvCxnSpPr>
            <p:nvPr/>
          </p:nvCxnSpPr>
          <p:spPr>
            <a:xfrm>
              <a:off x="3499263" y="4359362"/>
              <a:ext cx="1110984" cy="0"/>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9" name="テキスト ボックス 18">
              <a:extLst>
                <a:ext uri="{FF2B5EF4-FFF2-40B4-BE49-F238E27FC236}">
                  <a16:creationId xmlns:a16="http://schemas.microsoft.com/office/drawing/2014/main" id="{3A232808-7548-FCBB-4FD3-D3879ADFB5A3}"/>
                </a:ext>
              </a:extLst>
            </p:cNvPr>
            <p:cNvSpPr txBox="1"/>
            <p:nvPr/>
          </p:nvSpPr>
          <p:spPr>
            <a:xfrm>
              <a:off x="5128008" y="3551073"/>
              <a:ext cx="1338828" cy="417230"/>
            </a:xfrm>
            <a:prstGeom prst="rect">
              <a:avLst/>
            </a:prstGeom>
            <a:noFill/>
          </p:spPr>
          <p:txBody>
            <a:bodyPr wrap="none" rtlCol="0">
              <a:spAutoFit/>
            </a:bodyPr>
            <a:lstStyle/>
            <a:p>
              <a:r>
                <a:rPr kumimoji="1" lang="ja-JP" altLang="en-US">
                  <a:latin typeface="+mn-ea"/>
                </a:rPr>
                <a:t>共有メモリ</a:t>
              </a:r>
            </a:p>
          </p:txBody>
        </p:sp>
      </p:grpSp>
      <p:cxnSp>
        <p:nvCxnSpPr>
          <p:cNvPr id="10" name="直線矢印コネクタ 9">
            <a:extLst>
              <a:ext uri="{FF2B5EF4-FFF2-40B4-BE49-F238E27FC236}">
                <a16:creationId xmlns:a16="http://schemas.microsoft.com/office/drawing/2014/main" id="{F92A6D57-B84F-69E0-A671-55F81AD1B233}"/>
              </a:ext>
            </a:extLst>
          </p:cNvPr>
          <p:cNvCxnSpPr>
            <a:cxnSpLocks/>
            <a:stCxn id="7" idx="3"/>
            <a:endCxn id="17" idx="1"/>
          </p:cNvCxnSpPr>
          <p:nvPr/>
        </p:nvCxnSpPr>
        <p:spPr>
          <a:xfrm>
            <a:off x="6839069" y="4899067"/>
            <a:ext cx="1544768" cy="1437765"/>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1" name="Elbow Connector 13">
            <a:extLst>
              <a:ext uri="{FF2B5EF4-FFF2-40B4-BE49-F238E27FC236}">
                <a16:creationId xmlns:a16="http://schemas.microsoft.com/office/drawing/2014/main" id="{3F408C92-8014-5D54-1D13-053E4DDDD621}"/>
              </a:ext>
            </a:extLst>
          </p:cNvPr>
          <p:cNvCxnSpPr>
            <a:cxnSpLocks/>
            <a:stCxn id="13" idx="2"/>
          </p:cNvCxnSpPr>
          <p:nvPr/>
        </p:nvCxnSpPr>
        <p:spPr>
          <a:xfrm rot="16200000" flipH="1">
            <a:off x="4852712" y="2904064"/>
            <a:ext cx="1285010" cy="5740828"/>
          </a:xfrm>
          <a:prstGeom prst="bentConnector2">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0" name="正方形/長方形 19">
            <a:extLst>
              <a:ext uri="{FF2B5EF4-FFF2-40B4-BE49-F238E27FC236}">
                <a16:creationId xmlns:a16="http://schemas.microsoft.com/office/drawing/2014/main" id="{7E61E03C-15F6-8ADA-9866-036880032AE6}"/>
              </a:ext>
            </a:extLst>
          </p:cNvPr>
          <p:cNvSpPr/>
          <p:nvPr/>
        </p:nvSpPr>
        <p:spPr>
          <a:xfrm>
            <a:off x="8390801" y="5388198"/>
            <a:ext cx="2041897" cy="567312"/>
          </a:xfrm>
          <a:prstGeom prst="rect">
            <a:avLst/>
          </a:prstGeom>
          <a:solidFill>
            <a:schemeClr val="accent3">
              <a:lumMod val="20000"/>
              <a:lumOff val="80000"/>
            </a:schemeClr>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rtlCol="0" anchor="t" anchorCtr="0"/>
          <a:lstStyle/>
          <a:p>
            <a:pPr algn="ctr"/>
            <a:r>
              <a:rPr kumimoji="1" lang="en-US" altLang="ja-JP" dirty="0">
                <a:solidFill>
                  <a:schemeClr val="tx1"/>
                </a:solidFill>
                <a:latin typeface="+mn-ea"/>
              </a:rPr>
              <a:t>uBPF</a:t>
            </a:r>
          </a:p>
          <a:p>
            <a:pPr algn="ctr"/>
            <a:r>
              <a:rPr kumimoji="1" lang="ja-JP" altLang="en-US">
                <a:solidFill>
                  <a:schemeClr val="tx1"/>
                </a:solidFill>
                <a:latin typeface="+mn-ea"/>
              </a:rPr>
              <a:t>ランタイム</a:t>
            </a:r>
          </a:p>
        </p:txBody>
      </p:sp>
      <p:sp>
        <p:nvSpPr>
          <p:cNvPr id="21" name="四角形: 対角を切り取る 15">
            <a:extLst>
              <a:ext uri="{FF2B5EF4-FFF2-40B4-BE49-F238E27FC236}">
                <a16:creationId xmlns:a16="http://schemas.microsoft.com/office/drawing/2014/main" id="{85682063-05A4-74B0-129E-C968C6F57F1B}"/>
              </a:ext>
            </a:extLst>
          </p:cNvPr>
          <p:cNvSpPr/>
          <p:nvPr/>
        </p:nvSpPr>
        <p:spPr>
          <a:xfrm>
            <a:off x="8207494" y="5119275"/>
            <a:ext cx="2356178" cy="1496424"/>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n-ea"/>
            </a:endParaRPr>
          </a:p>
        </p:txBody>
      </p:sp>
      <p:sp>
        <p:nvSpPr>
          <p:cNvPr id="22" name="正方形/長方形 16">
            <a:extLst>
              <a:ext uri="{FF2B5EF4-FFF2-40B4-BE49-F238E27FC236}">
                <a16:creationId xmlns:a16="http://schemas.microsoft.com/office/drawing/2014/main" id="{9E11A604-3CE2-E15D-8248-18834934DB88}"/>
              </a:ext>
            </a:extLst>
          </p:cNvPr>
          <p:cNvSpPr/>
          <p:nvPr/>
        </p:nvSpPr>
        <p:spPr>
          <a:xfrm>
            <a:off x="8161194" y="4954371"/>
            <a:ext cx="78265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BIOS</a:t>
            </a:r>
            <a:endParaRPr kumimoji="1" lang="ja-JP" altLang="en-US">
              <a:solidFill>
                <a:schemeClr val="tx1"/>
              </a:solidFill>
              <a:latin typeface="+mn-ea"/>
            </a:endParaRPr>
          </a:p>
        </p:txBody>
      </p:sp>
      <p:sp>
        <p:nvSpPr>
          <p:cNvPr id="23" name="正方形/長方形 22">
            <a:extLst>
              <a:ext uri="{FF2B5EF4-FFF2-40B4-BE49-F238E27FC236}">
                <a16:creationId xmlns:a16="http://schemas.microsoft.com/office/drawing/2014/main" id="{482AF6DE-AA9E-E650-21DB-14F5AFE8BD24}"/>
              </a:ext>
            </a:extLst>
          </p:cNvPr>
          <p:cNvSpPr/>
          <p:nvPr/>
        </p:nvSpPr>
        <p:spPr>
          <a:xfrm>
            <a:off x="2909573" y="4313282"/>
            <a:ext cx="1536620" cy="589643"/>
          </a:xfrm>
          <a:prstGeom prst="rect">
            <a:avLst/>
          </a:prstGeom>
          <a:solidFill>
            <a:srgbClr val="F1BA01"/>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tIns="46800" rtlCol="0" anchor="t" anchorCtr="1"/>
          <a:lstStyle/>
          <a:p>
            <a:pPr algn="ctr"/>
            <a:r>
              <a:rPr kumimoji="1" lang="en-US" altLang="ja-JP" dirty="0">
                <a:solidFill>
                  <a:schemeClr val="tx1"/>
                </a:solidFill>
                <a:latin typeface="+mn-ea"/>
              </a:rPr>
              <a:t>uBPF</a:t>
            </a:r>
          </a:p>
          <a:p>
            <a:pPr algn="ctr"/>
            <a:r>
              <a:rPr kumimoji="1" lang="ja-JP" altLang="en-US">
                <a:solidFill>
                  <a:schemeClr val="tx1"/>
                </a:solidFill>
                <a:latin typeface="+mn-ea"/>
              </a:rPr>
              <a:t>プログラム</a:t>
            </a:r>
          </a:p>
        </p:txBody>
      </p:sp>
      <p:cxnSp>
        <p:nvCxnSpPr>
          <p:cNvPr id="24" name="Elbow Connector 13">
            <a:extLst>
              <a:ext uri="{FF2B5EF4-FFF2-40B4-BE49-F238E27FC236}">
                <a16:creationId xmlns:a16="http://schemas.microsoft.com/office/drawing/2014/main" id="{3895110D-EB41-592C-5D05-580EEBDC914D}"/>
              </a:ext>
            </a:extLst>
          </p:cNvPr>
          <p:cNvCxnSpPr>
            <a:cxnSpLocks/>
          </p:cNvCxnSpPr>
          <p:nvPr/>
        </p:nvCxnSpPr>
        <p:spPr>
          <a:xfrm rot="16200000" flipH="1">
            <a:off x="4840300" y="2905384"/>
            <a:ext cx="1313048" cy="5740830"/>
          </a:xfrm>
          <a:prstGeom prst="bentConnector2">
            <a:avLst/>
          </a:prstGeom>
          <a:ln w="38100" cap="flat" cmpd="sng" algn="ctr">
            <a:solidFill>
              <a:srgbClr val="DA050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6" name="正方形/長方形 25">
            <a:extLst>
              <a:ext uri="{FF2B5EF4-FFF2-40B4-BE49-F238E27FC236}">
                <a16:creationId xmlns:a16="http://schemas.microsoft.com/office/drawing/2014/main" id="{2491315B-3925-2B64-1617-7FA2C6FF7455}"/>
              </a:ext>
            </a:extLst>
          </p:cNvPr>
          <p:cNvSpPr/>
          <p:nvPr/>
        </p:nvSpPr>
        <p:spPr>
          <a:xfrm>
            <a:off x="4784129" y="6009637"/>
            <a:ext cx="2588401" cy="327195"/>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kumimoji="1" lang="en-US" altLang="ja-JP" dirty="0">
                <a:solidFill>
                  <a:schemeClr val="tx1"/>
                </a:solidFill>
                <a:latin typeface="Meiryo" panose="020B0604030504040204" pitchFamily="34" charset="-128"/>
                <a:ea typeface="Meiryo" panose="020B0604030504040204" pitchFamily="34" charset="-128"/>
              </a:rPr>
              <a:t>SMI</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28" name="正方形/長方形 27">
            <a:extLst>
              <a:ext uri="{FF2B5EF4-FFF2-40B4-BE49-F238E27FC236}">
                <a16:creationId xmlns:a16="http://schemas.microsoft.com/office/drawing/2014/main" id="{1A505A28-6A0D-8911-1910-3C13EAF17D6D}"/>
              </a:ext>
            </a:extLst>
          </p:cNvPr>
          <p:cNvSpPr/>
          <p:nvPr/>
        </p:nvSpPr>
        <p:spPr>
          <a:xfrm>
            <a:off x="2171138" y="4325533"/>
            <a:ext cx="1330261" cy="400240"/>
          </a:xfrm>
          <a:prstGeom prst="rect">
            <a:avLst/>
          </a:prstGeom>
          <a:solidFill>
            <a:schemeClr val="bg1"/>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tIns="46800" rtlCol="0" anchor="ctr" anchorCtr="0"/>
          <a:lstStyle/>
          <a:p>
            <a:pPr algn="ctr"/>
            <a:r>
              <a:rPr lang="ja-JP" altLang="en-US">
                <a:solidFill>
                  <a:schemeClr val="tx1"/>
                </a:solidFill>
                <a:latin typeface="+mn-ea"/>
              </a:rPr>
              <a:t>ロード</a:t>
            </a:r>
            <a:r>
              <a:rPr kumimoji="1" lang="ja-JP" altLang="en-US">
                <a:solidFill>
                  <a:schemeClr val="tx1"/>
                </a:solidFill>
                <a:latin typeface="+mn-ea"/>
              </a:rPr>
              <a:t>要求</a:t>
            </a:r>
            <a:endParaRPr kumimoji="1" lang="en-US" altLang="ja-JP" dirty="0">
              <a:solidFill>
                <a:schemeClr val="tx1"/>
              </a:solidFill>
              <a:latin typeface="+mn-ea"/>
            </a:endParaRPr>
          </a:p>
        </p:txBody>
      </p:sp>
      <p:sp>
        <p:nvSpPr>
          <p:cNvPr id="29" name="上矢印 28">
            <a:extLst>
              <a:ext uri="{FF2B5EF4-FFF2-40B4-BE49-F238E27FC236}">
                <a16:creationId xmlns:a16="http://schemas.microsoft.com/office/drawing/2014/main" id="{5AD73963-C6B2-A75B-8867-9C4D6D87B541}"/>
              </a:ext>
            </a:extLst>
          </p:cNvPr>
          <p:cNvSpPr/>
          <p:nvPr/>
        </p:nvSpPr>
        <p:spPr>
          <a:xfrm>
            <a:off x="10053764" y="6030636"/>
            <a:ext cx="648706" cy="467668"/>
          </a:xfrm>
          <a:prstGeom prst="upArrow">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sp>
        <p:nvSpPr>
          <p:cNvPr id="30" name="テキスト ボックス 29">
            <a:extLst>
              <a:ext uri="{FF2B5EF4-FFF2-40B4-BE49-F238E27FC236}">
                <a16:creationId xmlns:a16="http://schemas.microsoft.com/office/drawing/2014/main" id="{940F7587-3D18-80F9-06AB-77736D230BDE}"/>
              </a:ext>
            </a:extLst>
          </p:cNvPr>
          <p:cNvSpPr txBox="1"/>
          <p:nvPr/>
        </p:nvSpPr>
        <p:spPr>
          <a:xfrm>
            <a:off x="10666994" y="6145788"/>
            <a:ext cx="877163" cy="369332"/>
          </a:xfrm>
          <a:prstGeom prst="rect">
            <a:avLst/>
          </a:prstGeom>
          <a:noFill/>
        </p:spPr>
        <p:txBody>
          <a:bodyPr wrap="none" rtlCol="0">
            <a:spAutoFit/>
          </a:bodyPr>
          <a:lstStyle/>
          <a:p>
            <a:r>
              <a:rPr kumimoji="1" lang="ja-JP" altLang="en-US"/>
              <a:t>ロード</a:t>
            </a:r>
          </a:p>
        </p:txBody>
      </p:sp>
      <p:sp>
        <p:nvSpPr>
          <p:cNvPr id="31" name="円形吹き出し 30">
            <a:extLst>
              <a:ext uri="{FF2B5EF4-FFF2-40B4-BE49-F238E27FC236}">
                <a16:creationId xmlns:a16="http://schemas.microsoft.com/office/drawing/2014/main" id="{DF551CA8-AD8A-552E-DC2D-63EBECE5235F}"/>
              </a:ext>
            </a:extLst>
          </p:cNvPr>
          <p:cNvSpPr/>
          <p:nvPr/>
        </p:nvSpPr>
        <p:spPr>
          <a:xfrm>
            <a:off x="9859755" y="4546207"/>
            <a:ext cx="2356178" cy="734060"/>
          </a:xfrm>
          <a:prstGeom prst="wedgeEllipseCallout">
            <a:avLst/>
          </a:prstGeom>
          <a:solidFill>
            <a:schemeClr val="bg1"/>
          </a:solidFill>
          <a:ln>
            <a:solidFill>
              <a:schemeClr val="tx1"/>
            </a:solidFill>
          </a:ln>
        </p:spPr>
        <p:style>
          <a:lnRef idx="3">
            <a:schemeClr val="lt1"/>
          </a:lnRef>
          <a:fillRef idx="1">
            <a:schemeClr val="accent2"/>
          </a:fillRef>
          <a:effectRef idx="1">
            <a:schemeClr val="accent2"/>
          </a:effectRef>
          <a:fontRef idx="minor">
            <a:schemeClr val="lt1"/>
          </a:fontRef>
        </p:style>
        <p:txBody>
          <a:bodyPr rtlCol="0" anchor="ctr"/>
          <a:lstStyle/>
          <a:p>
            <a:pPr algn="ctr"/>
            <a:r>
              <a:rPr kumimoji="1" lang="en-US" altLang="ja-JP" dirty="0">
                <a:solidFill>
                  <a:sysClr val="windowText" lastClr="000000"/>
                </a:solidFill>
              </a:rPr>
              <a:t>JIT</a:t>
            </a:r>
            <a:r>
              <a:rPr kumimoji="1" lang="ja-JP" altLang="en-US">
                <a:solidFill>
                  <a:sysClr val="windowText" lastClr="000000"/>
                </a:solidFill>
              </a:rPr>
              <a:t>コンパイル</a:t>
            </a:r>
            <a:endParaRPr kumimoji="1" lang="ja-JP" altLang="en-US" dirty="0">
              <a:solidFill>
                <a:sysClr val="windowText" lastClr="000000"/>
              </a:solidFill>
            </a:endParaRPr>
          </a:p>
        </p:txBody>
      </p:sp>
    </p:spTree>
    <p:extLst>
      <p:ext uri="{BB962C8B-B14F-4D97-AF65-F5344CB8AC3E}">
        <p14:creationId xmlns:p14="http://schemas.microsoft.com/office/powerpoint/2010/main" val="3241327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4.16667E-7 2.22222E-6 L 0.19232 0.04421 " pathEditMode="relative" rAng="0" ptsTypes="AA">
                                      <p:cBhvr>
                                        <p:cTn id="6" dur="2000" fill="hold"/>
                                        <p:tgtEl>
                                          <p:spTgt spid="23"/>
                                        </p:tgtEl>
                                        <p:attrNameLst>
                                          <p:attrName>ppt_x</p:attrName>
                                          <p:attrName>ppt_y</p:attrName>
                                        </p:attrNameLst>
                                      </p:cBhvr>
                                      <p:rCtr x="9609" y="2199"/>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par>
                                <p:cTn id="11" presetID="0" presetClass="path" presetSubtype="0" accel="50000" decel="50000" fill="hold" grpId="0" nodeType="withEffect">
                                  <p:stCondLst>
                                    <p:cond delay="0"/>
                                  </p:stCondLst>
                                  <p:childTnLst>
                                    <p:animMotion origin="layout" path="M -2.29167E-6 -3.7037E-6 L 0.12552 0.0507 " pathEditMode="relative" rAng="0" ptsTypes="AA">
                                      <p:cBhvr>
                                        <p:cTn id="12" dur="2000" fill="hold"/>
                                        <p:tgtEl>
                                          <p:spTgt spid="28"/>
                                        </p:tgtEl>
                                        <p:attrNameLst>
                                          <p:attrName>ppt_x</p:attrName>
                                          <p:attrName>ppt_y</p:attrName>
                                        </p:attrNameLst>
                                      </p:cBhvr>
                                      <p:rCtr x="6276" y="2523"/>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3" presetClass="emph" presetSubtype="2" fill="hold" grpId="0" nodeType="withEffect">
                                  <p:stCondLst>
                                    <p:cond delay="0"/>
                                  </p:stCondLst>
                                  <p:childTnLst>
                                    <p:animClr clrSpc="rgb" dir="cw">
                                      <p:cBhvr override="childStyle">
                                        <p:cTn id="18" dur="1000" fill="hold"/>
                                        <p:tgtEl>
                                          <p:spTgt spid="26"/>
                                        </p:tgtEl>
                                        <p:attrNameLst>
                                          <p:attrName>style.color</p:attrName>
                                        </p:attrNameLst>
                                      </p:cBhvr>
                                      <p:to>
                                        <a:srgbClr val="FF0009"/>
                                      </p:to>
                                    </p:animClr>
                                  </p:childTnLst>
                                </p:cTn>
                              </p:par>
                              <p:par>
                                <p:cTn id="19" presetID="3" presetClass="emph" presetSubtype="2" fill="hold" grpId="1" nodeType="withEffect">
                                  <p:stCondLst>
                                    <p:cond delay="0"/>
                                  </p:stCondLst>
                                  <p:childTnLst>
                                    <p:animClr clrSpc="rgb" dir="cw">
                                      <p:cBhvr override="childStyle">
                                        <p:cTn id="20" dur="1000" fill="hold"/>
                                        <p:tgtEl>
                                          <p:spTgt spid="26"/>
                                        </p:tgtEl>
                                        <p:attrNameLst>
                                          <p:attrName>style.color</p:attrName>
                                        </p:attrNameLst>
                                      </p:cBhvr>
                                      <p:to>
                                        <a:schemeClr val="tx1"/>
                                      </p:to>
                                    </p:animClr>
                                  </p:childTnLst>
                                </p:cTn>
                              </p:par>
                              <p:par>
                                <p:cTn id="21" presetID="1" presetClass="exit" presetSubtype="0" fill="hold" nodeType="withEffect">
                                  <p:stCondLst>
                                    <p:cond delay="0"/>
                                  </p:stCondLst>
                                  <p:childTnLst>
                                    <p:set>
                                      <p:cBhvr>
                                        <p:cTn id="22" dur="1" fill="hold">
                                          <p:stCondLst>
                                            <p:cond delay="0"/>
                                          </p:stCondLst>
                                        </p:cTn>
                                        <p:tgtEl>
                                          <p:spTgt spid="11"/>
                                        </p:tgtEl>
                                        <p:attrNameLst>
                                          <p:attrName>style.visibility</p:attrName>
                                        </p:attrNameLst>
                                      </p:cBhvr>
                                      <p:to>
                                        <p:strVal val="hidden"/>
                                      </p:to>
                                    </p:set>
                                  </p:childTnLst>
                                </p:cTn>
                              </p:par>
                              <p:par>
                                <p:cTn id="23" presetID="1" presetClass="exit" presetSubtype="0" fill="hold" nodeType="withEffect">
                                  <p:stCondLst>
                                    <p:cond delay="2500"/>
                                  </p:stCondLst>
                                  <p:childTnLst>
                                    <p:set>
                                      <p:cBhvr>
                                        <p:cTn id="24" dur="1" fill="hold">
                                          <p:stCondLst>
                                            <p:cond delay="0"/>
                                          </p:stCondLst>
                                        </p:cTn>
                                        <p:tgtEl>
                                          <p:spTgt spid="24"/>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grpId="2" nodeType="clickEffect">
                                  <p:stCondLst>
                                    <p:cond delay="0"/>
                                  </p:stCondLst>
                                  <p:childTnLst>
                                    <p:set>
                                      <p:cBhvr>
                                        <p:cTn id="32" dur="1" fill="hold">
                                          <p:stCondLst>
                                            <p:cond delay="0"/>
                                          </p:stCondLst>
                                        </p:cTn>
                                        <p:tgtEl>
                                          <p:spTgt spid="2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0" presetClass="path" presetSubtype="0" accel="50000" decel="50000" fill="hold" grpId="1" nodeType="clickEffect">
                                  <p:stCondLst>
                                    <p:cond delay="0"/>
                                  </p:stCondLst>
                                  <p:childTnLst>
                                    <p:animMotion origin="layout" path="M 0.19232 0.04421 L 0.5905 0.16111 " pathEditMode="relative" rAng="0" ptsTypes="AA">
                                      <p:cBhvr>
                                        <p:cTn id="36" dur="2000" fill="hold"/>
                                        <p:tgtEl>
                                          <p:spTgt spid="23"/>
                                        </p:tgtEl>
                                        <p:attrNameLst>
                                          <p:attrName>ppt_x</p:attrName>
                                          <p:attrName>ppt_y</p:attrName>
                                        </p:attrNameLst>
                                      </p:cBhvr>
                                      <p:rCtr x="19922" y="5856"/>
                                    </p:animMotion>
                                  </p:childTnLst>
                                </p:cTn>
                              </p:par>
                              <p:par>
                                <p:cTn id="37" presetID="1"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blinds(horizontal)">
                                      <p:cBhvr>
                                        <p:cTn id="4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6" grpId="0" animBg="1"/>
      <p:bldP spid="26" grpId="1" animBg="1"/>
      <p:bldP spid="28" grpId="0" animBg="1"/>
      <p:bldP spid="28" grpId="1" animBg="1"/>
      <p:bldP spid="28" grpId="2" animBg="1"/>
      <p:bldP spid="29" grpId="0" animBg="1"/>
      <p:bldP spid="30" grpId="0"/>
      <p:bldP spid="3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72B75E7-95FF-6820-CCBD-4B47495DD3B6}"/>
              </a:ext>
            </a:extLst>
          </p:cNvPr>
          <p:cNvSpPr>
            <a:spLocks noGrp="1"/>
          </p:cNvSpPr>
          <p:nvPr>
            <p:ph type="title"/>
          </p:nvPr>
        </p:nvSpPr>
        <p:spPr>
          <a:xfrm>
            <a:off x="838200" y="438412"/>
            <a:ext cx="10515600" cy="560970"/>
          </a:xfrm>
        </p:spPr>
        <p:txBody>
          <a:bodyPr>
            <a:noAutofit/>
          </a:bodyPr>
          <a:lstStyle/>
          <a:p>
            <a:r>
              <a:rPr lang="en-US" altLang="ja-JP" sz="3600" dirty="0"/>
              <a:t>uBPF</a:t>
            </a:r>
            <a:r>
              <a:rPr lang="ja-JP" altLang="en-US" sz="3600"/>
              <a:t>プログラムによる外部メモリアクセス</a:t>
            </a:r>
            <a:endParaRPr kumimoji="1" lang="ja-JP" altLang="en-US" sz="3600"/>
          </a:p>
        </p:txBody>
      </p:sp>
      <p:sp>
        <p:nvSpPr>
          <p:cNvPr id="3" name="コンテンツ プレースホルダー 2">
            <a:extLst>
              <a:ext uri="{FF2B5EF4-FFF2-40B4-BE49-F238E27FC236}">
                <a16:creationId xmlns:a16="http://schemas.microsoft.com/office/drawing/2014/main" id="{00041C7F-FF3E-B22C-DAC4-516B7978F41A}"/>
              </a:ext>
            </a:extLst>
          </p:cNvPr>
          <p:cNvSpPr>
            <a:spLocks noGrp="1"/>
          </p:cNvSpPr>
          <p:nvPr>
            <p:ph idx="1"/>
          </p:nvPr>
        </p:nvSpPr>
        <p:spPr>
          <a:xfrm>
            <a:off x="884678" y="1222941"/>
            <a:ext cx="10666855" cy="2964686"/>
          </a:xfrm>
        </p:spPr>
        <p:txBody>
          <a:bodyPr>
            <a:normAutofit/>
          </a:bodyPr>
          <a:lstStyle/>
          <a:p>
            <a:r>
              <a:rPr lang="en" altLang="ja-JP" dirty="0" err="1"/>
              <a:t>uBPF</a:t>
            </a:r>
            <a:r>
              <a:rPr lang="ja-JP" altLang="en-US"/>
              <a:t>プログラムは仕様上、外部メモリにアクセスできない</a:t>
            </a:r>
            <a:endParaRPr lang="en-US" altLang="ja-JP" dirty="0"/>
          </a:p>
          <a:p>
            <a:pPr lvl="1"/>
            <a:r>
              <a:rPr lang="en-US" altLang="ja-JP" dirty="0"/>
              <a:t>OS</a:t>
            </a:r>
            <a:r>
              <a:rPr lang="ja-JP" altLang="en-US"/>
              <a:t>データが格納されているシステムメモリのデータを取得する必要</a:t>
            </a:r>
            <a:endParaRPr lang="en-US" altLang="ja-JP" dirty="0"/>
          </a:p>
          <a:p>
            <a:pPr lvl="1"/>
            <a:r>
              <a:rPr lang="ja-JP" altLang="en-US"/>
              <a:t>取得したメモリデータを</a:t>
            </a:r>
            <a:r>
              <a:rPr lang="en-US" altLang="ja-JP" dirty="0"/>
              <a:t>IDS</a:t>
            </a:r>
            <a:r>
              <a:rPr lang="ja-JP" altLang="en-US"/>
              <a:t>との間の共有メモリに格納する必要</a:t>
            </a:r>
            <a:endParaRPr lang="en" altLang="ja-JP" dirty="0"/>
          </a:p>
          <a:p>
            <a:r>
              <a:rPr lang="ja-JP" altLang="en-US"/>
              <a:t>ヘルパー関数経由で</a:t>
            </a:r>
            <a:r>
              <a:rPr lang="en" altLang="ja-JP" dirty="0" err="1"/>
              <a:t>uBPF</a:t>
            </a:r>
            <a:r>
              <a:rPr lang="ja-JP" altLang="en-US"/>
              <a:t>ランタイムが外部メモリにアクセス</a:t>
            </a:r>
            <a:endParaRPr lang="en-US" altLang="ja-JP" dirty="0"/>
          </a:p>
          <a:p>
            <a:pPr lvl="1"/>
            <a:r>
              <a:rPr lang="en-US" altLang="ja-JP" dirty="0"/>
              <a:t>uBPF</a:t>
            </a:r>
            <a:r>
              <a:rPr lang="ja-JP" altLang="en-US"/>
              <a:t>プログラムが指定した仮想アドレスを物理アドレスに変換</a:t>
            </a:r>
            <a:endParaRPr lang="en-US" altLang="ja-JP" dirty="0"/>
          </a:p>
          <a:p>
            <a:pPr lvl="1"/>
            <a:r>
              <a:rPr lang="ja-JP" altLang="en-US"/>
              <a:t>物理アドレスを用いてシステムメモリと共有メモリにアクセス</a:t>
            </a:r>
            <a:endParaRPr lang="en-US" altLang="ja-JP" dirty="0"/>
          </a:p>
        </p:txBody>
      </p:sp>
      <p:sp>
        <p:nvSpPr>
          <p:cNvPr id="4" name="スライド番号プレースホルダー 3">
            <a:extLst>
              <a:ext uri="{FF2B5EF4-FFF2-40B4-BE49-F238E27FC236}">
                <a16:creationId xmlns:a16="http://schemas.microsoft.com/office/drawing/2014/main" id="{CD80ABCA-A92F-86BD-94E6-7ABF1499A1EC}"/>
              </a:ext>
            </a:extLst>
          </p:cNvPr>
          <p:cNvSpPr>
            <a:spLocks noGrp="1"/>
          </p:cNvSpPr>
          <p:nvPr>
            <p:ph type="sldNum" sz="quarter" idx="12"/>
          </p:nvPr>
        </p:nvSpPr>
        <p:spPr/>
        <p:txBody>
          <a:bodyPr/>
          <a:lstStyle/>
          <a:p>
            <a:fld id="{A2DAF6EC-2C59-9941-AA93-00E19ED16896}" type="slidenum">
              <a:rPr kumimoji="1" lang="ja-JP" altLang="en-US" smtClean="0">
                <a:solidFill>
                  <a:schemeClr val="tx1"/>
                </a:solidFill>
                <a:latin typeface="Meiryo" panose="020B0604030504040204" pitchFamily="34" charset="-128"/>
                <a:ea typeface="Meiryo" panose="020B0604030504040204" pitchFamily="34" charset="-128"/>
              </a:rPr>
              <a:t>14</a:t>
            </a:fld>
            <a:endParaRPr kumimoji="1" lang="ja-JP" altLang="en-US">
              <a:solidFill>
                <a:schemeClr val="tx1"/>
              </a:solidFill>
              <a:latin typeface="Meiryo" panose="020B0604030504040204" pitchFamily="34" charset="-128"/>
              <a:ea typeface="Meiryo" panose="020B0604030504040204" pitchFamily="34" charset="-128"/>
            </a:endParaRPr>
          </a:p>
        </p:txBody>
      </p:sp>
      <p:grpSp>
        <p:nvGrpSpPr>
          <p:cNvPr id="80" name="グループ化 79">
            <a:extLst>
              <a:ext uri="{FF2B5EF4-FFF2-40B4-BE49-F238E27FC236}">
                <a16:creationId xmlns:a16="http://schemas.microsoft.com/office/drawing/2014/main" id="{52B6A4F5-8C2C-309F-CC14-6F5D5E87001F}"/>
              </a:ext>
            </a:extLst>
          </p:cNvPr>
          <p:cNvGrpSpPr/>
          <p:nvPr/>
        </p:nvGrpSpPr>
        <p:grpSpPr>
          <a:xfrm>
            <a:off x="3692306" y="3789646"/>
            <a:ext cx="4807387" cy="2964686"/>
            <a:chOff x="6326051" y="3756788"/>
            <a:chExt cx="4807387" cy="2964686"/>
          </a:xfrm>
        </p:grpSpPr>
        <p:grpSp>
          <p:nvGrpSpPr>
            <p:cNvPr id="81" name="グループ化 80">
              <a:extLst>
                <a:ext uri="{FF2B5EF4-FFF2-40B4-BE49-F238E27FC236}">
                  <a16:creationId xmlns:a16="http://schemas.microsoft.com/office/drawing/2014/main" id="{3C01618B-ED4F-6D4A-E0E5-1CA3006E68B6}"/>
                </a:ext>
              </a:extLst>
            </p:cNvPr>
            <p:cNvGrpSpPr/>
            <p:nvPr/>
          </p:nvGrpSpPr>
          <p:grpSpPr>
            <a:xfrm>
              <a:off x="6326051" y="3756788"/>
              <a:ext cx="4807387" cy="2964686"/>
              <a:chOff x="5642341" y="3241857"/>
              <a:chExt cx="4807387" cy="3349169"/>
            </a:xfrm>
          </p:grpSpPr>
          <p:sp>
            <p:nvSpPr>
              <p:cNvPr id="98" name="四角形: 角を丸くする 6">
                <a:extLst>
                  <a:ext uri="{FF2B5EF4-FFF2-40B4-BE49-F238E27FC236}">
                    <a16:creationId xmlns:a16="http://schemas.microsoft.com/office/drawing/2014/main" id="{A5362D1D-4A33-43C1-A98E-B3264FFD7EC6}"/>
                  </a:ext>
                </a:extLst>
              </p:cNvPr>
              <p:cNvSpPr/>
              <p:nvPr/>
            </p:nvSpPr>
            <p:spPr>
              <a:xfrm>
                <a:off x="5642341" y="3241857"/>
                <a:ext cx="4766336" cy="3349169"/>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99" name="正方形/長方形 7">
                <a:extLst>
                  <a:ext uri="{FF2B5EF4-FFF2-40B4-BE49-F238E27FC236}">
                    <a16:creationId xmlns:a16="http://schemas.microsoft.com/office/drawing/2014/main" id="{1AE92270-3AB1-A490-641A-4702D0107FA1}"/>
                  </a:ext>
                </a:extLst>
              </p:cNvPr>
              <p:cNvSpPr/>
              <p:nvPr/>
            </p:nvSpPr>
            <p:spPr>
              <a:xfrm>
                <a:off x="6098762" y="3315758"/>
                <a:ext cx="2737669" cy="921798"/>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100" name="テキスト ボックス 11">
                <a:extLst>
                  <a:ext uri="{FF2B5EF4-FFF2-40B4-BE49-F238E27FC236}">
                    <a16:creationId xmlns:a16="http://schemas.microsoft.com/office/drawing/2014/main" id="{4E9F5316-49D2-5E94-CDFF-A7A18764A277}"/>
                  </a:ext>
                </a:extLst>
              </p:cNvPr>
              <p:cNvSpPr txBox="1"/>
              <p:nvPr/>
            </p:nvSpPr>
            <p:spPr>
              <a:xfrm>
                <a:off x="8937304" y="3652433"/>
                <a:ext cx="1512424" cy="41723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101" name="正方形/長方形 14">
                <a:extLst>
                  <a:ext uri="{FF2B5EF4-FFF2-40B4-BE49-F238E27FC236}">
                    <a16:creationId xmlns:a16="http://schemas.microsoft.com/office/drawing/2014/main" id="{32588CA7-63F5-7AF3-597D-9F57330EE70D}"/>
                  </a:ext>
                </a:extLst>
              </p:cNvPr>
              <p:cNvSpPr/>
              <p:nvPr/>
            </p:nvSpPr>
            <p:spPr>
              <a:xfrm>
                <a:off x="6467532" y="5876389"/>
                <a:ext cx="3580249" cy="46592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eiryo" panose="020B0604030504040204" pitchFamily="34" charset="-128"/>
                    <a:ea typeface="Meiryo" panose="020B0604030504040204" pitchFamily="34" charset="-128"/>
                  </a:rPr>
                  <a:t>エージェント</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102" name="四角形: 対角を切り取る 15">
                <a:extLst>
                  <a:ext uri="{FF2B5EF4-FFF2-40B4-BE49-F238E27FC236}">
                    <a16:creationId xmlns:a16="http://schemas.microsoft.com/office/drawing/2014/main" id="{D83553DA-F3BC-2AFC-52A5-B63975244EB1}"/>
                  </a:ext>
                </a:extLst>
              </p:cNvPr>
              <p:cNvSpPr/>
              <p:nvPr/>
            </p:nvSpPr>
            <p:spPr>
              <a:xfrm>
                <a:off x="6177600" y="4431103"/>
                <a:ext cx="3975416" cy="1995446"/>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103" name="正方形/長方形 16">
                <a:extLst>
                  <a:ext uri="{FF2B5EF4-FFF2-40B4-BE49-F238E27FC236}">
                    <a16:creationId xmlns:a16="http://schemas.microsoft.com/office/drawing/2014/main" id="{62D82BC7-FF35-1D81-2A44-ADF91F6F00EE}"/>
                  </a:ext>
                </a:extLst>
              </p:cNvPr>
              <p:cNvSpPr/>
              <p:nvPr/>
            </p:nvSpPr>
            <p:spPr>
              <a:xfrm>
                <a:off x="6300028" y="4288923"/>
                <a:ext cx="782653" cy="350374"/>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grpSp>
        <p:grpSp>
          <p:nvGrpSpPr>
            <p:cNvPr id="82" name="グループ化 81">
              <a:extLst>
                <a:ext uri="{FF2B5EF4-FFF2-40B4-BE49-F238E27FC236}">
                  <a16:creationId xmlns:a16="http://schemas.microsoft.com/office/drawing/2014/main" id="{023E17EE-E619-D084-EA39-9C822DA9BDA7}"/>
                </a:ext>
              </a:extLst>
            </p:cNvPr>
            <p:cNvGrpSpPr/>
            <p:nvPr/>
          </p:nvGrpSpPr>
          <p:grpSpPr>
            <a:xfrm>
              <a:off x="6883541" y="4002761"/>
              <a:ext cx="3847950" cy="2085741"/>
              <a:chOff x="6883541" y="4002761"/>
              <a:chExt cx="3847950" cy="2085741"/>
            </a:xfrm>
          </p:grpSpPr>
          <p:sp>
            <p:nvSpPr>
              <p:cNvPr id="83" name="正方形/長方形 82">
                <a:extLst>
                  <a:ext uri="{FF2B5EF4-FFF2-40B4-BE49-F238E27FC236}">
                    <a16:creationId xmlns:a16="http://schemas.microsoft.com/office/drawing/2014/main" id="{1CA20F1C-2B10-F578-CEE1-8D528A8E91A1}"/>
                  </a:ext>
                </a:extLst>
              </p:cNvPr>
              <p:cNvSpPr/>
              <p:nvPr/>
            </p:nvSpPr>
            <p:spPr>
              <a:xfrm>
                <a:off x="7151242" y="5467777"/>
                <a:ext cx="3580249" cy="537416"/>
              </a:xfrm>
              <a:prstGeom prst="rect">
                <a:avLst/>
              </a:prstGeom>
              <a:solidFill>
                <a:schemeClr val="accent3">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r"/>
                <a:endParaRPr kumimoji="1" lang="ja-JP" altLang="en-US">
                  <a:solidFill>
                    <a:schemeClr val="tx1"/>
                  </a:solidFill>
                  <a:latin typeface="Meiryo" panose="020B0604030504040204" pitchFamily="34" charset="-128"/>
                  <a:ea typeface="Meiryo" panose="020B0604030504040204" pitchFamily="34" charset="-128"/>
                </a:endParaRPr>
              </a:p>
            </p:txBody>
          </p:sp>
          <p:sp>
            <p:nvSpPr>
              <p:cNvPr id="84" name="TextBox 10">
                <a:extLst>
                  <a:ext uri="{FF2B5EF4-FFF2-40B4-BE49-F238E27FC236}">
                    <a16:creationId xmlns:a16="http://schemas.microsoft.com/office/drawing/2014/main" id="{0F239C42-561D-49EA-BB86-F0FD684654E7}"/>
                  </a:ext>
                </a:extLst>
              </p:cNvPr>
              <p:cNvSpPr txBox="1"/>
              <p:nvPr/>
            </p:nvSpPr>
            <p:spPr>
              <a:xfrm>
                <a:off x="9392663" y="5442171"/>
                <a:ext cx="1338828" cy="646331"/>
              </a:xfrm>
              <a:prstGeom prst="rect">
                <a:avLst/>
              </a:prstGeom>
              <a:noFill/>
            </p:spPr>
            <p:txBody>
              <a:bodyPr wrap="none" rtlCol="0">
                <a:spAutoFit/>
              </a:bodyPr>
              <a:lstStyle/>
              <a:p>
                <a:pPr algn="ctr"/>
                <a:r>
                  <a:rPr kumimoji="1" lang="en-US" altLang="ja-JP" dirty="0">
                    <a:solidFill>
                      <a:schemeClr val="tx1"/>
                    </a:solidFill>
                    <a:latin typeface="Meiryo" panose="020B0604030504040204" pitchFamily="34" charset="-128"/>
                    <a:ea typeface="Meiryo" panose="020B0604030504040204" pitchFamily="34" charset="-128"/>
                  </a:rPr>
                  <a:t>uBPF</a:t>
                </a:r>
              </a:p>
              <a:p>
                <a:pPr algn="ctr"/>
                <a:r>
                  <a:rPr kumimoji="1" lang="ja-JP" altLang="en-US">
                    <a:solidFill>
                      <a:schemeClr val="tx1"/>
                    </a:solidFill>
                    <a:latin typeface="Meiryo" panose="020B0604030504040204" pitchFamily="34" charset="-128"/>
                    <a:ea typeface="Meiryo" panose="020B0604030504040204" pitchFamily="34" charset="-128"/>
                  </a:rPr>
                  <a:t>ランタイム</a:t>
                </a:r>
              </a:p>
            </p:txBody>
          </p:sp>
          <p:sp>
            <p:nvSpPr>
              <p:cNvPr id="85" name="Rectangle 11">
                <a:extLst>
                  <a:ext uri="{FF2B5EF4-FFF2-40B4-BE49-F238E27FC236}">
                    <a16:creationId xmlns:a16="http://schemas.microsoft.com/office/drawing/2014/main" id="{D555F5E1-3995-DC26-8A56-126C5EA81B0B}"/>
                  </a:ext>
                </a:extLst>
              </p:cNvPr>
              <p:cNvSpPr/>
              <p:nvPr/>
            </p:nvSpPr>
            <p:spPr>
              <a:xfrm>
                <a:off x="7386384" y="5608472"/>
                <a:ext cx="1710834" cy="319776"/>
              </a:xfrm>
              <a:prstGeom prst="rect">
                <a:avLst/>
              </a:prstGeom>
              <a:solidFill>
                <a:schemeClr val="tx1"/>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JP" dirty="0">
                    <a:solidFill>
                      <a:srgbClr val="FFFF00"/>
                    </a:solidFill>
                    <a:latin typeface="Meiryo" panose="020B0604030504040204" pitchFamily="34" charset="-128"/>
                    <a:ea typeface="Meiryo" panose="020B0604030504040204" pitchFamily="34" charset="-128"/>
                  </a:rPr>
                  <a:t>ヘルパー関数</a:t>
                </a:r>
              </a:p>
            </p:txBody>
          </p:sp>
          <p:sp>
            <p:nvSpPr>
              <p:cNvPr id="86" name="正方形/長方形 5">
                <a:extLst>
                  <a:ext uri="{FF2B5EF4-FFF2-40B4-BE49-F238E27FC236}">
                    <a16:creationId xmlns:a16="http://schemas.microsoft.com/office/drawing/2014/main" id="{C3E3D23F-828A-CB67-6F95-4EC94B9FA055}"/>
                  </a:ext>
                </a:extLst>
              </p:cNvPr>
              <p:cNvSpPr/>
              <p:nvPr/>
            </p:nvSpPr>
            <p:spPr>
              <a:xfrm>
                <a:off x="8682629" y="5053915"/>
                <a:ext cx="2048862" cy="310151"/>
              </a:xfrm>
              <a:prstGeom prst="rect">
                <a:avLst/>
              </a:prstGeom>
              <a:solidFill>
                <a:srgbClr val="F1BA01"/>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uBPF</a:t>
                </a:r>
                <a:r>
                  <a:rPr kumimoji="1" lang="ja-JP" altLang="en-US">
                    <a:solidFill>
                      <a:schemeClr val="tx1"/>
                    </a:solidFill>
                    <a:latin typeface="Meiryo" panose="020B0604030504040204" pitchFamily="34" charset="-128"/>
                    <a:ea typeface="Meiryo" panose="020B0604030504040204" pitchFamily="34" charset="-128"/>
                  </a:rPr>
                  <a:t>プログラム</a:t>
                </a:r>
              </a:p>
            </p:txBody>
          </p:sp>
          <p:sp>
            <p:nvSpPr>
              <p:cNvPr id="92" name="正方形/長方形 7">
                <a:extLst>
                  <a:ext uri="{FF2B5EF4-FFF2-40B4-BE49-F238E27FC236}">
                    <a16:creationId xmlns:a16="http://schemas.microsoft.com/office/drawing/2014/main" id="{19FEED96-3C3D-2104-39F3-75D35D9834A0}"/>
                  </a:ext>
                </a:extLst>
              </p:cNvPr>
              <p:cNvSpPr/>
              <p:nvPr/>
            </p:nvSpPr>
            <p:spPr>
              <a:xfrm>
                <a:off x="6883541" y="4002761"/>
                <a:ext cx="1606169" cy="438770"/>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メモリデータ</a:t>
                </a:r>
              </a:p>
            </p:txBody>
          </p:sp>
          <p:sp>
            <p:nvSpPr>
              <p:cNvPr id="93" name="テキスト ボックス 92">
                <a:extLst>
                  <a:ext uri="{FF2B5EF4-FFF2-40B4-BE49-F238E27FC236}">
                    <a16:creationId xmlns:a16="http://schemas.microsoft.com/office/drawing/2014/main" id="{007CAA7F-3675-EB40-196E-EB0BED8041D1}"/>
                  </a:ext>
                </a:extLst>
              </p:cNvPr>
              <p:cNvSpPr txBox="1"/>
              <p:nvPr/>
            </p:nvSpPr>
            <p:spPr>
              <a:xfrm>
                <a:off x="8450928" y="4063863"/>
                <a:ext cx="1107996"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システム</a:t>
                </a:r>
              </a:p>
            </p:txBody>
          </p:sp>
        </p:grpSp>
      </p:grpSp>
      <p:cxnSp>
        <p:nvCxnSpPr>
          <p:cNvPr id="105" name="直線矢印コネクタ 104">
            <a:extLst>
              <a:ext uri="{FF2B5EF4-FFF2-40B4-BE49-F238E27FC236}">
                <a16:creationId xmlns:a16="http://schemas.microsoft.com/office/drawing/2014/main" id="{10894534-6BA1-029F-4193-AA2D27909AD1}"/>
              </a:ext>
            </a:extLst>
          </p:cNvPr>
          <p:cNvCxnSpPr>
            <a:cxnSpLocks/>
          </p:cNvCxnSpPr>
          <p:nvPr/>
        </p:nvCxnSpPr>
        <p:spPr>
          <a:xfrm flipH="1" flipV="1">
            <a:off x="5608056" y="4444727"/>
            <a:ext cx="1345909" cy="602626"/>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08" name="禁止 107">
            <a:extLst>
              <a:ext uri="{FF2B5EF4-FFF2-40B4-BE49-F238E27FC236}">
                <a16:creationId xmlns:a16="http://schemas.microsoft.com/office/drawing/2014/main" id="{FE5102DE-30ED-EC1C-74D6-46FEF1FE04EB}"/>
              </a:ext>
            </a:extLst>
          </p:cNvPr>
          <p:cNvSpPr/>
          <p:nvPr/>
        </p:nvSpPr>
        <p:spPr>
          <a:xfrm>
            <a:off x="6344239" y="4656269"/>
            <a:ext cx="424311" cy="388662"/>
          </a:xfrm>
          <a:prstGeom prst="noSmoking">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cxnSp>
        <p:nvCxnSpPr>
          <p:cNvPr id="109" name="直線矢印コネクタ 108">
            <a:extLst>
              <a:ext uri="{FF2B5EF4-FFF2-40B4-BE49-F238E27FC236}">
                <a16:creationId xmlns:a16="http://schemas.microsoft.com/office/drawing/2014/main" id="{16A878E1-85C1-D617-EAC9-36D5C13C4C71}"/>
              </a:ext>
            </a:extLst>
          </p:cNvPr>
          <p:cNvCxnSpPr>
            <a:cxnSpLocks/>
            <a:endCxn id="92" idx="2"/>
          </p:cNvCxnSpPr>
          <p:nvPr/>
        </p:nvCxnSpPr>
        <p:spPr>
          <a:xfrm flipH="1" flipV="1">
            <a:off x="5052881" y="4474389"/>
            <a:ext cx="521871" cy="1156076"/>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0691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8289A-FD0C-9F44-CC8D-95200FFD4B7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F1C5AC2-7FA3-5080-7E4E-7B8B1FB92606}"/>
              </a:ext>
            </a:extLst>
          </p:cNvPr>
          <p:cNvSpPr>
            <a:spLocks noGrp="1"/>
          </p:cNvSpPr>
          <p:nvPr>
            <p:ph type="title"/>
          </p:nvPr>
        </p:nvSpPr>
        <p:spPr>
          <a:xfrm>
            <a:off x="838200" y="438412"/>
            <a:ext cx="10515600" cy="560970"/>
          </a:xfrm>
        </p:spPr>
        <p:txBody>
          <a:bodyPr>
            <a:noAutofit/>
          </a:bodyPr>
          <a:lstStyle/>
          <a:p>
            <a:r>
              <a:rPr lang="ja-JP" altLang="en-US" sz="3600"/>
              <a:t>ヘルパー関数による安全なメモリアクセス</a:t>
            </a:r>
            <a:endParaRPr kumimoji="1" lang="ja-JP" altLang="en-US" sz="3600"/>
          </a:p>
        </p:txBody>
      </p:sp>
      <p:sp>
        <p:nvSpPr>
          <p:cNvPr id="3" name="コンテンツ プレースホルダー 2">
            <a:extLst>
              <a:ext uri="{FF2B5EF4-FFF2-40B4-BE49-F238E27FC236}">
                <a16:creationId xmlns:a16="http://schemas.microsoft.com/office/drawing/2014/main" id="{5ADE6D39-EF2D-935A-431B-FB0307F400D6}"/>
              </a:ext>
            </a:extLst>
          </p:cNvPr>
          <p:cNvSpPr>
            <a:spLocks noGrp="1"/>
          </p:cNvSpPr>
          <p:nvPr>
            <p:ph idx="1"/>
          </p:nvPr>
        </p:nvSpPr>
        <p:spPr>
          <a:xfrm>
            <a:off x="884678" y="1222941"/>
            <a:ext cx="10666855" cy="2964686"/>
          </a:xfrm>
        </p:spPr>
        <p:txBody>
          <a:bodyPr>
            <a:normAutofit/>
          </a:bodyPr>
          <a:lstStyle/>
          <a:p>
            <a:r>
              <a:rPr lang="en-US" altLang="ja-JP" dirty="0"/>
              <a:t>uBPF</a:t>
            </a:r>
            <a:r>
              <a:rPr lang="ja-JP" altLang="en-US"/>
              <a:t>プログラムに２つのヘルパー関数を提供</a:t>
            </a:r>
            <a:endParaRPr lang="en-US" altLang="ja-JP" dirty="0"/>
          </a:p>
          <a:p>
            <a:pPr lvl="1"/>
            <a:r>
              <a:rPr lang="ja-JP" altLang="en-US"/>
              <a:t>システムメモリから共有メモリに指定されたサイズのデータをコピー</a:t>
            </a:r>
            <a:endParaRPr lang="en-US" altLang="ja-JP" dirty="0"/>
          </a:p>
          <a:p>
            <a:pPr lvl="1"/>
            <a:r>
              <a:rPr lang="ja-JP" altLang="en-US"/>
              <a:t>システムメモリ上の</a:t>
            </a:r>
            <a:r>
              <a:rPr lang="en-US" altLang="ja-JP" dirty="0"/>
              <a:t>64</a:t>
            </a:r>
            <a:r>
              <a:rPr lang="ja-JP" altLang="en-US"/>
              <a:t>ビットのデータを取得</a:t>
            </a:r>
            <a:endParaRPr lang="en-US" altLang="ja-JP" dirty="0"/>
          </a:p>
          <a:p>
            <a:r>
              <a:rPr lang="ja-JP" altLang="en-US"/>
              <a:t>ヘルパー関数は外部メモリに安全にアクセスすることを保証</a:t>
            </a:r>
            <a:endParaRPr lang="en-US" altLang="ja-JP" dirty="0"/>
          </a:p>
          <a:p>
            <a:pPr lvl="1"/>
            <a:r>
              <a:rPr lang="ja-JP" altLang="en-US"/>
              <a:t>アドレス変換に失敗する不正な仮想アドレスにはアクセスしない</a:t>
            </a:r>
            <a:endParaRPr lang="en-US" altLang="ja-JP" dirty="0"/>
          </a:p>
          <a:p>
            <a:pPr lvl="1"/>
            <a:r>
              <a:rPr lang="ja-JP" altLang="en-US"/>
              <a:t>共有メモリのアドレス範囲にしかデータをコピーしない</a:t>
            </a:r>
            <a:endParaRPr lang="en-US" altLang="ja-JP" dirty="0"/>
          </a:p>
          <a:p>
            <a:pPr lvl="1"/>
            <a:endParaRPr lang="en-US" altLang="ja-JP" dirty="0">
              <a:solidFill>
                <a:srgbClr val="FF0000"/>
              </a:solidFill>
            </a:endParaRPr>
          </a:p>
          <a:p>
            <a:endParaRPr lang="ja-JP" altLang="en-US"/>
          </a:p>
        </p:txBody>
      </p:sp>
      <p:sp>
        <p:nvSpPr>
          <p:cNvPr id="4" name="スライド番号プレースホルダー 3">
            <a:extLst>
              <a:ext uri="{FF2B5EF4-FFF2-40B4-BE49-F238E27FC236}">
                <a16:creationId xmlns:a16="http://schemas.microsoft.com/office/drawing/2014/main" id="{94D7A816-363C-F885-A70D-D21A9562B426}"/>
              </a:ext>
            </a:extLst>
          </p:cNvPr>
          <p:cNvSpPr>
            <a:spLocks noGrp="1"/>
          </p:cNvSpPr>
          <p:nvPr>
            <p:ph type="sldNum" sz="quarter" idx="12"/>
          </p:nvPr>
        </p:nvSpPr>
        <p:spPr>
          <a:xfrm>
            <a:off x="9082549" y="6395678"/>
            <a:ext cx="2743200" cy="365125"/>
          </a:xfrm>
        </p:spPr>
        <p:txBody>
          <a:bodyPr/>
          <a:lstStyle/>
          <a:p>
            <a:fld id="{A2DAF6EC-2C59-9941-AA93-00E19ED16896}" type="slidenum">
              <a:rPr kumimoji="1" lang="ja-JP" altLang="en-US" smtClean="0">
                <a:solidFill>
                  <a:schemeClr val="tx1"/>
                </a:solidFill>
                <a:latin typeface="Meiryo" panose="020B0604030504040204" pitchFamily="34" charset="-128"/>
                <a:ea typeface="Meiryo" panose="020B0604030504040204" pitchFamily="34" charset="-128"/>
              </a:rPr>
              <a:t>15</a:t>
            </a:fld>
            <a:endParaRPr kumimoji="1" lang="ja-JP" altLang="en-US">
              <a:solidFill>
                <a:schemeClr val="tx1"/>
              </a:solidFill>
              <a:latin typeface="Meiryo" panose="020B0604030504040204" pitchFamily="34" charset="-128"/>
              <a:ea typeface="Meiryo" panose="020B0604030504040204" pitchFamily="34" charset="-128"/>
            </a:endParaRPr>
          </a:p>
        </p:txBody>
      </p:sp>
      <p:grpSp>
        <p:nvGrpSpPr>
          <p:cNvPr id="7" name="グループ化 6">
            <a:extLst>
              <a:ext uri="{FF2B5EF4-FFF2-40B4-BE49-F238E27FC236}">
                <a16:creationId xmlns:a16="http://schemas.microsoft.com/office/drawing/2014/main" id="{2F629E8A-F370-1688-A97F-ADBD33F00226}"/>
              </a:ext>
            </a:extLst>
          </p:cNvPr>
          <p:cNvGrpSpPr/>
          <p:nvPr/>
        </p:nvGrpSpPr>
        <p:grpSpPr>
          <a:xfrm>
            <a:off x="29496" y="3988637"/>
            <a:ext cx="11453855" cy="2566704"/>
            <a:chOff x="56733" y="4034028"/>
            <a:chExt cx="11453855" cy="2566704"/>
          </a:xfrm>
        </p:grpSpPr>
        <p:grpSp>
          <p:nvGrpSpPr>
            <p:cNvPr id="18" name="グループ化 17">
              <a:extLst>
                <a:ext uri="{FF2B5EF4-FFF2-40B4-BE49-F238E27FC236}">
                  <a16:creationId xmlns:a16="http://schemas.microsoft.com/office/drawing/2014/main" id="{8168B6AE-56DE-C7CB-7158-0C4041A60AD6}"/>
                </a:ext>
              </a:extLst>
            </p:cNvPr>
            <p:cNvGrpSpPr/>
            <p:nvPr/>
          </p:nvGrpSpPr>
          <p:grpSpPr>
            <a:xfrm>
              <a:off x="494310" y="4034028"/>
              <a:ext cx="6347786" cy="2566704"/>
              <a:chOff x="4101942" y="3241857"/>
              <a:chExt cx="6347786" cy="2899574"/>
            </a:xfrm>
          </p:grpSpPr>
          <p:sp>
            <p:nvSpPr>
              <p:cNvPr id="44" name="四角形: 角を丸くする 6">
                <a:extLst>
                  <a:ext uri="{FF2B5EF4-FFF2-40B4-BE49-F238E27FC236}">
                    <a16:creationId xmlns:a16="http://schemas.microsoft.com/office/drawing/2014/main" id="{C51CBF6E-1CC4-BA40-378B-F151A3A21B50}"/>
                  </a:ext>
                </a:extLst>
              </p:cNvPr>
              <p:cNvSpPr/>
              <p:nvPr/>
            </p:nvSpPr>
            <p:spPr>
              <a:xfrm>
                <a:off x="5999682" y="3241857"/>
                <a:ext cx="4306218" cy="2899574"/>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45" name="正方形/長方形 7">
                <a:extLst>
                  <a:ext uri="{FF2B5EF4-FFF2-40B4-BE49-F238E27FC236}">
                    <a16:creationId xmlns:a16="http://schemas.microsoft.com/office/drawing/2014/main" id="{C1BEF853-3CDD-FB7A-75C1-0A5DAFB55AF4}"/>
                  </a:ext>
                </a:extLst>
              </p:cNvPr>
              <p:cNvSpPr/>
              <p:nvPr/>
            </p:nvSpPr>
            <p:spPr>
              <a:xfrm>
                <a:off x="6177600" y="3380441"/>
                <a:ext cx="2737669" cy="921798"/>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47" name="テキスト ボックス 11">
                <a:extLst>
                  <a:ext uri="{FF2B5EF4-FFF2-40B4-BE49-F238E27FC236}">
                    <a16:creationId xmlns:a16="http://schemas.microsoft.com/office/drawing/2014/main" id="{B7B9C590-79FE-D47C-F55C-C7F40839E8E5}"/>
                  </a:ext>
                </a:extLst>
              </p:cNvPr>
              <p:cNvSpPr txBox="1"/>
              <p:nvPr/>
            </p:nvSpPr>
            <p:spPr>
              <a:xfrm>
                <a:off x="8937304" y="3652433"/>
                <a:ext cx="1512424" cy="41723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48" name="四角形: 対角を切り取る 15">
                <a:extLst>
                  <a:ext uri="{FF2B5EF4-FFF2-40B4-BE49-F238E27FC236}">
                    <a16:creationId xmlns:a16="http://schemas.microsoft.com/office/drawing/2014/main" id="{C50CC3B2-9800-F728-90F6-6028BC337106}"/>
                  </a:ext>
                </a:extLst>
              </p:cNvPr>
              <p:cNvSpPr/>
              <p:nvPr/>
            </p:nvSpPr>
            <p:spPr>
              <a:xfrm>
                <a:off x="6177600" y="4431103"/>
                <a:ext cx="3975416" cy="1549729"/>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49" name="正方形/長方形 16">
                <a:extLst>
                  <a:ext uri="{FF2B5EF4-FFF2-40B4-BE49-F238E27FC236}">
                    <a16:creationId xmlns:a16="http://schemas.microsoft.com/office/drawing/2014/main" id="{2D6F2446-6089-0EF5-B99A-008B3E2C1DCE}"/>
                  </a:ext>
                </a:extLst>
              </p:cNvPr>
              <p:cNvSpPr/>
              <p:nvPr/>
            </p:nvSpPr>
            <p:spPr>
              <a:xfrm>
                <a:off x="6300028" y="4288923"/>
                <a:ext cx="782653" cy="350374"/>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50" name="テキスト ボックス 49">
                <a:extLst>
                  <a:ext uri="{FF2B5EF4-FFF2-40B4-BE49-F238E27FC236}">
                    <a16:creationId xmlns:a16="http://schemas.microsoft.com/office/drawing/2014/main" id="{8E6E9E97-C157-849D-2D90-F631C5F28EEA}"/>
                  </a:ext>
                </a:extLst>
              </p:cNvPr>
              <p:cNvSpPr txBox="1"/>
              <p:nvPr/>
            </p:nvSpPr>
            <p:spPr>
              <a:xfrm>
                <a:off x="4101942" y="4288923"/>
                <a:ext cx="1338828" cy="417230"/>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共有メモリ</a:t>
                </a:r>
              </a:p>
            </p:txBody>
          </p:sp>
        </p:grpSp>
        <p:sp>
          <p:nvSpPr>
            <p:cNvPr id="19" name="正方形/長方形 18">
              <a:extLst>
                <a:ext uri="{FF2B5EF4-FFF2-40B4-BE49-F238E27FC236}">
                  <a16:creationId xmlns:a16="http://schemas.microsoft.com/office/drawing/2014/main" id="{9A343976-459B-1A2D-EFBC-4E6ABDEEC1BE}"/>
                </a:ext>
              </a:extLst>
            </p:cNvPr>
            <p:cNvSpPr/>
            <p:nvPr/>
          </p:nvSpPr>
          <p:spPr>
            <a:xfrm>
              <a:off x="2859900" y="5745017"/>
              <a:ext cx="3580249" cy="537416"/>
            </a:xfrm>
            <a:prstGeom prst="rect">
              <a:avLst/>
            </a:prstGeom>
            <a:solidFill>
              <a:schemeClr val="accent3">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r"/>
              <a:endParaRPr kumimoji="1" lang="ja-JP" altLang="en-US">
                <a:solidFill>
                  <a:schemeClr val="tx1"/>
                </a:solidFill>
                <a:latin typeface="Meiryo" panose="020B0604030504040204" pitchFamily="34" charset="-128"/>
                <a:ea typeface="Meiryo" panose="020B0604030504040204" pitchFamily="34" charset="-128"/>
              </a:endParaRPr>
            </a:p>
          </p:txBody>
        </p:sp>
        <p:sp>
          <p:nvSpPr>
            <p:cNvPr id="22" name="TextBox 10">
              <a:extLst>
                <a:ext uri="{FF2B5EF4-FFF2-40B4-BE49-F238E27FC236}">
                  <a16:creationId xmlns:a16="http://schemas.microsoft.com/office/drawing/2014/main" id="{7E78DA19-8313-70F5-F555-D31ABC70C7BF}"/>
                </a:ext>
              </a:extLst>
            </p:cNvPr>
            <p:cNvSpPr txBox="1"/>
            <p:nvPr/>
          </p:nvSpPr>
          <p:spPr>
            <a:xfrm>
              <a:off x="5101321" y="5719411"/>
              <a:ext cx="1338828" cy="646331"/>
            </a:xfrm>
            <a:prstGeom prst="rect">
              <a:avLst/>
            </a:prstGeom>
            <a:noFill/>
          </p:spPr>
          <p:txBody>
            <a:bodyPr wrap="none" rtlCol="0">
              <a:spAutoFit/>
            </a:bodyPr>
            <a:lstStyle/>
            <a:p>
              <a:pPr algn="ctr"/>
              <a:r>
                <a:rPr kumimoji="1" lang="en-US" altLang="ja-JP" dirty="0">
                  <a:solidFill>
                    <a:schemeClr val="tx1"/>
                  </a:solidFill>
                  <a:latin typeface="Meiryo" panose="020B0604030504040204" pitchFamily="34" charset="-128"/>
                  <a:ea typeface="Meiryo" panose="020B0604030504040204" pitchFamily="34" charset="-128"/>
                </a:rPr>
                <a:t>uBPF</a:t>
              </a:r>
            </a:p>
            <a:p>
              <a:pPr algn="ctr"/>
              <a:r>
                <a:rPr kumimoji="1" lang="ja-JP" altLang="en-US">
                  <a:solidFill>
                    <a:schemeClr val="tx1"/>
                  </a:solidFill>
                  <a:latin typeface="Meiryo" panose="020B0604030504040204" pitchFamily="34" charset="-128"/>
                  <a:ea typeface="Meiryo" panose="020B0604030504040204" pitchFamily="34" charset="-128"/>
                </a:rPr>
                <a:t>ランタイム</a:t>
              </a:r>
            </a:p>
          </p:txBody>
        </p:sp>
        <p:sp>
          <p:nvSpPr>
            <p:cNvPr id="23" name="Rectangle 11">
              <a:extLst>
                <a:ext uri="{FF2B5EF4-FFF2-40B4-BE49-F238E27FC236}">
                  <a16:creationId xmlns:a16="http://schemas.microsoft.com/office/drawing/2014/main" id="{00E200A2-6556-AA2E-D079-647B64B38170}"/>
                </a:ext>
              </a:extLst>
            </p:cNvPr>
            <p:cNvSpPr/>
            <p:nvPr/>
          </p:nvSpPr>
          <p:spPr>
            <a:xfrm>
              <a:off x="3095042" y="5885712"/>
              <a:ext cx="1710834" cy="319776"/>
            </a:xfrm>
            <a:prstGeom prst="rect">
              <a:avLst/>
            </a:prstGeom>
            <a:solidFill>
              <a:schemeClr val="tx1"/>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JP" dirty="0">
                  <a:solidFill>
                    <a:srgbClr val="FFFF00"/>
                  </a:solidFill>
                  <a:latin typeface="Meiryo" panose="020B0604030504040204" pitchFamily="34" charset="-128"/>
                  <a:ea typeface="Meiryo" panose="020B0604030504040204" pitchFamily="34" charset="-128"/>
                </a:rPr>
                <a:t>ヘルパー関数</a:t>
              </a:r>
            </a:p>
          </p:txBody>
        </p:sp>
        <p:sp>
          <p:nvSpPr>
            <p:cNvPr id="24" name="正方形/長方形 5">
              <a:extLst>
                <a:ext uri="{FF2B5EF4-FFF2-40B4-BE49-F238E27FC236}">
                  <a16:creationId xmlns:a16="http://schemas.microsoft.com/office/drawing/2014/main" id="{675BB542-98C9-F0C5-ECC6-F6B726B3D70F}"/>
                </a:ext>
              </a:extLst>
            </p:cNvPr>
            <p:cNvSpPr/>
            <p:nvPr/>
          </p:nvSpPr>
          <p:spPr>
            <a:xfrm>
              <a:off x="4391287" y="5331155"/>
              <a:ext cx="2048862" cy="310151"/>
            </a:xfrm>
            <a:prstGeom prst="rect">
              <a:avLst/>
            </a:prstGeom>
            <a:solidFill>
              <a:srgbClr val="F1BA01"/>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uBPF</a:t>
              </a:r>
              <a:r>
                <a:rPr kumimoji="1" lang="ja-JP" altLang="en-US">
                  <a:solidFill>
                    <a:schemeClr val="tx1"/>
                  </a:solidFill>
                  <a:latin typeface="Meiryo" panose="020B0604030504040204" pitchFamily="34" charset="-128"/>
                  <a:ea typeface="Meiryo" panose="020B0604030504040204" pitchFamily="34" charset="-128"/>
                </a:rPr>
                <a:t>プログラム</a:t>
              </a:r>
            </a:p>
          </p:txBody>
        </p:sp>
        <p:sp>
          <p:nvSpPr>
            <p:cNvPr id="25" name="正方形/長方形 7">
              <a:extLst>
                <a:ext uri="{FF2B5EF4-FFF2-40B4-BE49-F238E27FC236}">
                  <a16:creationId xmlns:a16="http://schemas.microsoft.com/office/drawing/2014/main" id="{0FC2A09D-1F6C-4A19-E34D-FBBB43593434}"/>
                </a:ext>
              </a:extLst>
            </p:cNvPr>
            <p:cNvSpPr/>
            <p:nvPr/>
          </p:nvSpPr>
          <p:spPr>
            <a:xfrm>
              <a:off x="56733" y="5314195"/>
              <a:ext cx="2155095"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cxnSp>
          <p:nvCxnSpPr>
            <p:cNvPr id="27" name="直線矢印コネクタ 26">
              <a:extLst>
                <a:ext uri="{FF2B5EF4-FFF2-40B4-BE49-F238E27FC236}">
                  <a16:creationId xmlns:a16="http://schemas.microsoft.com/office/drawing/2014/main" id="{40DA949C-A26E-F5F6-75F2-4B31DE78D613}"/>
                </a:ext>
              </a:extLst>
            </p:cNvPr>
            <p:cNvCxnSpPr>
              <a:cxnSpLocks/>
              <a:stCxn id="23" idx="1"/>
              <a:endCxn id="25" idx="3"/>
            </p:cNvCxnSpPr>
            <p:nvPr/>
          </p:nvCxnSpPr>
          <p:spPr>
            <a:xfrm flipH="1" flipV="1">
              <a:off x="2211828" y="5677175"/>
              <a:ext cx="883214" cy="368425"/>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8" name="正方形/長方形 7">
              <a:extLst>
                <a:ext uri="{FF2B5EF4-FFF2-40B4-BE49-F238E27FC236}">
                  <a16:creationId xmlns:a16="http://schemas.microsoft.com/office/drawing/2014/main" id="{5BA7DB34-F1F7-39EF-EA11-DDB5E624504B}"/>
                </a:ext>
              </a:extLst>
            </p:cNvPr>
            <p:cNvSpPr/>
            <p:nvPr/>
          </p:nvSpPr>
          <p:spPr>
            <a:xfrm>
              <a:off x="2657687" y="4326694"/>
              <a:ext cx="1606169" cy="438770"/>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メモリデータ</a:t>
              </a:r>
            </a:p>
          </p:txBody>
        </p:sp>
        <p:sp>
          <p:nvSpPr>
            <p:cNvPr id="29" name="テキスト ボックス 28">
              <a:extLst>
                <a:ext uri="{FF2B5EF4-FFF2-40B4-BE49-F238E27FC236}">
                  <a16:creationId xmlns:a16="http://schemas.microsoft.com/office/drawing/2014/main" id="{F435FE9D-D33B-0B61-88FD-8553B4BF7D6A}"/>
                </a:ext>
              </a:extLst>
            </p:cNvPr>
            <p:cNvSpPr txBox="1"/>
            <p:nvPr/>
          </p:nvSpPr>
          <p:spPr>
            <a:xfrm>
              <a:off x="4254109" y="4360367"/>
              <a:ext cx="1107996"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システム</a:t>
              </a:r>
            </a:p>
          </p:txBody>
        </p:sp>
        <p:cxnSp>
          <p:nvCxnSpPr>
            <p:cNvPr id="30" name="直線矢印コネクタ 29">
              <a:extLst>
                <a:ext uri="{FF2B5EF4-FFF2-40B4-BE49-F238E27FC236}">
                  <a16:creationId xmlns:a16="http://schemas.microsoft.com/office/drawing/2014/main" id="{8547A971-6C02-1FBC-241B-041DABE12533}"/>
                </a:ext>
              </a:extLst>
            </p:cNvPr>
            <p:cNvCxnSpPr>
              <a:cxnSpLocks/>
              <a:stCxn id="28" idx="2"/>
              <a:endCxn id="23" idx="0"/>
            </p:cNvCxnSpPr>
            <p:nvPr/>
          </p:nvCxnSpPr>
          <p:spPr>
            <a:xfrm>
              <a:off x="3460772" y="4765464"/>
              <a:ext cx="489687" cy="1120248"/>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38" name="正方形/長方形 7">
              <a:extLst>
                <a:ext uri="{FF2B5EF4-FFF2-40B4-BE49-F238E27FC236}">
                  <a16:creationId xmlns:a16="http://schemas.microsoft.com/office/drawing/2014/main" id="{2CBF0306-8E8F-9A12-B3FC-C79099D2A591}"/>
                </a:ext>
              </a:extLst>
            </p:cNvPr>
            <p:cNvSpPr/>
            <p:nvPr/>
          </p:nvSpPr>
          <p:spPr>
            <a:xfrm>
              <a:off x="276238" y="5446942"/>
              <a:ext cx="1606169" cy="438770"/>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メモリデータ</a:t>
              </a:r>
            </a:p>
          </p:txBody>
        </p:sp>
        <p:sp>
          <p:nvSpPr>
            <p:cNvPr id="39" name="円形吹き出し 38">
              <a:extLst>
                <a:ext uri="{FF2B5EF4-FFF2-40B4-BE49-F238E27FC236}">
                  <a16:creationId xmlns:a16="http://schemas.microsoft.com/office/drawing/2014/main" id="{22389D6C-4EE0-2AE2-BFC0-8ED3BCB84A2A}"/>
                </a:ext>
              </a:extLst>
            </p:cNvPr>
            <p:cNvSpPr/>
            <p:nvPr/>
          </p:nvSpPr>
          <p:spPr>
            <a:xfrm>
              <a:off x="3685432" y="4913908"/>
              <a:ext cx="1268392" cy="486341"/>
            </a:xfrm>
            <a:prstGeom prst="wedgeEllipseCallout">
              <a:avLst>
                <a:gd name="adj1" fmla="val -42902"/>
                <a:gd name="adj2" fmla="val 56744"/>
              </a:avLst>
            </a:prstGeom>
            <a:solidFill>
              <a:schemeClr val="bg1"/>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ja-JP" altLang="en-US">
                  <a:solidFill>
                    <a:srgbClr val="FF0000"/>
                  </a:solidFill>
                </a:rPr>
                <a:t>取得</a:t>
              </a:r>
              <a:endParaRPr kumimoji="1" lang="ja-JP" altLang="en-US" dirty="0">
                <a:solidFill>
                  <a:srgbClr val="FF0000"/>
                </a:solidFill>
              </a:endParaRPr>
            </a:p>
          </p:txBody>
        </p:sp>
        <p:sp>
          <p:nvSpPr>
            <p:cNvPr id="43" name="円形吹き出し 42">
              <a:extLst>
                <a:ext uri="{FF2B5EF4-FFF2-40B4-BE49-F238E27FC236}">
                  <a16:creationId xmlns:a16="http://schemas.microsoft.com/office/drawing/2014/main" id="{05908998-D911-21D1-9EE2-32F4B566FD92}"/>
                </a:ext>
              </a:extLst>
            </p:cNvPr>
            <p:cNvSpPr/>
            <p:nvPr/>
          </p:nvSpPr>
          <p:spPr>
            <a:xfrm>
              <a:off x="1559021" y="5951165"/>
              <a:ext cx="1268392" cy="486341"/>
            </a:xfrm>
            <a:prstGeom prst="wedgeEllipseCallout">
              <a:avLst>
                <a:gd name="adj1" fmla="val 35810"/>
                <a:gd name="adj2" fmla="val -58368"/>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ja-JP" altLang="en-US">
                  <a:solidFill>
                    <a:srgbClr val="FF0000"/>
                  </a:solidFill>
                </a:rPr>
                <a:t>コピー</a:t>
              </a:r>
              <a:endParaRPr kumimoji="1" lang="ja-JP" altLang="en-US" dirty="0">
                <a:solidFill>
                  <a:srgbClr val="FF0000"/>
                </a:solidFill>
              </a:endParaRPr>
            </a:p>
          </p:txBody>
        </p:sp>
        <p:grpSp>
          <p:nvGrpSpPr>
            <p:cNvPr id="52" name="グループ化 51">
              <a:extLst>
                <a:ext uri="{FF2B5EF4-FFF2-40B4-BE49-F238E27FC236}">
                  <a16:creationId xmlns:a16="http://schemas.microsoft.com/office/drawing/2014/main" id="{0D5317E3-5C1C-6F97-4F16-A6FC8B9AED5D}"/>
                </a:ext>
              </a:extLst>
            </p:cNvPr>
            <p:cNvGrpSpPr/>
            <p:nvPr/>
          </p:nvGrpSpPr>
          <p:grpSpPr>
            <a:xfrm>
              <a:off x="7060542" y="4034028"/>
              <a:ext cx="4450046" cy="2566704"/>
              <a:chOff x="5999682" y="3241857"/>
              <a:chExt cx="4450046" cy="2899574"/>
            </a:xfrm>
          </p:grpSpPr>
          <p:sp>
            <p:nvSpPr>
              <p:cNvPr id="61" name="四角形: 角を丸くする 6">
                <a:extLst>
                  <a:ext uri="{FF2B5EF4-FFF2-40B4-BE49-F238E27FC236}">
                    <a16:creationId xmlns:a16="http://schemas.microsoft.com/office/drawing/2014/main" id="{84D41550-17BA-BF67-48AF-EC2B0E41160C}"/>
                  </a:ext>
                </a:extLst>
              </p:cNvPr>
              <p:cNvSpPr/>
              <p:nvPr/>
            </p:nvSpPr>
            <p:spPr>
              <a:xfrm>
                <a:off x="5999682" y="3241857"/>
                <a:ext cx="4306218" cy="2899574"/>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62" name="正方形/長方形 7">
                <a:extLst>
                  <a:ext uri="{FF2B5EF4-FFF2-40B4-BE49-F238E27FC236}">
                    <a16:creationId xmlns:a16="http://schemas.microsoft.com/office/drawing/2014/main" id="{EA0EAE6F-DE89-0ECD-3FA8-C9310FFCB180}"/>
                  </a:ext>
                </a:extLst>
              </p:cNvPr>
              <p:cNvSpPr/>
              <p:nvPr/>
            </p:nvSpPr>
            <p:spPr>
              <a:xfrm>
                <a:off x="6177600" y="3380441"/>
                <a:ext cx="2737669" cy="921798"/>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kumimoji="1" lang="ja-JP" altLang="en-US">
                  <a:solidFill>
                    <a:schemeClr val="tx1"/>
                  </a:solidFill>
                  <a:latin typeface="Meiryo" panose="020B0604030504040204" pitchFamily="34" charset="-128"/>
                  <a:ea typeface="Meiryo" panose="020B0604030504040204" pitchFamily="34" charset="-128"/>
                </a:endParaRPr>
              </a:p>
            </p:txBody>
          </p:sp>
          <p:sp>
            <p:nvSpPr>
              <p:cNvPr id="63" name="テキスト ボックス 11">
                <a:extLst>
                  <a:ext uri="{FF2B5EF4-FFF2-40B4-BE49-F238E27FC236}">
                    <a16:creationId xmlns:a16="http://schemas.microsoft.com/office/drawing/2014/main" id="{FA270DD3-A9CD-2E50-8388-06F82CE19CDA}"/>
                  </a:ext>
                </a:extLst>
              </p:cNvPr>
              <p:cNvSpPr txBox="1"/>
              <p:nvPr/>
            </p:nvSpPr>
            <p:spPr>
              <a:xfrm>
                <a:off x="8937304" y="3652433"/>
                <a:ext cx="1512424" cy="417230"/>
              </a:xfrm>
              <a:prstGeom prst="rect">
                <a:avLst/>
              </a:prstGeom>
              <a:noFill/>
            </p:spPr>
            <p:txBody>
              <a:bodyPr wrap="square" rtlCol="0">
                <a:spAutoFit/>
              </a:bodyPr>
              <a:lstStyle/>
              <a:p>
                <a:r>
                  <a:rPr lang="ja-JP" altLang="en-US">
                    <a:latin typeface="Meiryo" panose="020B0604030504040204" pitchFamily="34" charset="-128"/>
                    <a:ea typeface="Meiryo" panose="020B0604030504040204" pitchFamily="34" charset="-128"/>
                  </a:rPr>
                  <a:t>監視対象</a:t>
                </a:r>
                <a:r>
                  <a:rPr lang="en-US" altLang="ja-JP" dirty="0">
                    <a:latin typeface="Meiryo" panose="020B0604030504040204" pitchFamily="34" charset="-128"/>
                    <a:ea typeface="Meiryo" panose="020B0604030504040204" pitchFamily="34" charset="-128"/>
                  </a:rPr>
                  <a:t>VM</a:t>
                </a:r>
                <a:endParaRPr kumimoji="1" lang="ja-JP" altLang="en-US">
                  <a:latin typeface="Meiryo" panose="020B0604030504040204" pitchFamily="34" charset="-128"/>
                  <a:ea typeface="Meiryo" panose="020B0604030504040204" pitchFamily="34" charset="-128"/>
                </a:endParaRPr>
              </a:p>
            </p:txBody>
          </p:sp>
          <p:sp>
            <p:nvSpPr>
              <p:cNvPr id="64" name="四角形: 対角を切り取る 15">
                <a:extLst>
                  <a:ext uri="{FF2B5EF4-FFF2-40B4-BE49-F238E27FC236}">
                    <a16:creationId xmlns:a16="http://schemas.microsoft.com/office/drawing/2014/main" id="{74A8E558-A84E-C970-CFF3-15745F6ACC58}"/>
                  </a:ext>
                </a:extLst>
              </p:cNvPr>
              <p:cNvSpPr/>
              <p:nvPr/>
            </p:nvSpPr>
            <p:spPr>
              <a:xfrm>
                <a:off x="6177600" y="4431103"/>
                <a:ext cx="3975416" cy="1549729"/>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rgbClr val="FF0000"/>
                  </a:solidFill>
                  <a:latin typeface="Meiryo" panose="020B0604030504040204" pitchFamily="34" charset="-128"/>
                  <a:ea typeface="Meiryo" panose="020B0604030504040204" pitchFamily="34" charset="-128"/>
                </a:endParaRPr>
              </a:p>
            </p:txBody>
          </p:sp>
          <p:sp>
            <p:nvSpPr>
              <p:cNvPr id="65" name="正方形/長方形 16">
                <a:extLst>
                  <a:ext uri="{FF2B5EF4-FFF2-40B4-BE49-F238E27FC236}">
                    <a16:creationId xmlns:a16="http://schemas.microsoft.com/office/drawing/2014/main" id="{E8B6F9D9-B899-E6D9-34EE-465A55CC17BD}"/>
                  </a:ext>
                </a:extLst>
              </p:cNvPr>
              <p:cNvSpPr/>
              <p:nvPr/>
            </p:nvSpPr>
            <p:spPr>
              <a:xfrm>
                <a:off x="6300028" y="4288923"/>
                <a:ext cx="782653" cy="350374"/>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BIOS</a:t>
                </a:r>
                <a:endParaRPr kumimoji="1" lang="ja-JP" altLang="en-US">
                  <a:solidFill>
                    <a:schemeClr val="tx1"/>
                  </a:solidFill>
                  <a:latin typeface="Meiryo" panose="020B0604030504040204" pitchFamily="34" charset="-128"/>
                  <a:ea typeface="Meiryo" panose="020B0604030504040204" pitchFamily="34" charset="-128"/>
                </a:endParaRPr>
              </a:p>
            </p:txBody>
          </p:sp>
        </p:grpSp>
        <p:sp>
          <p:nvSpPr>
            <p:cNvPr id="53" name="正方形/長方形 52">
              <a:extLst>
                <a:ext uri="{FF2B5EF4-FFF2-40B4-BE49-F238E27FC236}">
                  <a16:creationId xmlns:a16="http://schemas.microsoft.com/office/drawing/2014/main" id="{D7AB616B-28A9-23CC-B925-E45F151A77A0}"/>
                </a:ext>
              </a:extLst>
            </p:cNvPr>
            <p:cNvSpPr/>
            <p:nvPr/>
          </p:nvSpPr>
          <p:spPr>
            <a:xfrm>
              <a:off x="7528392" y="5745017"/>
              <a:ext cx="3580249" cy="537416"/>
            </a:xfrm>
            <a:prstGeom prst="rect">
              <a:avLst/>
            </a:prstGeom>
            <a:solidFill>
              <a:schemeClr val="accent3">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r"/>
              <a:endParaRPr kumimoji="1" lang="ja-JP" altLang="en-US">
                <a:solidFill>
                  <a:schemeClr val="tx1"/>
                </a:solidFill>
                <a:latin typeface="Meiryo" panose="020B0604030504040204" pitchFamily="34" charset="-128"/>
                <a:ea typeface="Meiryo" panose="020B0604030504040204" pitchFamily="34" charset="-128"/>
              </a:endParaRPr>
            </a:p>
          </p:txBody>
        </p:sp>
        <p:sp>
          <p:nvSpPr>
            <p:cNvPr id="54" name="TextBox 10">
              <a:extLst>
                <a:ext uri="{FF2B5EF4-FFF2-40B4-BE49-F238E27FC236}">
                  <a16:creationId xmlns:a16="http://schemas.microsoft.com/office/drawing/2014/main" id="{79432AAE-4E92-B67C-B1AA-46D2C4B0A54D}"/>
                </a:ext>
              </a:extLst>
            </p:cNvPr>
            <p:cNvSpPr txBox="1"/>
            <p:nvPr/>
          </p:nvSpPr>
          <p:spPr>
            <a:xfrm>
              <a:off x="9769813" y="5719411"/>
              <a:ext cx="1338828" cy="646331"/>
            </a:xfrm>
            <a:prstGeom prst="rect">
              <a:avLst/>
            </a:prstGeom>
            <a:noFill/>
          </p:spPr>
          <p:txBody>
            <a:bodyPr wrap="none" rtlCol="0">
              <a:spAutoFit/>
            </a:bodyPr>
            <a:lstStyle/>
            <a:p>
              <a:pPr algn="ctr"/>
              <a:r>
                <a:rPr kumimoji="1" lang="en-US" altLang="ja-JP" dirty="0">
                  <a:solidFill>
                    <a:schemeClr val="tx1"/>
                  </a:solidFill>
                  <a:latin typeface="Meiryo" panose="020B0604030504040204" pitchFamily="34" charset="-128"/>
                  <a:ea typeface="Meiryo" panose="020B0604030504040204" pitchFamily="34" charset="-128"/>
                </a:rPr>
                <a:t>uBPF</a:t>
              </a:r>
            </a:p>
            <a:p>
              <a:pPr algn="ctr"/>
              <a:r>
                <a:rPr kumimoji="1" lang="ja-JP" altLang="en-US">
                  <a:solidFill>
                    <a:schemeClr val="tx1"/>
                  </a:solidFill>
                  <a:latin typeface="Meiryo" panose="020B0604030504040204" pitchFamily="34" charset="-128"/>
                  <a:ea typeface="Meiryo" panose="020B0604030504040204" pitchFamily="34" charset="-128"/>
                </a:rPr>
                <a:t>ランタイム</a:t>
              </a:r>
            </a:p>
          </p:txBody>
        </p:sp>
        <p:sp>
          <p:nvSpPr>
            <p:cNvPr id="55" name="Rectangle 11">
              <a:extLst>
                <a:ext uri="{FF2B5EF4-FFF2-40B4-BE49-F238E27FC236}">
                  <a16:creationId xmlns:a16="http://schemas.microsoft.com/office/drawing/2014/main" id="{A4BE0CBB-0DB6-1AB5-0098-E7F1133F54CE}"/>
                </a:ext>
              </a:extLst>
            </p:cNvPr>
            <p:cNvSpPr/>
            <p:nvPr/>
          </p:nvSpPr>
          <p:spPr>
            <a:xfrm>
              <a:off x="7763534" y="5885712"/>
              <a:ext cx="1710834" cy="319776"/>
            </a:xfrm>
            <a:prstGeom prst="rect">
              <a:avLst/>
            </a:prstGeom>
            <a:solidFill>
              <a:schemeClr val="tx1"/>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JP" dirty="0">
                  <a:solidFill>
                    <a:srgbClr val="FFFF00"/>
                  </a:solidFill>
                  <a:latin typeface="Meiryo" panose="020B0604030504040204" pitchFamily="34" charset="-128"/>
                  <a:ea typeface="Meiryo" panose="020B0604030504040204" pitchFamily="34" charset="-128"/>
                </a:rPr>
                <a:t>ヘルパー関数</a:t>
              </a:r>
            </a:p>
          </p:txBody>
        </p:sp>
        <p:sp>
          <p:nvSpPr>
            <p:cNvPr id="56" name="正方形/長方形 5">
              <a:extLst>
                <a:ext uri="{FF2B5EF4-FFF2-40B4-BE49-F238E27FC236}">
                  <a16:creationId xmlns:a16="http://schemas.microsoft.com/office/drawing/2014/main" id="{D89BC727-DB49-9701-88CF-CCE10519CA7A}"/>
                </a:ext>
              </a:extLst>
            </p:cNvPr>
            <p:cNvSpPr/>
            <p:nvPr/>
          </p:nvSpPr>
          <p:spPr>
            <a:xfrm>
              <a:off x="9059779" y="5331155"/>
              <a:ext cx="2048862" cy="310151"/>
            </a:xfrm>
            <a:prstGeom prst="rect">
              <a:avLst/>
            </a:prstGeom>
            <a:solidFill>
              <a:srgbClr val="F1BA01"/>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kumimoji="1" lang="en-US" altLang="ja-JP" dirty="0">
                  <a:solidFill>
                    <a:schemeClr val="tx1"/>
                  </a:solidFill>
                  <a:latin typeface="Meiryo" panose="020B0604030504040204" pitchFamily="34" charset="-128"/>
                  <a:ea typeface="Meiryo" panose="020B0604030504040204" pitchFamily="34" charset="-128"/>
                </a:rPr>
                <a:t>uBPF</a:t>
              </a:r>
              <a:r>
                <a:rPr kumimoji="1" lang="ja-JP" altLang="en-US">
                  <a:solidFill>
                    <a:schemeClr val="tx1"/>
                  </a:solidFill>
                  <a:latin typeface="Meiryo" panose="020B0604030504040204" pitchFamily="34" charset="-128"/>
                  <a:ea typeface="Meiryo" panose="020B0604030504040204" pitchFamily="34" charset="-128"/>
                </a:rPr>
                <a:t>プログラム</a:t>
              </a:r>
            </a:p>
          </p:txBody>
        </p:sp>
        <p:sp>
          <p:nvSpPr>
            <p:cNvPr id="57" name="正方形/長方形 7">
              <a:extLst>
                <a:ext uri="{FF2B5EF4-FFF2-40B4-BE49-F238E27FC236}">
                  <a16:creationId xmlns:a16="http://schemas.microsoft.com/office/drawing/2014/main" id="{E942A031-1D85-5649-1AD6-497E995062F8}"/>
                </a:ext>
              </a:extLst>
            </p:cNvPr>
            <p:cNvSpPr/>
            <p:nvPr/>
          </p:nvSpPr>
          <p:spPr>
            <a:xfrm>
              <a:off x="7326179" y="4326694"/>
              <a:ext cx="1606169" cy="438770"/>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eiryo" panose="020B0604030504040204" pitchFamily="34" charset="-128"/>
                  <a:ea typeface="Meiryo" panose="020B0604030504040204" pitchFamily="34" charset="-128"/>
                </a:rPr>
                <a:t>メモリデータ</a:t>
              </a:r>
            </a:p>
          </p:txBody>
        </p:sp>
        <p:sp>
          <p:nvSpPr>
            <p:cNvPr id="58" name="テキスト ボックス 57">
              <a:extLst>
                <a:ext uri="{FF2B5EF4-FFF2-40B4-BE49-F238E27FC236}">
                  <a16:creationId xmlns:a16="http://schemas.microsoft.com/office/drawing/2014/main" id="{180CC1C6-7533-D7D0-16A2-BF811707AB53}"/>
                </a:ext>
              </a:extLst>
            </p:cNvPr>
            <p:cNvSpPr txBox="1"/>
            <p:nvPr/>
          </p:nvSpPr>
          <p:spPr>
            <a:xfrm>
              <a:off x="8922601" y="4360367"/>
              <a:ext cx="1107996" cy="369332"/>
            </a:xfrm>
            <a:prstGeom prst="rect">
              <a:avLst/>
            </a:prstGeom>
            <a:noFill/>
          </p:spPr>
          <p:txBody>
            <a:bodyPr wrap="none" rtlCol="0">
              <a:spAutoFit/>
            </a:bodyPr>
            <a:lstStyle/>
            <a:p>
              <a:r>
                <a:rPr kumimoji="1" lang="ja-JP" altLang="en-US">
                  <a:latin typeface="Meiryo" panose="020B0604030504040204" pitchFamily="34" charset="-128"/>
                  <a:ea typeface="Meiryo" panose="020B0604030504040204" pitchFamily="34" charset="-128"/>
                </a:rPr>
                <a:t>システム</a:t>
              </a:r>
            </a:p>
          </p:txBody>
        </p:sp>
        <p:cxnSp>
          <p:nvCxnSpPr>
            <p:cNvPr id="59" name="直線矢印コネクタ 58">
              <a:extLst>
                <a:ext uri="{FF2B5EF4-FFF2-40B4-BE49-F238E27FC236}">
                  <a16:creationId xmlns:a16="http://schemas.microsoft.com/office/drawing/2014/main" id="{816EFC71-0789-12CD-7C81-A00F7BF916BF}"/>
                </a:ext>
              </a:extLst>
            </p:cNvPr>
            <p:cNvCxnSpPr>
              <a:cxnSpLocks/>
              <a:stCxn id="57" idx="2"/>
              <a:endCxn id="55" idx="0"/>
            </p:cNvCxnSpPr>
            <p:nvPr/>
          </p:nvCxnSpPr>
          <p:spPr>
            <a:xfrm>
              <a:off x="8129264" y="4765464"/>
              <a:ext cx="489687" cy="1120248"/>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60" name="円形吹き出し 59">
              <a:extLst>
                <a:ext uri="{FF2B5EF4-FFF2-40B4-BE49-F238E27FC236}">
                  <a16:creationId xmlns:a16="http://schemas.microsoft.com/office/drawing/2014/main" id="{D9E3FEBB-F1E3-074B-B1CB-AA77A271EFD6}"/>
                </a:ext>
              </a:extLst>
            </p:cNvPr>
            <p:cNvSpPr/>
            <p:nvPr/>
          </p:nvSpPr>
          <p:spPr>
            <a:xfrm>
              <a:off x="7047297" y="5202469"/>
              <a:ext cx="1268392" cy="486341"/>
            </a:xfrm>
            <a:prstGeom prst="wedgeEllipseCallout">
              <a:avLst>
                <a:gd name="adj1" fmla="val 49052"/>
                <a:gd name="adj2" fmla="val -39183"/>
              </a:avLst>
            </a:prstGeom>
            <a:solidFill>
              <a:schemeClr val="bg1"/>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ja-JP" altLang="en-US">
                  <a:solidFill>
                    <a:srgbClr val="FF0000"/>
                  </a:solidFill>
                </a:rPr>
                <a:t>取得</a:t>
              </a:r>
              <a:endParaRPr kumimoji="1" lang="ja-JP" altLang="en-US" dirty="0">
                <a:solidFill>
                  <a:srgbClr val="FF0000"/>
                </a:solidFill>
              </a:endParaRPr>
            </a:p>
          </p:txBody>
        </p:sp>
        <p:cxnSp>
          <p:nvCxnSpPr>
            <p:cNvPr id="5" name="直線矢印コネクタ 58">
              <a:extLst>
                <a:ext uri="{FF2B5EF4-FFF2-40B4-BE49-F238E27FC236}">
                  <a16:creationId xmlns:a16="http://schemas.microsoft.com/office/drawing/2014/main" id="{6C94DBA0-0789-1E30-1D8B-75134C9D3D0D}"/>
                </a:ext>
              </a:extLst>
            </p:cNvPr>
            <p:cNvCxnSpPr>
              <a:cxnSpLocks/>
            </p:cNvCxnSpPr>
            <p:nvPr/>
          </p:nvCxnSpPr>
          <p:spPr>
            <a:xfrm flipV="1">
              <a:off x="9059779" y="5635059"/>
              <a:ext cx="272321" cy="250653"/>
            </a:xfrm>
            <a:prstGeom prst="straightConnector1">
              <a:avLst/>
            </a:prstGeom>
            <a:ln w="381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cxnSp>
        <p:nvCxnSpPr>
          <p:cNvPr id="13" name="Straight Connector 12">
            <a:extLst>
              <a:ext uri="{FF2B5EF4-FFF2-40B4-BE49-F238E27FC236}">
                <a16:creationId xmlns:a16="http://schemas.microsoft.com/office/drawing/2014/main" id="{E8AD3DD6-EA00-D64E-E256-59A4B8ED411E}"/>
              </a:ext>
            </a:extLst>
          </p:cNvPr>
          <p:cNvCxnSpPr/>
          <p:nvPr/>
        </p:nvCxnSpPr>
        <p:spPr>
          <a:xfrm>
            <a:off x="6878192" y="3753853"/>
            <a:ext cx="0" cy="2967622"/>
          </a:xfrm>
          <a:prstGeom prst="line">
            <a:avLst/>
          </a:prstGeom>
          <a:ln w="28575">
            <a:solidFill>
              <a:schemeClr val="tx1"/>
            </a:solidFill>
            <a:prstDash val="dash"/>
          </a:ln>
        </p:spPr>
        <p:style>
          <a:lnRef idx="2">
            <a:schemeClr val="dk1"/>
          </a:lnRef>
          <a:fillRef idx="0">
            <a:schemeClr val="dk1"/>
          </a:fillRef>
          <a:effectRef idx="1">
            <a:schemeClr val="dk1"/>
          </a:effectRef>
          <a:fontRef idx="minor">
            <a:schemeClr val="tx1"/>
          </a:fontRef>
        </p:style>
      </p:cxnSp>
      <p:sp>
        <p:nvSpPr>
          <p:cNvPr id="8" name="円形吹き出し 7">
            <a:extLst>
              <a:ext uri="{FF2B5EF4-FFF2-40B4-BE49-F238E27FC236}">
                <a16:creationId xmlns:a16="http://schemas.microsoft.com/office/drawing/2014/main" id="{77C0DC59-D65F-DC75-9C6F-F8B1FD576A4D}"/>
              </a:ext>
            </a:extLst>
          </p:cNvPr>
          <p:cNvSpPr/>
          <p:nvPr/>
        </p:nvSpPr>
        <p:spPr>
          <a:xfrm>
            <a:off x="9805942" y="4581951"/>
            <a:ext cx="1268392" cy="486341"/>
          </a:xfrm>
          <a:prstGeom prst="wedgeEllipseCallout">
            <a:avLst>
              <a:gd name="adj1" fmla="val -32341"/>
              <a:gd name="adj2" fmla="val 84139"/>
            </a:avLst>
          </a:prstGeom>
          <a:solidFill>
            <a:schemeClr val="bg1"/>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ja-JP" altLang="en-US">
                <a:solidFill>
                  <a:srgbClr val="FF0000"/>
                </a:solidFill>
              </a:rPr>
              <a:t>解析</a:t>
            </a:r>
            <a:endParaRPr kumimoji="1" lang="ja-JP" altLang="en-US" dirty="0">
              <a:solidFill>
                <a:srgbClr val="FF0000"/>
              </a:solidFill>
            </a:endParaRPr>
          </a:p>
        </p:txBody>
      </p:sp>
    </p:spTree>
    <p:extLst>
      <p:ext uri="{BB962C8B-B14F-4D97-AF65-F5344CB8AC3E}">
        <p14:creationId xmlns:p14="http://schemas.microsoft.com/office/powerpoint/2010/main" val="3212517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8BE67-AC31-3F80-A7CE-2BAADAAF511E}"/>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73CEEA39-01B2-2101-376F-FC8CE5B13788}"/>
              </a:ext>
            </a:extLst>
          </p:cNvPr>
          <p:cNvSpPr>
            <a:spLocks noGrp="1"/>
          </p:cNvSpPr>
          <p:nvPr>
            <p:ph type="title"/>
          </p:nvPr>
        </p:nvSpPr>
        <p:spPr>
          <a:xfrm>
            <a:off x="838200" y="438412"/>
            <a:ext cx="10515600" cy="560970"/>
          </a:xfrm>
        </p:spPr>
        <p:txBody>
          <a:bodyPr>
            <a:noAutofit/>
          </a:bodyPr>
          <a:lstStyle/>
          <a:p>
            <a:r>
              <a:rPr kumimoji="1" lang="ja-JP" altLang="en-US" sz="3600"/>
              <a:t>実験</a:t>
            </a:r>
          </a:p>
        </p:txBody>
      </p:sp>
      <p:sp>
        <p:nvSpPr>
          <p:cNvPr id="3" name="コンテンツ プレースホルダー 2">
            <a:extLst>
              <a:ext uri="{FF2B5EF4-FFF2-40B4-BE49-F238E27FC236}">
                <a16:creationId xmlns:a16="http://schemas.microsoft.com/office/drawing/2014/main" id="{567BD8E6-6B54-8A48-13CE-CAB3CB33CF10}"/>
              </a:ext>
            </a:extLst>
          </p:cNvPr>
          <p:cNvSpPr>
            <a:spLocks noGrp="1"/>
          </p:cNvSpPr>
          <p:nvPr>
            <p:ph idx="1"/>
          </p:nvPr>
        </p:nvSpPr>
        <p:spPr>
          <a:xfrm>
            <a:off x="884679" y="1222940"/>
            <a:ext cx="10515600" cy="3645388"/>
          </a:xfrm>
        </p:spPr>
        <p:txBody>
          <a:bodyPr>
            <a:normAutofit/>
          </a:bodyPr>
          <a:lstStyle/>
          <a:p>
            <a:r>
              <a:rPr lang="en-US" altLang="ja-JP" dirty="0"/>
              <a:t>uBPF-SV</a:t>
            </a:r>
            <a:r>
              <a:rPr lang="ja-JP" altLang="en-US"/>
              <a:t>を用いて</a:t>
            </a:r>
            <a:r>
              <a:rPr lang="en-US" altLang="ja-JP" dirty="0"/>
              <a:t>OS</a:t>
            </a:r>
            <a:r>
              <a:rPr lang="ja-JP" altLang="en-US"/>
              <a:t>データを取得する実験を行った</a:t>
            </a:r>
            <a:endParaRPr lang="en-US" altLang="ja-JP" dirty="0"/>
          </a:p>
          <a:p>
            <a:pPr lvl="1"/>
            <a:r>
              <a:rPr lang="ja-JP" altLang="en-US"/>
              <a:t>複数の</a:t>
            </a:r>
            <a:r>
              <a:rPr lang="en-US" altLang="ja-JP" dirty="0"/>
              <a:t>OS</a:t>
            </a:r>
            <a:r>
              <a:rPr lang="ja-JP" altLang="en-US"/>
              <a:t>データを一括取得できることを確認</a:t>
            </a:r>
            <a:endParaRPr lang="en-US" altLang="ja-JP" dirty="0"/>
          </a:p>
          <a:p>
            <a:pPr lvl="1"/>
            <a:r>
              <a:rPr lang="en-US" altLang="ja-JP" dirty="0"/>
              <a:t>OS</a:t>
            </a:r>
            <a:r>
              <a:rPr lang="ja-JP" altLang="en-US"/>
              <a:t>データの一括取得にかかる時間を測定</a:t>
            </a:r>
            <a:endParaRPr lang="en-US" altLang="ja-JP" dirty="0"/>
          </a:p>
          <a:p>
            <a:pPr lvl="1"/>
            <a:r>
              <a:rPr lang="ja-JP" altLang="en-US"/>
              <a:t>監視性能の詳細について調査</a:t>
            </a:r>
            <a:endParaRPr lang="en-US" altLang="ja-JP" dirty="0"/>
          </a:p>
          <a:p>
            <a:r>
              <a:rPr lang="ja-JP" altLang="en-US"/>
              <a:t>比較対象</a:t>
            </a:r>
            <a:r>
              <a:rPr lang="en-US" altLang="ja-JP" dirty="0"/>
              <a:t>	</a:t>
            </a:r>
          </a:p>
          <a:p>
            <a:pPr lvl="1"/>
            <a:r>
              <a:rPr lang="en-US" altLang="ja-JP" dirty="0"/>
              <a:t>uBPF</a:t>
            </a:r>
            <a:r>
              <a:rPr lang="ja-JP" altLang="en-US"/>
              <a:t>プログラムを用いずに</a:t>
            </a:r>
            <a:r>
              <a:rPr lang="en-US" altLang="ja-JP" dirty="0"/>
              <a:t>OS</a:t>
            </a:r>
            <a:r>
              <a:rPr lang="ja-JP" altLang="en-US"/>
              <a:t>データを</a:t>
            </a:r>
            <a:r>
              <a:rPr lang="en-US" altLang="ja-JP" dirty="0" err="1"/>
              <a:t>SMM</a:t>
            </a:r>
            <a:r>
              <a:rPr lang="ja-JP" altLang="en-US"/>
              <a:t>エージェント経由で</a:t>
            </a:r>
            <a:r>
              <a:rPr lang="en-US" altLang="ja-JP" dirty="0"/>
              <a:t>1</a:t>
            </a:r>
            <a:r>
              <a:rPr lang="ja-JP" altLang="en-US"/>
              <a:t>つずつ取得</a:t>
            </a:r>
            <a:endParaRPr lang="en-US" altLang="ja-JP" dirty="0"/>
          </a:p>
        </p:txBody>
      </p:sp>
      <p:sp>
        <p:nvSpPr>
          <p:cNvPr id="4" name="スライド番号プレースホルダー 3">
            <a:extLst>
              <a:ext uri="{FF2B5EF4-FFF2-40B4-BE49-F238E27FC236}">
                <a16:creationId xmlns:a16="http://schemas.microsoft.com/office/drawing/2014/main" id="{9DECE065-544F-C18C-699F-2188AC29877B}"/>
              </a:ext>
            </a:extLst>
          </p:cNvPr>
          <p:cNvSpPr>
            <a:spLocks noGrp="1"/>
          </p:cNvSpPr>
          <p:nvPr>
            <p:ph type="sldNum" sz="quarter" idx="12"/>
          </p:nvPr>
        </p:nvSpPr>
        <p:spPr/>
        <p:txBody>
          <a:bodyPr/>
          <a:lstStyle/>
          <a:p>
            <a:fld id="{A2DAF6EC-2C59-9941-AA93-00E19ED16896}" type="slidenum">
              <a:rPr kumimoji="1" lang="ja-JP" altLang="en-US" smtClean="0"/>
              <a:t>16</a:t>
            </a:fld>
            <a:endParaRPr kumimoji="1" lang="ja-JP" altLang="en-US"/>
          </a:p>
        </p:txBody>
      </p:sp>
      <p:sp>
        <p:nvSpPr>
          <p:cNvPr id="6" name="テキスト ボックス 5">
            <a:extLst>
              <a:ext uri="{FF2B5EF4-FFF2-40B4-BE49-F238E27FC236}">
                <a16:creationId xmlns:a16="http://schemas.microsoft.com/office/drawing/2014/main" id="{2853807B-D67A-415D-217A-277B739E6D3C}"/>
              </a:ext>
            </a:extLst>
          </p:cNvPr>
          <p:cNvSpPr txBox="1"/>
          <p:nvPr/>
        </p:nvSpPr>
        <p:spPr>
          <a:xfrm>
            <a:off x="3207773" y="4182388"/>
            <a:ext cx="184731" cy="369332"/>
          </a:xfrm>
          <a:prstGeom prst="rect">
            <a:avLst/>
          </a:prstGeom>
          <a:noFill/>
        </p:spPr>
        <p:txBody>
          <a:bodyPr wrap="none" rtlCol="0">
            <a:spAutoFit/>
          </a:bodyPr>
          <a:lstStyle/>
          <a:p>
            <a:endParaRPr kumimoji="1" lang="en-US" altLang="ja-JP" dirty="0">
              <a:solidFill>
                <a:srgbClr val="0083B3"/>
              </a:solidFill>
              <a:latin typeface="Meiryo" panose="020B0604030504040204" pitchFamily="34" charset="-128"/>
              <a:ea typeface="Meiryo" panose="020B0604030504040204" pitchFamily="34" charset="-128"/>
            </a:endParaRPr>
          </a:p>
        </p:txBody>
      </p:sp>
      <p:graphicFrame>
        <p:nvGraphicFramePr>
          <p:cNvPr id="5" name="Table 4">
            <a:extLst>
              <a:ext uri="{FF2B5EF4-FFF2-40B4-BE49-F238E27FC236}">
                <a16:creationId xmlns:a16="http://schemas.microsoft.com/office/drawing/2014/main" id="{B10F0E71-BDE8-0CD0-C297-4CA1666F7BB5}"/>
              </a:ext>
            </a:extLst>
          </p:cNvPr>
          <p:cNvGraphicFramePr>
            <a:graphicFrameLocks noGrp="1"/>
          </p:cNvGraphicFramePr>
          <p:nvPr>
            <p:extLst>
              <p:ext uri="{D42A27DB-BD31-4B8C-83A1-F6EECF244321}">
                <p14:modId xmlns:p14="http://schemas.microsoft.com/office/powerpoint/2010/main" val="1832634253"/>
              </p:ext>
            </p:extLst>
          </p:nvPr>
        </p:nvGraphicFramePr>
        <p:xfrm>
          <a:off x="3114446" y="4350496"/>
          <a:ext cx="6867754" cy="2377440"/>
        </p:xfrm>
        <a:graphic>
          <a:graphicData uri="http://schemas.openxmlformats.org/drawingml/2006/table">
            <a:tbl>
              <a:tblPr firstRow="1" bandRow="1">
                <a:tableStyleId>{2D5ABB26-0587-4C30-8999-92F81FD0307C}</a:tableStyleId>
              </a:tblPr>
              <a:tblGrid>
                <a:gridCol w="2225971">
                  <a:extLst>
                    <a:ext uri="{9D8B030D-6E8A-4147-A177-3AD203B41FA5}">
                      <a16:colId xmlns:a16="http://schemas.microsoft.com/office/drawing/2014/main" val="3286504600"/>
                    </a:ext>
                  </a:extLst>
                </a:gridCol>
                <a:gridCol w="2203383">
                  <a:extLst>
                    <a:ext uri="{9D8B030D-6E8A-4147-A177-3AD203B41FA5}">
                      <a16:colId xmlns:a16="http://schemas.microsoft.com/office/drawing/2014/main" val="1090295072"/>
                    </a:ext>
                  </a:extLst>
                </a:gridCol>
                <a:gridCol w="2438400">
                  <a:extLst>
                    <a:ext uri="{9D8B030D-6E8A-4147-A177-3AD203B41FA5}">
                      <a16:colId xmlns:a16="http://schemas.microsoft.com/office/drawing/2014/main" val="2827658566"/>
                    </a:ext>
                  </a:extLst>
                </a:gridCol>
              </a:tblGrid>
              <a:tr h="330980">
                <a:tc>
                  <a:txBody>
                    <a:bodyPr/>
                    <a:lstStyle/>
                    <a:p>
                      <a:endParaRPr lang="en-JP" sz="1600" b="1" i="0" dirty="0">
                        <a:solidFill>
                          <a:schemeClr val="tx1"/>
                        </a:solidFill>
                        <a:latin typeface="Meiryo" panose="020B0604030504040204" pitchFamily="34" charset="-128"/>
                        <a:ea typeface="Meiryo" panose="020B0604030504040204" pitchFamily="34" charset="-128"/>
                      </a:endParaRPr>
                    </a:p>
                  </a:txBody>
                  <a:tcPr anchor="ctr">
                    <a:lnT w="38100" cap="flat" cmpd="sng" algn="ctr">
                      <a:solidFill>
                        <a:srgbClr val="424242"/>
                      </a:solidFill>
                      <a:prstDash val="solid"/>
                      <a:round/>
                      <a:headEnd type="none" w="med" len="med"/>
                      <a:tailEnd type="none" w="med" len="med"/>
                    </a:lnT>
                    <a:lnB w="19050" cap="flat" cmpd="sng" algn="ctr">
                      <a:solidFill>
                        <a:srgbClr val="424242"/>
                      </a:solidFill>
                      <a:prstDash val="solid"/>
                      <a:round/>
                      <a:headEnd type="none" w="med" len="med"/>
                      <a:tailEnd type="none" w="med" len="med"/>
                    </a:lnB>
                  </a:tcPr>
                </a:tc>
                <a:tc>
                  <a:txBody>
                    <a:bodyPr/>
                    <a:lstStyle/>
                    <a:p>
                      <a:r>
                        <a:rPr lang="en-US" b="1" dirty="0">
                          <a:latin typeface="Meiryo" panose="020B0604030504040204" pitchFamily="34" charset="-128"/>
                          <a:ea typeface="Meiryo" panose="020B0604030504040204" pitchFamily="34" charset="-128"/>
                        </a:rPr>
                        <a:t>ホスト</a:t>
                      </a:r>
                      <a:endParaRPr lang="en-JP" b="1" dirty="0">
                        <a:latin typeface="Meiryo" panose="020B0604030504040204" pitchFamily="34" charset="-128"/>
                        <a:ea typeface="Meiryo" panose="020B0604030504040204" pitchFamily="34" charset="-128"/>
                      </a:endParaRPr>
                    </a:p>
                  </a:txBody>
                  <a:tcPr anchor="ctr">
                    <a:lnT w="38100" cap="flat" cmpd="sng" algn="ctr">
                      <a:solidFill>
                        <a:srgbClr val="424242"/>
                      </a:solidFill>
                      <a:prstDash val="solid"/>
                      <a:round/>
                      <a:headEnd type="none" w="med" len="med"/>
                      <a:tailEnd type="none" w="med" len="med"/>
                    </a:lnT>
                    <a:lnB w="19050" cap="flat" cmpd="sng" algn="ctr">
                      <a:solidFill>
                        <a:srgbClr val="424242"/>
                      </a:solidFill>
                      <a:prstDash val="solid"/>
                      <a:round/>
                      <a:headEnd type="none" w="med" len="med"/>
                      <a:tailEnd type="none" w="med" len="med"/>
                    </a:lnB>
                  </a:tcPr>
                </a:tc>
                <a:tc>
                  <a:txBody>
                    <a:bodyPr/>
                    <a:lstStyle/>
                    <a:p>
                      <a:r>
                        <a:rPr lang="en-US" altLang="ja-JP" sz="1600" b="1" i="0" dirty="0">
                          <a:solidFill>
                            <a:schemeClr val="tx1"/>
                          </a:solidFill>
                          <a:latin typeface="Meiryo" panose="020B0604030504040204" pitchFamily="34" charset="-128"/>
                          <a:ea typeface="Meiryo" panose="020B0604030504040204" pitchFamily="34" charset="-128"/>
                        </a:rPr>
                        <a:t>IDS VM</a:t>
                      </a:r>
                      <a:r>
                        <a:rPr lang="ja-JP" altLang="en-US" sz="1600" b="1" i="0">
                          <a:solidFill>
                            <a:schemeClr val="tx1"/>
                          </a:solidFill>
                          <a:latin typeface="Meiryo" panose="020B0604030504040204" pitchFamily="34" charset="-128"/>
                          <a:ea typeface="Meiryo" panose="020B0604030504040204" pitchFamily="34" charset="-128"/>
                        </a:rPr>
                        <a:t>＆監視対象</a:t>
                      </a:r>
                      <a:r>
                        <a:rPr lang="en-US" altLang="ja-JP" sz="1600" b="1" i="0" dirty="0">
                          <a:solidFill>
                            <a:schemeClr val="tx1"/>
                          </a:solidFill>
                          <a:latin typeface="Meiryo" panose="020B0604030504040204" pitchFamily="34" charset="-128"/>
                          <a:ea typeface="Meiryo" panose="020B0604030504040204" pitchFamily="34" charset="-128"/>
                        </a:rPr>
                        <a:t>VM</a:t>
                      </a:r>
                      <a:endParaRPr lang="en-JP" sz="1600" b="1" i="0" dirty="0">
                        <a:solidFill>
                          <a:schemeClr val="tx1"/>
                        </a:solidFill>
                        <a:latin typeface="Meiryo" panose="020B0604030504040204" pitchFamily="34" charset="-128"/>
                        <a:ea typeface="Meiryo" panose="020B0604030504040204" pitchFamily="34" charset="-128"/>
                      </a:endParaRPr>
                    </a:p>
                  </a:txBody>
                  <a:tcPr anchor="ctr">
                    <a:lnT w="38100" cap="flat" cmpd="sng" algn="ctr">
                      <a:solidFill>
                        <a:srgbClr val="424242"/>
                      </a:solidFill>
                      <a:prstDash val="solid"/>
                      <a:round/>
                      <a:headEnd type="none" w="med" len="med"/>
                      <a:tailEnd type="none" w="med" len="med"/>
                    </a:lnT>
                    <a:lnB w="19050" cap="flat" cmpd="sng" algn="ctr">
                      <a:solidFill>
                        <a:srgbClr val="424242"/>
                      </a:solidFill>
                      <a:prstDash val="solid"/>
                      <a:round/>
                      <a:headEnd type="none" w="med" len="med"/>
                      <a:tailEnd type="none" w="med" len="med"/>
                    </a:lnB>
                  </a:tcPr>
                </a:tc>
                <a:extLst>
                  <a:ext uri="{0D108BD9-81ED-4DB2-BD59-A6C34878D82A}">
                    <a16:rowId xmlns:a16="http://schemas.microsoft.com/office/drawing/2014/main" val="3192945602"/>
                  </a:ext>
                </a:extLst>
              </a:tr>
              <a:tr h="327504">
                <a:tc>
                  <a:txBody>
                    <a:bodyPr/>
                    <a:lstStyle/>
                    <a:p>
                      <a:r>
                        <a:rPr lang="en-JP" sz="1600">
                          <a:solidFill>
                            <a:schemeClr val="tx1"/>
                          </a:solidFill>
                          <a:latin typeface="Meiryo" panose="020B0604030504040204" pitchFamily="34" charset="-128"/>
                          <a:ea typeface="Meiryo" panose="020B0604030504040204" pitchFamily="34" charset="-128"/>
                        </a:rPr>
                        <a:t>CPU</a:t>
                      </a:r>
                      <a:r>
                        <a:rPr lang="en-US" sz="1600" dirty="0">
                          <a:solidFill>
                            <a:schemeClr val="tx1"/>
                          </a:solidFill>
                          <a:latin typeface="Meiryo" panose="020B0604030504040204" pitchFamily="34" charset="-128"/>
                          <a:ea typeface="Meiryo" panose="020B0604030504040204" pitchFamily="34" charset="-128"/>
                        </a:rPr>
                        <a:t>(vCPU)</a:t>
                      </a:r>
                      <a:endParaRPr lang="en-JP" sz="1600" dirty="0">
                        <a:solidFill>
                          <a:schemeClr val="tx1"/>
                        </a:solidFill>
                        <a:latin typeface="Meiryo" panose="020B0604030504040204" pitchFamily="34" charset="-128"/>
                        <a:ea typeface="Meiryo" panose="020B0604030504040204" pitchFamily="34" charset="-128"/>
                      </a:endParaRPr>
                    </a:p>
                  </a:txBody>
                  <a:tcPr anchor="ctr">
                    <a:lnT w="19050" cap="flat" cmpd="sng" algn="ctr">
                      <a:solidFill>
                        <a:srgbClr val="424242"/>
                      </a:solidFill>
                      <a:prstDash val="solid"/>
                      <a:round/>
                      <a:headEnd type="none" w="med" len="med"/>
                      <a:tailEnd type="none" w="med" len="med"/>
                    </a:lnT>
                  </a:tcPr>
                </a:tc>
                <a:tc>
                  <a:txBody>
                    <a:bodyPr/>
                    <a:lstStyle/>
                    <a:p>
                      <a:r>
                        <a:rPr lang="en-JP" sz="1600">
                          <a:solidFill>
                            <a:schemeClr val="tx1"/>
                          </a:solidFill>
                          <a:latin typeface="Meiryo" panose="020B0604030504040204" pitchFamily="34" charset="-128"/>
                          <a:ea typeface="Meiryo" panose="020B0604030504040204" pitchFamily="34" charset="-128"/>
                        </a:rPr>
                        <a:t>Intel Core i7-14700</a:t>
                      </a:r>
                    </a:p>
                  </a:txBody>
                  <a:tcPr anchor="ctr">
                    <a:lnT w="19050" cap="flat" cmpd="sng" algn="ctr">
                      <a:solidFill>
                        <a:srgbClr val="424242"/>
                      </a:solidFill>
                      <a:prstDash val="solid"/>
                      <a:round/>
                      <a:headEnd type="none" w="med" len="med"/>
                      <a:tailEnd type="none" w="med" len="med"/>
                    </a:lnT>
                  </a:tcPr>
                </a:tc>
                <a:tc>
                  <a:txBody>
                    <a:bodyPr/>
                    <a:lstStyle/>
                    <a:p>
                      <a:r>
                        <a:rPr lang="en-US" sz="1600" dirty="0">
                          <a:solidFill>
                            <a:schemeClr val="tx1"/>
                          </a:solidFill>
                          <a:latin typeface="Meiryo" panose="020B0604030504040204" pitchFamily="34" charset="-128"/>
                          <a:ea typeface="Meiryo" panose="020B0604030504040204" pitchFamily="34" charset="-128"/>
                        </a:rPr>
                        <a:t>1コア</a:t>
                      </a:r>
                      <a:endParaRPr lang="en-JP" sz="1600">
                        <a:solidFill>
                          <a:schemeClr val="tx1"/>
                        </a:solidFill>
                        <a:latin typeface="Meiryo" panose="020B0604030504040204" pitchFamily="34" charset="-128"/>
                        <a:ea typeface="Meiryo" panose="020B0604030504040204" pitchFamily="34" charset="-128"/>
                      </a:endParaRPr>
                    </a:p>
                  </a:txBody>
                  <a:tcPr anchor="ctr">
                    <a:lnT w="19050" cap="flat" cmpd="sng" algn="ctr">
                      <a:solidFill>
                        <a:srgbClr val="424242"/>
                      </a:solidFill>
                      <a:prstDash val="solid"/>
                      <a:round/>
                      <a:headEnd type="none" w="med" len="med"/>
                      <a:tailEnd type="none" w="med" len="med"/>
                    </a:lnT>
                  </a:tcPr>
                </a:tc>
                <a:extLst>
                  <a:ext uri="{0D108BD9-81ED-4DB2-BD59-A6C34878D82A}">
                    <a16:rowId xmlns:a16="http://schemas.microsoft.com/office/drawing/2014/main" val="2191397901"/>
                  </a:ext>
                </a:extLst>
              </a:tr>
              <a:tr h="327504">
                <a:tc>
                  <a:txBody>
                    <a:bodyPr/>
                    <a:lstStyle/>
                    <a:p>
                      <a:r>
                        <a:rPr lang="en-JP" sz="1600" dirty="0">
                          <a:solidFill>
                            <a:schemeClr val="tx1"/>
                          </a:solidFill>
                          <a:latin typeface="Meiryo" panose="020B0604030504040204" pitchFamily="34" charset="-128"/>
                          <a:ea typeface="Meiryo" panose="020B0604030504040204" pitchFamily="34" charset="-128"/>
                        </a:rPr>
                        <a:t>メモリ</a:t>
                      </a:r>
                    </a:p>
                  </a:txBody>
                  <a:tcPr anchor="ctr"/>
                </a:tc>
                <a:tc>
                  <a:txBody>
                    <a:bodyPr/>
                    <a:lstStyle/>
                    <a:p>
                      <a:r>
                        <a:rPr lang="en-US" sz="1600" dirty="0">
                          <a:solidFill>
                            <a:schemeClr val="tx1"/>
                          </a:solidFill>
                          <a:latin typeface="Meiryo" panose="020B0604030504040204" pitchFamily="34" charset="-128"/>
                          <a:ea typeface="Meiryo" panose="020B0604030504040204" pitchFamily="34" charset="-128"/>
                        </a:rPr>
                        <a:t>192</a:t>
                      </a:r>
                      <a:r>
                        <a:rPr lang="en-JP" sz="1600">
                          <a:solidFill>
                            <a:schemeClr val="tx1"/>
                          </a:solidFill>
                          <a:latin typeface="Meiryo" panose="020B0604030504040204" pitchFamily="34" charset="-128"/>
                          <a:ea typeface="Meiryo" panose="020B0604030504040204" pitchFamily="34" charset="-128"/>
                        </a:rPr>
                        <a:t>GB</a:t>
                      </a:r>
                      <a:endParaRPr lang="en-JP" sz="1600" dirty="0">
                        <a:solidFill>
                          <a:schemeClr val="tx1"/>
                        </a:solidFill>
                        <a:latin typeface="Meiryo" panose="020B0604030504040204" pitchFamily="34" charset="-128"/>
                        <a:ea typeface="Meiryo" panose="020B0604030504040204" pitchFamily="34" charset="-128"/>
                      </a:endParaRPr>
                    </a:p>
                  </a:txBody>
                  <a:tcPr anchor="ctr"/>
                </a:tc>
                <a:tc>
                  <a:txBody>
                    <a:bodyPr/>
                    <a:lstStyle/>
                    <a:p>
                      <a:r>
                        <a:rPr lang="en-US" sz="1600" dirty="0">
                          <a:solidFill>
                            <a:schemeClr val="tx1"/>
                          </a:solidFill>
                          <a:latin typeface="Meiryo" panose="020B0604030504040204" pitchFamily="34" charset="-128"/>
                          <a:ea typeface="Meiryo" panose="020B0604030504040204" pitchFamily="34" charset="-128"/>
                        </a:rPr>
                        <a:t>4GB</a:t>
                      </a:r>
                      <a:endParaRPr lang="en-JP" sz="1600" dirty="0">
                        <a:solidFill>
                          <a:schemeClr val="tx1"/>
                        </a:solidFill>
                        <a:latin typeface="Meiryo" panose="020B0604030504040204" pitchFamily="34" charset="-128"/>
                        <a:ea typeface="Meiryo" panose="020B0604030504040204" pitchFamily="34" charset="-128"/>
                      </a:endParaRPr>
                    </a:p>
                  </a:txBody>
                  <a:tcPr anchor="ctr"/>
                </a:tc>
                <a:extLst>
                  <a:ext uri="{0D108BD9-81ED-4DB2-BD59-A6C34878D82A}">
                    <a16:rowId xmlns:a16="http://schemas.microsoft.com/office/drawing/2014/main" val="2874436082"/>
                  </a:ext>
                </a:extLst>
              </a:tr>
              <a:tr h="327504">
                <a:tc>
                  <a:txBody>
                    <a:bodyPr/>
                    <a:lstStyle/>
                    <a:p>
                      <a:r>
                        <a:rPr lang="ja-JP" altLang="en-US" sz="1600">
                          <a:solidFill>
                            <a:schemeClr val="tx1"/>
                          </a:solidFill>
                          <a:latin typeface="Meiryo" panose="020B0604030504040204" pitchFamily="34" charset="-128"/>
                          <a:ea typeface="Meiryo" panose="020B0604030504040204" pitchFamily="34" charset="-128"/>
                        </a:rPr>
                        <a:t>カーネル</a:t>
                      </a:r>
                      <a:endParaRPr lang="en-JP" sz="1600" dirty="0">
                        <a:solidFill>
                          <a:schemeClr val="tx1"/>
                        </a:solidFill>
                        <a:latin typeface="Meiryo" panose="020B0604030504040204" pitchFamily="34" charset="-128"/>
                        <a:ea typeface="Meiryo" panose="020B0604030504040204" pitchFamily="34" charset="-128"/>
                      </a:endParaRPr>
                    </a:p>
                  </a:txBody>
                  <a:tcPr anchor="ctr"/>
                </a:tc>
                <a:tc>
                  <a:txBody>
                    <a:bodyPr/>
                    <a:lstStyle/>
                    <a:p>
                      <a:r>
                        <a:rPr lang="en-JP" sz="1600">
                          <a:solidFill>
                            <a:schemeClr val="tx1"/>
                          </a:solidFill>
                          <a:latin typeface="Meiryo" panose="020B0604030504040204" pitchFamily="34" charset="-128"/>
                          <a:ea typeface="Meiryo" panose="020B0604030504040204" pitchFamily="34" charset="-128"/>
                        </a:rPr>
                        <a:t>Linux 6.</a:t>
                      </a:r>
                      <a:r>
                        <a:rPr lang="en-US" sz="1600" dirty="0">
                          <a:solidFill>
                            <a:schemeClr val="tx1"/>
                          </a:solidFill>
                          <a:latin typeface="Meiryo" panose="020B0604030504040204" pitchFamily="34" charset="-128"/>
                          <a:ea typeface="Meiryo" panose="020B0604030504040204" pitchFamily="34" charset="-128"/>
                        </a:rPr>
                        <a:t>8</a:t>
                      </a:r>
                      <a:r>
                        <a:rPr lang="en-JP" sz="1600">
                          <a:solidFill>
                            <a:schemeClr val="tx1"/>
                          </a:solidFill>
                          <a:latin typeface="Meiryo" panose="020B0604030504040204" pitchFamily="34" charset="-128"/>
                          <a:ea typeface="Meiryo" panose="020B0604030504040204" pitchFamily="34" charset="-128"/>
                        </a:rPr>
                        <a:t>.0</a:t>
                      </a:r>
                      <a:endParaRPr lang="en-JP" sz="1600" dirty="0">
                        <a:solidFill>
                          <a:schemeClr val="tx1"/>
                        </a:solidFill>
                        <a:latin typeface="Meiryo" panose="020B0604030504040204" pitchFamily="34" charset="-128"/>
                        <a:ea typeface="Meiryo" panose="020B0604030504040204" pitchFamily="34" charset="-128"/>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JP" altLang="ja-JP" sz="1600">
                          <a:solidFill>
                            <a:schemeClr val="tx1"/>
                          </a:solidFill>
                          <a:latin typeface="Meiryo" panose="020B0604030504040204" pitchFamily="34" charset="-128"/>
                          <a:ea typeface="Meiryo" panose="020B0604030504040204" pitchFamily="34" charset="-128"/>
                        </a:rPr>
                        <a:t>Linux 6.</a:t>
                      </a:r>
                      <a:r>
                        <a:rPr lang="en-US" altLang="ja-JP" sz="1600" dirty="0">
                          <a:solidFill>
                            <a:schemeClr val="tx1"/>
                          </a:solidFill>
                          <a:latin typeface="Meiryo" panose="020B0604030504040204" pitchFamily="34" charset="-128"/>
                          <a:ea typeface="Meiryo" panose="020B0604030504040204" pitchFamily="34" charset="-128"/>
                        </a:rPr>
                        <a:t>8</a:t>
                      </a:r>
                      <a:r>
                        <a:rPr lang="en-JP" altLang="ja-JP" sz="1600">
                          <a:solidFill>
                            <a:schemeClr val="tx1"/>
                          </a:solidFill>
                          <a:latin typeface="Meiryo" panose="020B0604030504040204" pitchFamily="34" charset="-128"/>
                          <a:ea typeface="Meiryo" panose="020B0604030504040204" pitchFamily="34" charset="-128"/>
                        </a:rPr>
                        <a:t>.0</a:t>
                      </a:r>
                    </a:p>
                  </a:txBody>
                  <a:tcPr anchor="ctr"/>
                </a:tc>
                <a:extLst>
                  <a:ext uri="{0D108BD9-81ED-4DB2-BD59-A6C34878D82A}">
                    <a16:rowId xmlns:a16="http://schemas.microsoft.com/office/drawing/2014/main" val="3894494851"/>
                  </a:ext>
                </a:extLst>
              </a:tr>
              <a:tr h="327504">
                <a:tc>
                  <a:txBody>
                    <a:bodyPr/>
                    <a:lstStyle/>
                    <a:p>
                      <a:r>
                        <a:rPr lang="en-JP" sz="1600">
                          <a:solidFill>
                            <a:schemeClr val="tx1"/>
                          </a:solidFill>
                          <a:latin typeface="Meiryo" panose="020B0604030504040204" pitchFamily="34" charset="-128"/>
                          <a:ea typeface="Meiryo" panose="020B0604030504040204" pitchFamily="34" charset="-128"/>
                        </a:rPr>
                        <a:t>仮想化ソフトウェア</a:t>
                      </a:r>
                      <a:endParaRPr lang="en-JP" sz="1600" dirty="0">
                        <a:solidFill>
                          <a:schemeClr val="tx1"/>
                        </a:solidFill>
                        <a:latin typeface="Meiryo" panose="020B0604030504040204" pitchFamily="34" charset="-128"/>
                        <a:ea typeface="Meiryo" panose="020B0604030504040204" pitchFamily="34" charset="-128"/>
                      </a:endParaRPr>
                    </a:p>
                  </a:txBody>
                  <a:tcPr anchor="ctr"/>
                </a:tc>
                <a:tc>
                  <a:txBody>
                    <a:bodyPr/>
                    <a:lstStyle/>
                    <a:p>
                      <a:r>
                        <a:rPr lang="en-JP" sz="1600">
                          <a:solidFill>
                            <a:schemeClr val="tx1"/>
                          </a:solidFill>
                          <a:latin typeface="Meiryo" panose="020B0604030504040204" pitchFamily="34" charset="-128"/>
                          <a:ea typeface="Meiryo" panose="020B0604030504040204" pitchFamily="34" charset="-128"/>
                        </a:rPr>
                        <a:t>QEMU-KVM 8.2.7 </a:t>
                      </a:r>
                      <a:endParaRPr lang="en-JP" sz="1600" dirty="0">
                        <a:solidFill>
                          <a:schemeClr val="tx1"/>
                        </a:solidFill>
                        <a:latin typeface="Meiryo" panose="020B0604030504040204" pitchFamily="34" charset="-128"/>
                        <a:ea typeface="Meiryo" panose="020B0604030504040204" pitchFamily="34" charset="-128"/>
                      </a:endParaRPr>
                    </a:p>
                  </a:txBody>
                  <a:tcPr anchor="ctr"/>
                </a:tc>
                <a:tc>
                  <a:txBody>
                    <a:bodyPr/>
                    <a:lstStyle/>
                    <a:p>
                      <a:r>
                        <a:rPr lang="en-US" sz="1600" dirty="0">
                          <a:solidFill>
                            <a:schemeClr val="tx1"/>
                          </a:solidFill>
                          <a:latin typeface="Meiryo" panose="020B0604030504040204" pitchFamily="34" charset="-128"/>
                          <a:ea typeface="Meiryo" panose="020B0604030504040204" pitchFamily="34" charset="-128"/>
                        </a:rPr>
                        <a:t>-</a:t>
                      </a:r>
                      <a:endParaRPr lang="en-JP" sz="1600" dirty="0">
                        <a:solidFill>
                          <a:schemeClr val="tx1"/>
                        </a:solidFill>
                        <a:latin typeface="Meiryo" panose="020B0604030504040204" pitchFamily="34" charset="-128"/>
                        <a:ea typeface="Meiryo" panose="020B0604030504040204" pitchFamily="34" charset="-128"/>
                      </a:endParaRPr>
                    </a:p>
                  </a:txBody>
                  <a:tcPr anchor="ctr"/>
                </a:tc>
                <a:extLst>
                  <a:ext uri="{0D108BD9-81ED-4DB2-BD59-A6C34878D82A}">
                    <a16:rowId xmlns:a16="http://schemas.microsoft.com/office/drawing/2014/main" val="506283857"/>
                  </a:ext>
                </a:extLst>
              </a:tr>
              <a:tr h="327504">
                <a:tc>
                  <a:txBody>
                    <a:bodyPr/>
                    <a:lstStyle/>
                    <a:p>
                      <a:r>
                        <a:rPr lang="en-US" sz="1600" dirty="0">
                          <a:solidFill>
                            <a:schemeClr val="tx1"/>
                          </a:solidFill>
                          <a:latin typeface="Meiryo" panose="020B0604030504040204" pitchFamily="34" charset="-128"/>
                          <a:ea typeface="Meiryo" panose="020B0604030504040204" pitchFamily="34" charset="-128"/>
                        </a:rPr>
                        <a:t>uBPF</a:t>
                      </a:r>
                      <a:endParaRPr lang="en-JP" sz="1600" dirty="0">
                        <a:solidFill>
                          <a:schemeClr val="tx1"/>
                        </a:solidFill>
                        <a:latin typeface="Meiryo" panose="020B0604030504040204" pitchFamily="34" charset="-128"/>
                        <a:ea typeface="Meiryo" panose="020B0604030504040204" pitchFamily="34" charset="-128"/>
                      </a:endParaRPr>
                    </a:p>
                  </a:txBody>
                  <a:tcPr anchor="ctr"/>
                </a:tc>
                <a:tc>
                  <a:txBody>
                    <a:bodyPr/>
                    <a:lstStyle/>
                    <a:p>
                      <a:r>
                        <a:rPr lang="en-US" sz="1600" dirty="0">
                          <a:solidFill>
                            <a:schemeClr val="tx1"/>
                          </a:solidFill>
                          <a:latin typeface="Meiryo" panose="020B0604030504040204" pitchFamily="34" charset="-128"/>
                          <a:ea typeface="Meiryo" panose="020B0604030504040204" pitchFamily="34" charset="-128"/>
                        </a:rPr>
                        <a:t>-</a:t>
                      </a:r>
                      <a:endParaRPr lang="en-JP" sz="1600" dirty="0">
                        <a:solidFill>
                          <a:schemeClr val="tx1"/>
                        </a:solidFill>
                        <a:latin typeface="Meiryo" panose="020B0604030504040204" pitchFamily="34" charset="-128"/>
                        <a:ea typeface="Meiryo" panose="020B0604030504040204" pitchFamily="34" charset="-128"/>
                      </a:endParaRPr>
                    </a:p>
                  </a:txBody>
                  <a:tcPr anchor="ctr"/>
                </a:tc>
                <a:tc>
                  <a:txBody>
                    <a:bodyPr/>
                    <a:lstStyle/>
                    <a:p>
                      <a:r>
                        <a:rPr lang="en-US" sz="1600" dirty="0">
                          <a:solidFill>
                            <a:schemeClr val="tx1"/>
                          </a:solidFill>
                          <a:latin typeface="Meiryo" panose="020B0604030504040204" pitchFamily="34" charset="-128"/>
                          <a:ea typeface="Meiryo" panose="020B0604030504040204" pitchFamily="34" charset="-128"/>
                        </a:rPr>
                        <a:t>2024/11/7版</a:t>
                      </a:r>
                      <a:endParaRPr lang="en-JP" sz="1600" dirty="0">
                        <a:solidFill>
                          <a:schemeClr val="tx1"/>
                        </a:solidFill>
                        <a:latin typeface="Meiryo" panose="020B0604030504040204" pitchFamily="34" charset="-128"/>
                        <a:ea typeface="Meiryo" panose="020B0604030504040204" pitchFamily="34" charset="-128"/>
                      </a:endParaRPr>
                    </a:p>
                  </a:txBody>
                  <a:tcPr anchor="ctr"/>
                </a:tc>
                <a:extLst>
                  <a:ext uri="{0D108BD9-81ED-4DB2-BD59-A6C34878D82A}">
                    <a16:rowId xmlns:a16="http://schemas.microsoft.com/office/drawing/2014/main" val="723572603"/>
                  </a:ext>
                </a:extLst>
              </a:tr>
              <a:tr h="327504">
                <a:tc>
                  <a:txBody>
                    <a:bodyPr/>
                    <a:lstStyle/>
                    <a:p>
                      <a:r>
                        <a:rPr lang="en-US" altLang="ja-JP" sz="1600" dirty="0">
                          <a:solidFill>
                            <a:schemeClr val="tx1"/>
                          </a:solidFill>
                          <a:latin typeface="Meiryo" panose="020B0604030504040204" pitchFamily="34" charset="-128"/>
                          <a:ea typeface="Meiryo" panose="020B0604030504040204" pitchFamily="34" charset="-128"/>
                        </a:rPr>
                        <a:t>BIOS</a:t>
                      </a:r>
                      <a:endParaRPr lang="en-JP" sz="1600" dirty="0">
                        <a:solidFill>
                          <a:schemeClr val="tx1"/>
                        </a:solidFill>
                        <a:latin typeface="Meiryo" panose="020B0604030504040204" pitchFamily="34" charset="-128"/>
                        <a:ea typeface="Meiryo" panose="020B0604030504040204" pitchFamily="34" charset="-128"/>
                      </a:endParaRPr>
                    </a:p>
                  </a:txBody>
                  <a:tcPr anchor="ctr">
                    <a:lnB w="38100" cap="flat" cmpd="sng" algn="ctr">
                      <a:solidFill>
                        <a:srgbClr val="424242"/>
                      </a:solidFill>
                      <a:prstDash val="solid"/>
                      <a:round/>
                      <a:headEnd type="none" w="med" len="med"/>
                      <a:tailEnd type="none" w="med" len="med"/>
                    </a:lnB>
                  </a:tcPr>
                </a:tc>
                <a:tc>
                  <a:txBody>
                    <a:bodyPr/>
                    <a:lstStyle/>
                    <a:p>
                      <a:r>
                        <a:rPr lang="en-US" sz="1600" dirty="0">
                          <a:solidFill>
                            <a:schemeClr val="tx1"/>
                          </a:solidFill>
                          <a:latin typeface="Meiryo" panose="020B0604030504040204" pitchFamily="34" charset="-128"/>
                          <a:ea typeface="Meiryo" panose="020B0604030504040204" pitchFamily="34" charset="-128"/>
                        </a:rPr>
                        <a:t>-</a:t>
                      </a:r>
                      <a:endParaRPr lang="en-JP" sz="1600" dirty="0">
                        <a:solidFill>
                          <a:schemeClr val="tx1"/>
                        </a:solidFill>
                        <a:latin typeface="Meiryo" panose="020B0604030504040204" pitchFamily="34" charset="-128"/>
                        <a:ea typeface="Meiryo" panose="020B0604030504040204" pitchFamily="34" charset="-128"/>
                      </a:endParaRPr>
                    </a:p>
                  </a:txBody>
                  <a:tcPr anchor="ctr">
                    <a:lnB w="38100" cap="flat" cmpd="sng" algn="ctr">
                      <a:solidFill>
                        <a:srgbClr val="424242"/>
                      </a:solidFill>
                      <a:prstDash val="solid"/>
                      <a:round/>
                      <a:headEnd type="none" w="med" len="med"/>
                      <a:tailEnd type="none" w="med" len="med"/>
                    </a:lnB>
                  </a:tcPr>
                </a:tc>
                <a:tc>
                  <a:txBody>
                    <a:bodyPr/>
                    <a:lstStyle/>
                    <a:p>
                      <a:r>
                        <a:rPr lang="en-US" sz="1600" dirty="0">
                          <a:solidFill>
                            <a:schemeClr val="tx1"/>
                          </a:solidFill>
                          <a:latin typeface="Meiryo" panose="020B0604030504040204" pitchFamily="34" charset="-128"/>
                          <a:ea typeface="Meiryo" panose="020B0604030504040204" pitchFamily="34" charset="-128"/>
                        </a:rPr>
                        <a:t>2024/10/30版</a:t>
                      </a:r>
                      <a:endParaRPr lang="en-JP" sz="1600" dirty="0">
                        <a:solidFill>
                          <a:schemeClr val="tx1"/>
                        </a:solidFill>
                        <a:latin typeface="Meiryo" panose="020B0604030504040204" pitchFamily="34" charset="-128"/>
                        <a:ea typeface="Meiryo" panose="020B0604030504040204" pitchFamily="34" charset="-128"/>
                      </a:endParaRPr>
                    </a:p>
                  </a:txBody>
                  <a:tcPr anchor="ctr">
                    <a:lnB w="38100" cap="flat" cmpd="sng" algn="ctr">
                      <a:solidFill>
                        <a:srgbClr val="424242"/>
                      </a:solidFill>
                      <a:prstDash val="solid"/>
                      <a:round/>
                      <a:headEnd type="none" w="med" len="med"/>
                      <a:tailEnd type="none" w="med" len="med"/>
                    </a:lnB>
                  </a:tcPr>
                </a:tc>
                <a:extLst>
                  <a:ext uri="{0D108BD9-81ED-4DB2-BD59-A6C34878D82A}">
                    <a16:rowId xmlns:a16="http://schemas.microsoft.com/office/drawing/2014/main" val="414720838"/>
                  </a:ext>
                </a:extLst>
              </a:tr>
            </a:tbl>
          </a:graphicData>
        </a:graphic>
      </p:graphicFrame>
    </p:spTree>
    <p:extLst>
      <p:ext uri="{BB962C8B-B14F-4D97-AF65-F5344CB8AC3E}">
        <p14:creationId xmlns:p14="http://schemas.microsoft.com/office/powerpoint/2010/main" val="22304093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1081F-E5DF-6885-8000-C61EA17782D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55A32C86-5A90-836E-59FB-CCEC46BDB7D5}"/>
              </a:ext>
            </a:extLst>
          </p:cNvPr>
          <p:cNvSpPr>
            <a:spLocks noGrp="1"/>
          </p:cNvSpPr>
          <p:nvPr>
            <p:ph type="title"/>
          </p:nvPr>
        </p:nvSpPr>
        <p:spPr>
          <a:xfrm>
            <a:off x="838200" y="438412"/>
            <a:ext cx="10515600" cy="560970"/>
          </a:xfrm>
        </p:spPr>
        <p:txBody>
          <a:bodyPr>
            <a:noAutofit/>
          </a:bodyPr>
          <a:lstStyle/>
          <a:p>
            <a:r>
              <a:rPr kumimoji="1" lang="ja-JP" altLang="en-US" sz="3600"/>
              <a:t>実験</a:t>
            </a:r>
            <a:r>
              <a:rPr lang="en-US" altLang="ja-JP" sz="3600" dirty="0"/>
              <a:t>1</a:t>
            </a:r>
            <a:r>
              <a:rPr lang="ja-JP" altLang="en-US" sz="3600"/>
              <a:t>：</a:t>
            </a:r>
            <a:r>
              <a:rPr kumimoji="1" lang="ja-JP" altLang="en-US" sz="3600"/>
              <a:t>動作確認</a:t>
            </a:r>
          </a:p>
        </p:txBody>
      </p:sp>
      <p:sp>
        <p:nvSpPr>
          <p:cNvPr id="3" name="コンテンツ プレースホルダー 2">
            <a:extLst>
              <a:ext uri="{FF2B5EF4-FFF2-40B4-BE49-F238E27FC236}">
                <a16:creationId xmlns:a16="http://schemas.microsoft.com/office/drawing/2014/main" id="{283D47BF-30B8-14DF-24D4-5FC7620E473E}"/>
              </a:ext>
            </a:extLst>
          </p:cNvPr>
          <p:cNvSpPr>
            <a:spLocks noGrp="1"/>
          </p:cNvSpPr>
          <p:nvPr>
            <p:ph idx="1"/>
          </p:nvPr>
        </p:nvSpPr>
        <p:spPr>
          <a:xfrm>
            <a:off x="884679" y="1222940"/>
            <a:ext cx="10515600" cy="3645388"/>
          </a:xfrm>
        </p:spPr>
        <p:txBody>
          <a:bodyPr>
            <a:normAutofit/>
          </a:bodyPr>
          <a:lstStyle/>
          <a:p>
            <a:r>
              <a:rPr lang="en-US" altLang="ja-JP" dirty="0" err="1"/>
              <a:t>uBPF</a:t>
            </a:r>
            <a:r>
              <a:rPr lang="ja-JP" altLang="en-US"/>
              <a:t>プログラムを用いて</a:t>
            </a:r>
            <a:r>
              <a:rPr lang="en-US" altLang="ja-JP" dirty="0"/>
              <a:t>VM</a:t>
            </a:r>
            <a:r>
              <a:rPr lang="ja-JP" altLang="en-US"/>
              <a:t>内の２つの</a:t>
            </a:r>
            <a:r>
              <a:rPr lang="en-US" altLang="ja-JP" dirty="0"/>
              <a:t>OS</a:t>
            </a:r>
            <a:r>
              <a:rPr lang="ja-JP" altLang="en-US"/>
              <a:t>データを一括取得</a:t>
            </a:r>
            <a:endParaRPr lang="en-US" altLang="ja-JP" dirty="0"/>
          </a:p>
          <a:p>
            <a:pPr lvl="1"/>
            <a:r>
              <a:rPr lang="ja-JP" altLang="en-US"/>
              <a:t>１回の要求で２つのバージョン文字列を取得できることを確認</a:t>
            </a:r>
            <a:endParaRPr lang="en-US" altLang="ja-JP" dirty="0"/>
          </a:p>
          <a:p>
            <a:r>
              <a:rPr lang="ja-JP" altLang="en-US"/>
              <a:t>不正な仮想アドレスにアクセスする</a:t>
            </a:r>
            <a:r>
              <a:rPr lang="en-US" altLang="ja-JP" dirty="0" err="1"/>
              <a:t>uBPF</a:t>
            </a:r>
            <a:r>
              <a:rPr lang="ja-JP" altLang="en-US"/>
              <a:t>プログラムを実行</a:t>
            </a:r>
            <a:endParaRPr lang="en-US" altLang="ja-JP" dirty="0"/>
          </a:p>
          <a:p>
            <a:pPr lvl="1"/>
            <a:r>
              <a:rPr lang="ja-JP" altLang="en-US"/>
              <a:t>外部メモリにアクセスするヘルパー関数の実行時にエラー</a:t>
            </a:r>
            <a:endParaRPr lang="en-US" altLang="ja-JP" dirty="0"/>
          </a:p>
          <a:p>
            <a:pPr lvl="1"/>
            <a:r>
              <a:rPr lang="ja-JP" altLang="en-US"/>
              <a:t>不正なメモリアクセスから</a:t>
            </a:r>
            <a:r>
              <a:rPr lang="en-US" altLang="ja-JP" dirty="0"/>
              <a:t>BIOS</a:t>
            </a:r>
            <a:r>
              <a:rPr lang="ja-JP" altLang="en-US"/>
              <a:t>を保護できることを確認</a:t>
            </a:r>
            <a:endParaRPr lang="en-JP" altLang="ja-JP" dirty="0"/>
          </a:p>
        </p:txBody>
      </p:sp>
      <p:sp>
        <p:nvSpPr>
          <p:cNvPr id="4" name="スライド番号プレースホルダー 3">
            <a:extLst>
              <a:ext uri="{FF2B5EF4-FFF2-40B4-BE49-F238E27FC236}">
                <a16:creationId xmlns:a16="http://schemas.microsoft.com/office/drawing/2014/main" id="{913524B0-A3EB-4B67-2916-52AEAA22799B}"/>
              </a:ext>
            </a:extLst>
          </p:cNvPr>
          <p:cNvSpPr>
            <a:spLocks noGrp="1"/>
          </p:cNvSpPr>
          <p:nvPr>
            <p:ph type="sldNum" sz="quarter" idx="12"/>
          </p:nvPr>
        </p:nvSpPr>
        <p:spPr/>
        <p:txBody>
          <a:bodyPr/>
          <a:lstStyle/>
          <a:p>
            <a:fld id="{A2DAF6EC-2C59-9941-AA93-00E19ED16896}" type="slidenum">
              <a:rPr kumimoji="1" lang="ja-JP" altLang="en-US" smtClean="0"/>
              <a:t>17</a:t>
            </a:fld>
            <a:endParaRPr kumimoji="1" lang="ja-JP" altLang="en-US"/>
          </a:p>
        </p:txBody>
      </p:sp>
      <p:sp>
        <p:nvSpPr>
          <p:cNvPr id="6" name="テキスト ボックス 5">
            <a:extLst>
              <a:ext uri="{FF2B5EF4-FFF2-40B4-BE49-F238E27FC236}">
                <a16:creationId xmlns:a16="http://schemas.microsoft.com/office/drawing/2014/main" id="{40DDCBCE-A64E-CA43-1885-5A7BBB544830}"/>
              </a:ext>
            </a:extLst>
          </p:cNvPr>
          <p:cNvSpPr txBox="1"/>
          <p:nvPr/>
        </p:nvSpPr>
        <p:spPr>
          <a:xfrm>
            <a:off x="3207773" y="4182388"/>
            <a:ext cx="184731" cy="369332"/>
          </a:xfrm>
          <a:prstGeom prst="rect">
            <a:avLst/>
          </a:prstGeom>
          <a:noFill/>
        </p:spPr>
        <p:txBody>
          <a:bodyPr wrap="none" rtlCol="0">
            <a:spAutoFit/>
          </a:bodyPr>
          <a:lstStyle/>
          <a:p>
            <a:endParaRPr kumimoji="1" lang="en-US" altLang="ja-JP" dirty="0">
              <a:solidFill>
                <a:srgbClr val="0083B3"/>
              </a:solidFill>
              <a:latin typeface="Meiryo" panose="020B0604030504040204" pitchFamily="34" charset="-128"/>
              <a:ea typeface="Meiryo" panose="020B0604030504040204" pitchFamily="34" charset="-128"/>
            </a:endParaRPr>
          </a:p>
        </p:txBody>
      </p:sp>
      <p:pic>
        <p:nvPicPr>
          <p:cNvPr id="12" name="図 11">
            <a:extLst>
              <a:ext uri="{FF2B5EF4-FFF2-40B4-BE49-F238E27FC236}">
                <a16:creationId xmlns:a16="http://schemas.microsoft.com/office/drawing/2014/main" id="{F2217BF8-6297-6953-6527-413CBADF71C9}"/>
              </a:ext>
            </a:extLst>
          </p:cNvPr>
          <p:cNvPicPr>
            <a:picLocks noChangeAspect="1"/>
          </p:cNvPicPr>
          <p:nvPr/>
        </p:nvPicPr>
        <p:blipFill>
          <a:blip r:embed="rId3"/>
          <a:srcRect b="13895"/>
          <a:stretch>
            <a:fillRect/>
          </a:stretch>
        </p:blipFill>
        <p:spPr>
          <a:xfrm>
            <a:off x="2026423" y="5225156"/>
            <a:ext cx="8139154" cy="1632844"/>
          </a:xfrm>
          <a:prstGeom prst="rect">
            <a:avLst/>
          </a:prstGeom>
        </p:spPr>
      </p:pic>
      <p:sp>
        <p:nvSpPr>
          <p:cNvPr id="5" name="Left Brace 4">
            <a:extLst>
              <a:ext uri="{FF2B5EF4-FFF2-40B4-BE49-F238E27FC236}">
                <a16:creationId xmlns:a16="http://schemas.microsoft.com/office/drawing/2014/main" id="{62276909-3AC6-C2B3-6EA7-E8C55FA103EE}"/>
              </a:ext>
            </a:extLst>
          </p:cNvPr>
          <p:cNvSpPr/>
          <p:nvPr/>
        </p:nvSpPr>
        <p:spPr>
          <a:xfrm>
            <a:off x="1417320" y="4182389"/>
            <a:ext cx="171450" cy="463458"/>
          </a:xfrm>
          <a:prstGeom prst="lef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JP"/>
          </a:p>
        </p:txBody>
      </p:sp>
      <p:sp>
        <p:nvSpPr>
          <p:cNvPr id="7" name="Left Brace 6">
            <a:extLst>
              <a:ext uri="{FF2B5EF4-FFF2-40B4-BE49-F238E27FC236}">
                <a16:creationId xmlns:a16="http://schemas.microsoft.com/office/drawing/2014/main" id="{4316AEC4-02F7-936C-1DCB-3ECDCA0605B0}"/>
              </a:ext>
            </a:extLst>
          </p:cNvPr>
          <p:cNvSpPr/>
          <p:nvPr/>
        </p:nvSpPr>
        <p:spPr>
          <a:xfrm>
            <a:off x="1417320" y="4822609"/>
            <a:ext cx="171450" cy="305404"/>
          </a:xfrm>
          <a:prstGeom prst="leftBrace">
            <a:avLst/>
          </a:prstGeom>
          <a:ln>
            <a:solidFill>
              <a:srgbClr val="FF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JP"/>
          </a:p>
        </p:txBody>
      </p:sp>
      <p:sp>
        <p:nvSpPr>
          <p:cNvPr id="8" name="TextBox 7">
            <a:extLst>
              <a:ext uri="{FF2B5EF4-FFF2-40B4-BE49-F238E27FC236}">
                <a16:creationId xmlns:a16="http://schemas.microsoft.com/office/drawing/2014/main" id="{86C3A5A5-2F45-1BE0-0BEB-36FDDC9886B0}"/>
              </a:ext>
            </a:extLst>
          </p:cNvPr>
          <p:cNvSpPr txBox="1"/>
          <p:nvPr/>
        </p:nvSpPr>
        <p:spPr>
          <a:xfrm>
            <a:off x="514425" y="4276514"/>
            <a:ext cx="877163" cy="369332"/>
          </a:xfrm>
          <a:prstGeom prst="rect">
            <a:avLst/>
          </a:prstGeom>
          <a:noFill/>
        </p:spPr>
        <p:txBody>
          <a:bodyPr wrap="none" rtlCol="0">
            <a:spAutoFit/>
          </a:bodyPr>
          <a:lstStyle/>
          <a:p>
            <a:r>
              <a:rPr lang="en-JP" dirty="0"/>
              <a:t>１つ目</a:t>
            </a:r>
          </a:p>
        </p:txBody>
      </p:sp>
      <p:sp>
        <p:nvSpPr>
          <p:cNvPr id="9" name="TextBox 8">
            <a:extLst>
              <a:ext uri="{FF2B5EF4-FFF2-40B4-BE49-F238E27FC236}">
                <a16:creationId xmlns:a16="http://schemas.microsoft.com/office/drawing/2014/main" id="{C3A0331A-4261-89F9-244E-200CDCCBD37F}"/>
              </a:ext>
            </a:extLst>
          </p:cNvPr>
          <p:cNvSpPr txBox="1"/>
          <p:nvPr/>
        </p:nvSpPr>
        <p:spPr>
          <a:xfrm>
            <a:off x="514425" y="4804400"/>
            <a:ext cx="877163" cy="369332"/>
          </a:xfrm>
          <a:prstGeom prst="rect">
            <a:avLst/>
          </a:prstGeom>
          <a:noFill/>
        </p:spPr>
        <p:txBody>
          <a:bodyPr wrap="none" rtlCol="0">
            <a:spAutoFit/>
          </a:bodyPr>
          <a:lstStyle/>
          <a:p>
            <a:r>
              <a:rPr lang="en-JP" dirty="0"/>
              <a:t>２つ目</a:t>
            </a:r>
          </a:p>
        </p:txBody>
      </p:sp>
      <p:grpSp>
        <p:nvGrpSpPr>
          <p:cNvPr id="14" name="グループ化 13">
            <a:extLst>
              <a:ext uri="{FF2B5EF4-FFF2-40B4-BE49-F238E27FC236}">
                <a16:creationId xmlns:a16="http://schemas.microsoft.com/office/drawing/2014/main" id="{FDFB7381-A6CE-AB91-E249-3083EED4AE55}"/>
              </a:ext>
            </a:extLst>
          </p:cNvPr>
          <p:cNvGrpSpPr/>
          <p:nvPr/>
        </p:nvGrpSpPr>
        <p:grpSpPr>
          <a:xfrm>
            <a:off x="1698374" y="3429000"/>
            <a:ext cx="8789030" cy="1744732"/>
            <a:chOff x="1698374" y="3429000"/>
            <a:chExt cx="8789030" cy="1744732"/>
          </a:xfrm>
        </p:grpSpPr>
        <p:pic>
          <p:nvPicPr>
            <p:cNvPr id="13" name="図 12">
              <a:extLst>
                <a:ext uri="{FF2B5EF4-FFF2-40B4-BE49-F238E27FC236}">
                  <a16:creationId xmlns:a16="http://schemas.microsoft.com/office/drawing/2014/main" id="{7D2F88E2-890F-C291-2308-210D53CD5FFC}"/>
                </a:ext>
              </a:extLst>
            </p:cNvPr>
            <p:cNvPicPr>
              <a:picLocks noChangeAspect="1"/>
            </p:cNvPicPr>
            <p:nvPr/>
          </p:nvPicPr>
          <p:blipFill>
            <a:blip r:embed="rId4"/>
            <a:stretch>
              <a:fillRect/>
            </a:stretch>
          </p:blipFill>
          <p:spPr>
            <a:xfrm>
              <a:off x="1704595" y="3429000"/>
              <a:ext cx="8782809" cy="1744732"/>
            </a:xfrm>
            <a:prstGeom prst="rect">
              <a:avLst/>
            </a:prstGeom>
          </p:spPr>
        </p:pic>
        <p:sp>
          <p:nvSpPr>
            <p:cNvPr id="10" name="正方形/長方形 9">
              <a:extLst>
                <a:ext uri="{FF2B5EF4-FFF2-40B4-BE49-F238E27FC236}">
                  <a16:creationId xmlns:a16="http://schemas.microsoft.com/office/drawing/2014/main" id="{FAC9E273-F09E-3A57-BA7A-3EF55350E96F}"/>
                </a:ext>
              </a:extLst>
            </p:cNvPr>
            <p:cNvSpPr/>
            <p:nvPr/>
          </p:nvSpPr>
          <p:spPr>
            <a:xfrm>
              <a:off x="1704595" y="4114800"/>
              <a:ext cx="8782809" cy="597158"/>
            </a:xfrm>
            <a:prstGeom prst="rect">
              <a:avLst/>
            </a:prstGeom>
            <a:noFill/>
            <a:ln w="38100">
              <a:solidFill>
                <a:schemeClr val="accent4">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sp>
          <p:nvSpPr>
            <p:cNvPr id="11" name="正方形/長方形 10">
              <a:extLst>
                <a:ext uri="{FF2B5EF4-FFF2-40B4-BE49-F238E27FC236}">
                  <a16:creationId xmlns:a16="http://schemas.microsoft.com/office/drawing/2014/main" id="{6663CA11-D8E0-4FEC-F39C-003E64581056}"/>
                </a:ext>
              </a:extLst>
            </p:cNvPr>
            <p:cNvSpPr/>
            <p:nvPr/>
          </p:nvSpPr>
          <p:spPr>
            <a:xfrm>
              <a:off x="1698374" y="4779546"/>
              <a:ext cx="8782809" cy="382124"/>
            </a:xfrm>
            <a:prstGeom prst="rect">
              <a:avLst/>
            </a:prstGeom>
            <a:noFill/>
            <a:ln w="38100">
              <a:solidFill>
                <a:schemeClr val="accent4">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grpSp>
      <p:sp>
        <p:nvSpPr>
          <p:cNvPr id="15" name="正方形/長方形 14">
            <a:extLst>
              <a:ext uri="{FF2B5EF4-FFF2-40B4-BE49-F238E27FC236}">
                <a16:creationId xmlns:a16="http://schemas.microsoft.com/office/drawing/2014/main" id="{B687860F-A1B8-B160-1474-35D6CCCF4324}"/>
              </a:ext>
            </a:extLst>
          </p:cNvPr>
          <p:cNvSpPr/>
          <p:nvPr/>
        </p:nvSpPr>
        <p:spPr>
          <a:xfrm>
            <a:off x="2166151" y="6649692"/>
            <a:ext cx="7111014" cy="208308"/>
          </a:xfrm>
          <a:prstGeom prst="rect">
            <a:avLst/>
          </a:prstGeom>
          <a:noFill/>
          <a:ln w="38100">
            <a:solidFill>
              <a:schemeClr val="accent4">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spTree>
    <p:extLst>
      <p:ext uri="{BB962C8B-B14F-4D97-AF65-F5344CB8AC3E}">
        <p14:creationId xmlns:p14="http://schemas.microsoft.com/office/powerpoint/2010/main" val="22587966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6415C-B466-1F0F-63F6-538654C6CEF5}"/>
            </a:ext>
          </a:extLst>
        </p:cNvPr>
        <p:cNvGrpSpPr/>
        <p:nvPr/>
      </p:nvGrpSpPr>
      <p:grpSpPr>
        <a:xfrm>
          <a:off x="0" y="0"/>
          <a:ext cx="0" cy="0"/>
          <a:chOff x="0" y="0"/>
          <a:chExt cx="0" cy="0"/>
        </a:xfrm>
      </p:grpSpPr>
      <p:pic>
        <p:nvPicPr>
          <p:cNvPr id="10" name="図 9">
            <a:extLst>
              <a:ext uri="{FF2B5EF4-FFF2-40B4-BE49-F238E27FC236}">
                <a16:creationId xmlns:a16="http://schemas.microsoft.com/office/drawing/2014/main" id="{E3A872B7-CCFF-2C55-B6AF-1A6C21B4D1BB}"/>
              </a:ext>
            </a:extLst>
          </p:cNvPr>
          <p:cNvPicPr>
            <a:picLocks noChangeAspect="1"/>
          </p:cNvPicPr>
          <p:nvPr/>
        </p:nvPicPr>
        <p:blipFill>
          <a:blip r:embed="rId3"/>
          <a:stretch>
            <a:fillRect/>
          </a:stretch>
        </p:blipFill>
        <p:spPr>
          <a:xfrm>
            <a:off x="35519" y="3349947"/>
            <a:ext cx="5768121" cy="3499044"/>
          </a:xfrm>
          <a:prstGeom prst="rect">
            <a:avLst/>
          </a:prstGeom>
        </p:spPr>
      </p:pic>
      <p:sp>
        <p:nvSpPr>
          <p:cNvPr id="2" name="タイトル 1">
            <a:extLst>
              <a:ext uri="{FF2B5EF4-FFF2-40B4-BE49-F238E27FC236}">
                <a16:creationId xmlns:a16="http://schemas.microsoft.com/office/drawing/2014/main" id="{2A298C1E-6673-5DB2-BAD1-09E7EC1AB93C}"/>
              </a:ext>
            </a:extLst>
          </p:cNvPr>
          <p:cNvSpPr>
            <a:spLocks noGrp="1"/>
          </p:cNvSpPr>
          <p:nvPr>
            <p:ph type="title"/>
          </p:nvPr>
        </p:nvSpPr>
        <p:spPr>
          <a:xfrm>
            <a:off x="838200" y="438412"/>
            <a:ext cx="10515600" cy="560970"/>
          </a:xfrm>
        </p:spPr>
        <p:txBody>
          <a:bodyPr>
            <a:noAutofit/>
          </a:bodyPr>
          <a:lstStyle/>
          <a:p>
            <a:r>
              <a:rPr kumimoji="1" lang="ja-JP" altLang="en-US" sz="3600"/>
              <a:t>実験２</a:t>
            </a:r>
            <a:r>
              <a:rPr lang="ja-JP" altLang="en-US" sz="3600"/>
              <a:t>：</a:t>
            </a:r>
            <a:r>
              <a:rPr kumimoji="1" lang="ja-JP" altLang="en-US" sz="3600"/>
              <a:t>監視性能</a:t>
            </a:r>
          </a:p>
        </p:txBody>
      </p:sp>
      <p:sp>
        <p:nvSpPr>
          <p:cNvPr id="3" name="コンテンツ プレースホルダー 2">
            <a:extLst>
              <a:ext uri="{FF2B5EF4-FFF2-40B4-BE49-F238E27FC236}">
                <a16:creationId xmlns:a16="http://schemas.microsoft.com/office/drawing/2014/main" id="{BBDC5519-143F-D37A-3D23-067B7B5FECA1}"/>
              </a:ext>
            </a:extLst>
          </p:cNvPr>
          <p:cNvSpPr>
            <a:spLocks noGrp="1"/>
          </p:cNvSpPr>
          <p:nvPr>
            <p:ph idx="1"/>
          </p:nvPr>
        </p:nvSpPr>
        <p:spPr>
          <a:xfrm>
            <a:off x="884679" y="1222940"/>
            <a:ext cx="10515600" cy="3645388"/>
          </a:xfrm>
        </p:spPr>
        <p:txBody>
          <a:bodyPr>
            <a:normAutofit/>
          </a:bodyPr>
          <a:lstStyle/>
          <a:p>
            <a:r>
              <a:rPr lang="en-US" altLang="ja-JP" dirty="0"/>
              <a:t>VM</a:t>
            </a:r>
            <a:r>
              <a:rPr lang="ja-JP" altLang="en-US"/>
              <a:t>内の</a:t>
            </a:r>
            <a:r>
              <a:rPr lang="en-US" altLang="ja-JP" dirty="0"/>
              <a:t>OS</a:t>
            </a:r>
            <a:r>
              <a:rPr lang="ja-JP" altLang="en-US"/>
              <a:t>データを一括取得するのにかかる時間を測定</a:t>
            </a:r>
            <a:endParaRPr lang="en-US" altLang="ja-JP" dirty="0"/>
          </a:p>
          <a:p>
            <a:pPr lvl="1"/>
            <a:r>
              <a:rPr lang="en-US" altLang="ja-JP" dirty="0"/>
              <a:t>uBPF</a:t>
            </a:r>
            <a:r>
              <a:rPr lang="ja-JP" altLang="en-US"/>
              <a:t>プログラムのロード時間は最初の</a:t>
            </a:r>
            <a:r>
              <a:rPr lang="en-US" altLang="ja-JP" dirty="0"/>
              <a:t>1</a:t>
            </a:r>
            <a:r>
              <a:rPr lang="ja-JP" altLang="en-US"/>
              <a:t>回のみであるため含まない</a:t>
            </a:r>
            <a:endParaRPr lang="en-US" altLang="ja-JP" dirty="0"/>
          </a:p>
          <a:p>
            <a:r>
              <a:rPr lang="ja-JP" altLang="en-US"/>
              <a:t>２つの</a:t>
            </a:r>
            <a:r>
              <a:rPr lang="en-US" altLang="ja-JP" dirty="0"/>
              <a:t>OS</a:t>
            </a:r>
            <a:r>
              <a:rPr lang="ja-JP" altLang="en-US"/>
              <a:t>データを個別に取得する場合より</a:t>
            </a:r>
            <a:r>
              <a:rPr lang="en-US" altLang="ja-JP" dirty="0"/>
              <a:t>58%</a:t>
            </a:r>
            <a:r>
              <a:rPr lang="ja-JP" altLang="en-US"/>
              <a:t>高速化</a:t>
            </a:r>
            <a:r>
              <a:rPr lang="en-US" altLang="ja-JP" dirty="0"/>
              <a:t>	</a:t>
            </a:r>
          </a:p>
          <a:p>
            <a:pPr lvl="1"/>
            <a:r>
              <a:rPr lang="en-US" altLang="ja-JP" dirty="0"/>
              <a:t>SMI</a:t>
            </a:r>
            <a:r>
              <a:rPr lang="ja-JP" altLang="en-US"/>
              <a:t>インジェクションに</a:t>
            </a:r>
            <a:r>
              <a:rPr lang="en-US" altLang="ja-JP" dirty="0" err="1"/>
              <a:t>723μs</a:t>
            </a:r>
            <a:r>
              <a:rPr lang="ja-JP" altLang="en-US"/>
              <a:t>かかり、取得時間の大部分を占めた</a:t>
            </a:r>
            <a:endParaRPr lang="en-US" altLang="ja-JP" dirty="0"/>
          </a:p>
          <a:p>
            <a:pPr lvl="1"/>
            <a:r>
              <a:rPr lang="en-US" altLang="ja-JP" dirty="0"/>
              <a:t>1</a:t>
            </a:r>
            <a:r>
              <a:rPr lang="ja-JP" altLang="en-US"/>
              <a:t>つのデータを</a:t>
            </a:r>
            <a:r>
              <a:rPr lang="en-US" altLang="ja-JP" dirty="0"/>
              <a:t>10</a:t>
            </a:r>
            <a:r>
              <a:rPr lang="ja-JP" altLang="en-US"/>
              <a:t>回まとめて取得した場合は</a:t>
            </a:r>
            <a:r>
              <a:rPr lang="en-US" altLang="ja-JP" dirty="0"/>
              <a:t>90%</a:t>
            </a:r>
            <a:r>
              <a:rPr lang="ja-JP" altLang="en-US"/>
              <a:t>の高速化</a:t>
            </a:r>
          </a:p>
        </p:txBody>
      </p:sp>
      <p:sp>
        <p:nvSpPr>
          <p:cNvPr id="4" name="スライド番号プレースホルダー 3">
            <a:extLst>
              <a:ext uri="{FF2B5EF4-FFF2-40B4-BE49-F238E27FC236}">
                <a16:creationId xmlns:a16="http://schemas.microsoft.com/office/drawing/2014/main" id="{F1860EFB-6886-78B2-B51B-87C36BF97AAF}"/>
              </a:ext>
            </a:extLst>
          </p:cNvPr>
          <p:cNvSpPr>
            <a:spLocks noGrp="1"/>
          </p:cNvSpPr>
          <p:nvPr>
            <p:ph type="sldNum" sz="quarter" idx="12"/>
          </p:nvPr>
        </p:nvSpPr>
        <p:spPr/>
        <p:txBody>
          <a:bodyPr/>
          <a:lstStyle/>
          <a:p>
            <a:fld id="{A2DAF6EC-2C59-9941-AA93-00E19ED16896}" type="slidenum">
              <a:rPr kumimoji="1" lang="ja-JP" altLang="en-US" smtClean="0"/>
              <a:t>18</a:t>
            </a:fld>
            <a:endParaRPr kumimoji="1" lang="ja-JP" altLang="en-US"/>
          </a:p>
        </p:txBody>
      </p:sp>
      <p:sp>
        <p:nvSpPr>
          <p:cNvPr id="5" name="右矢印 4">
            <a:extLst>
              <a:ext uri="{FF2B5EF4-FFF2-40B4-BE49-F238E27FC236}">
                <a16:creationId xmlns:a16="http://schemas.microsoft.com/office/drawing/2014/main" id="{48E01D53-7CB5-E4C0-D5BF-96DC6E0CCEA2}"/>
              </a:ext>
            </a:extLst>
          </p:cNvPr>
          <p:cNvSpPr/>
          <p:nvPr/>
        </p:nvSpPr>
        <p:spPr>
          <a:xfrm rot="8655218">
            <a:off x="2565979" y="4634153"/>
            <a:ext cx="1873240" cy="468351"/>
          </a:xfrm>
          <a:prstGeom prst="rightArrow">
            <a:avLst/>
          </a:prstGeom>
          <a:solidFill>
            <a:srgbClr val="0083B3"/>
          </a:solidFill>
          <a:ln>
            <a:solidFill>
              <a:srgbClr val="0083B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sp>
        <p:nvSpPr>
          <p:cNvPr id="6" name="テキスト ボックス 5">
            <a:extLst>
              <a:ext uri="{FF2B5EF4-FFF2-40B4-BE49-F238E27FC236}">
                <a16:creationId xmlns:a16="http://schemas.microsoft.com/office/drawing/2014/main" id="{D9FAC3A4-B6B9-927E-D2A5-643CBF8C915D}"/>
              </a:ext>
            </a:extLst>
          </p:cNvPr>
          <p:cNvSpPr txBox="1"/>
          <p:nvPr/>
        </p:nvSpPr>
        <p:spPr>
          <a:xfrm>
            <a:off x="3207773" y="4182388"/>
            <a:ext cx="184731" cy="369332"/>
          </a:xfrm>
          <a:prstGeom prst="rect">
            <a:avLst/>
          </a:prstGeom>
          <a:noFill/>
        </p:spPr>
        <p:txBody>
          <a:bodyPr wrap="none" rtlCol="0">
            <a:spAutoFit/>
          </a:bodyPr>
          <a:lstStyle/>
          <a:p>
            <a:endParaRPr kumimoji="1" lang="en-US" altLang="ja-JP" dirty="0">
              <a:solidFill>
                <a:srgbClr val="0083B3"/>
              </a:solidFill>
              <a:latin typeface="Meiryo" panose="020B0604030504040204" pitchFamily="34" charset="-128"/>
              <a:ea typeface="Meiryo" panose="020B0604030504040204" pitchFamily="34" charset="-128"/>
            </a:endParaRPr>
          </a:p>
        </p:txBody>
      </p:sp>
      <p:sp>
        <p:nvSpPr>
          <p:cNvPr id="7" name="テキスト ボックス 6">
            <a:extLst>
              <a:ext uri="{FF2B5EF4-FFF2-40B4-BE49-F238E27FC236}">
                <a16:creationId xmlns:a16="http://schemas.microsoft.com/office/drawing/2014/main" id="{5FDCB11B-F03E-7CFD-563C-A77BCF34CA4E}"/>
              </a:ext>
            </a:extLst>
          </p:cNvPr>
          <p:cNvSpPr txBox="1"/>
          <p:nvPr/>
        </p:nvSpPr>
        <p:spPr>
          <a:xfrm>
            <a:off x="2056824" y="4325394"/>
            <a:ext cx="1632178" cy="369332"/>
          </a:xfrm>
          <a:prstGeom prst="rect">
            <a:avLst/>
          </a:prstGeom>
          <a:noFill/>
        </p:spPr>
        <p:txBody>
          <a:bodyPr wrap="none" rtlCol="0">
            <a:spAutoFit/>
          </a:bodyPr>
          <a:lstStyle/>
          <a:p>
            <a:r>
              <a:rPr lang="en-US" altLang="ja-JP" dirty="0">
                <a:solidFill>
                  <a:srgbClr val="0083B3"/>
                </a:solidFill>
                <a:latin typeface="Meiryo" panose="020B0604030504040204" pitchFamily="34" charset="-128"/>
                <a:ea typeface="Meiryo" panose="020B0604030504040204" pitchFamily="34" charset="-128"/>
              </a:rPr>
              <a:t>58%</a:t>
            </a:r>
            <a:r>
              <a:rPr lang="ja-JP" altLang="en-US">
                <a:solidFill>
                  <a:srgbClr val="0083B3"/>
                </a:solidFill>
                <a:latin typeface="Meiryo" panose="020B0604030504040204" pitchFamily="34" charset="-128"/>
                <a:ea typeface="Meiryo" panose="020B0604030504040204" pitchFamily="34" charset="-128"/>
              </a:rPr>
              <a:t>の高速化</a:t>
            </a:r>
            <a:endParaRPr kumimoji="1" lang="ja-JP" altLang="en-US">
              <a:latin typeface="Meiryo" panose="020B0604030504040204" pitchFamily="34" charset="-128"/>
              <a:ea typeface="Meiryo" panose="020B0604030504040204" pitchFamily="34" charset="-128"/>
            </a:endParaRPr>
          </a:p>
        </p:txBody>
      </p:sp>
      <p:grpSp>
        <p:nvGrpSpPr>
          <p:cNvPr id="13" name="グループ化 12">
            <a:extLst>
              <a:ext uri="{FF2B5EF4-FFF2-40B4-BE49-F238E27FC236}">
                <a16:creationId xmlns:a16="http://schemas.microsoft.com/office/drawing/2014/main" id="{1EDEBFE4-A1AB-D14A-4BAD-79541A950E9D}"/>
              </a:ext>
            </a:extLst>
          </p:cNvPr>
          <p:cNvGrpSpPr/>
          <p:nvPr/>
        </p:nvGrpSpPr>
        <p:grpSpPr>
          <a:xfrm>
            <a:off x="5568122" y="3536302"/>
            <a:ext cx="5053947" cy="2909501"/>
            <a:chOff x="3202707" y="3522855"/>
            <a:chExt cx="5786585" cy="3335145"/>
          </a:xfrm>
        </p:grpSpPr>
        <p:pic>
          <p:nvPicPr>
            <p:cNvPr id="17" name="図 16">
              <a:extLst>
                <a:ext uri="{FF2B5EF4-FFF2-40B4-BE49-F238E27FC236}">
                  <a16:creationId xmlns:a16="http://schemas.microsoft.com/office/drawing/2014/main" id="{654757D0-6D12-2054-7A58-805056FA2E59}"/>
                </a:ext>
              </a:extLst>
            </p:cNvPr>
            <p:cNvPicPr>
              <a:picLocks noChangeAspect="1"/>
            </p:cNvPicPr>
            <p:nvPr/>
          </p:nvPicPr>
          <p:blipFill>
            <a:blip r:embed="rId4"/>
            <a:srcRect l="-847" t="3459" r="847" b="5051"/>
            <a:stretch>
              <a:fillRect/>
            </a:stretch>
          </p:blipFill>
          <p:spPr>
            <a:xfrm>
              <a:off x="3202707" y="3522855"/>
              <a:ext cx="5786585" cy="3335145"/>
            </a:xfrm>
            <a:prstGeom prst="rect">
              <a:avLst/>
            </a:prstGeom>
          </p:spPr>
        </p:pic>
        <p:sp>
          <p:nvSpPr>
            <p:cNvPr id="18" name="右矢印 17">
              <a:extLst>
                <a:ext uri="{FF2B5EF4-FFF2-40B4-BE49-F238E27FC236}">
                  <a16:creationId xmlns:a16="http://schemas.microsoft.com/office/drawing/2014/main" id="{76D2BFB9-6D97-4EF5-ADAA-8F4E3D34328B}"/>
                </a:ext>
              </a:extLst>
            </p:cNvPr>
            <p:cNvSpPr/>
            <p:nvPr/>
          </p:nvSpPr>
          <p:spPr>
            <a:xfrm rot="8024650">
              <a:off x="5648277" y="4956251"/>
              <a:ext cx="2192905" cy="468351"/>
            </a:xfrm>
            <a:prstGeom prst="rightArrow">
              <a:avLst/>
            </a:prstGeom>
            <a:solidFill>
              <a:srgbClr val="0083B3"/>
            </a:solidFill>
            <a:ln>
              <a:solidFill>
                <a:srgbClr val="0083B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sp>
          <p:nvSpPr>
            <p:cNvPr id="19" name="テキスト ボックス 18">
              <a:extLst>
                <a:ext uri="{FF2B5EF4-FFF2-40B4-BE49-F238E27FC236}">
                  <a16:creationId xmlns:a16="http://schemas.microsoft.com/office/drawing/2014/main" id="{3D5FC16F-8B70-8FCF-6E08-A565C426C54F}"/>
                </a:ext>
              </a:extLst>
            </p:cNvPr>
            <p:cNvSpPr txBox="1"/>
            <p:nvPr/>
          </p:nvSpPr>
          <p:spPr>
            <a:xfrm>
              <a:off x="4891824" y="4277265"/>
              <a:ext cx="1632178" cy="369332"/>
            </a:xfrm>
            <a:prstGeom prst="rect">
              <a:avLst/>
            </a:prstGeom>
            <a:noFill/>
          </p:spPr>
          <p:txBody>
            <a:bodyPr wrap="none" rtlCol="0">
              <a:spAutoFit/>
            </a:bodyPr>
            <a:lstStyle/>
            <a:p>
              <a:r>
                <a:rPr lang="en-US" altLang="ja-JP" dirty="0">
                  <a:solidFill>
                    <a:srgbClr val="0083B3"/>
                  </a:solidFill>
                  <a:latin typeface="Meiryo" panose="020B0604030504040204" pitchFamily="34" charset="-128"/>
                  <a:ea typeface="Meiryo" panose="020B0604030504040204" pitchFamily="34" charset="-128"/>
                </a:rPr>
                <a:t>90%</a:t>
              </a:r>
              <a:r>
                <a:rPr lang="ja-JP" altLang="en-US">
                  <a:solidFill>
                    <a:srgbClr val="0083B3"/>
                  </a:solidFill>
                  <a:latin typeface="Meiryo" panose="020B0604030504040204" pitchFamily="34" charset="-128"/>
                  <a:ea typeface="Meiryo" panose="020B0604030504040204" pitchFamily="34" charset="-128"/>
                </a:rPr>
                <a:t>の高速化</a:t>
              </a:r>
              <a:endParaRPr kumimoji="1" lang="ja-JP" altLang="en-US">
                <a:latin typeface="Meiryo" panose="020B0604030504040204" pitchFamily="34" charset="-128"/>
                <a:ea typeface="Meiryo" panose="020B0604030504040204" pitchFamily="34" charset="-128"/>
              </a:endParaRPr>
            </a:p>
          </p:txBody>
        </p:sp>
      </p:grpSp>
      <p:sp>
        <p:nvSpPr>
          <p:cNvPr id="20" name="テキスト ボックス 19">
            <a:extLst>
              <a:ext uri="{FF2B5EF4-FFF2-40B4-BE49-F238E27FC236}">
                <a16:creationId xmlns:a16="http://schemas.microsoft.com/office/drawing/2014/main" id="{42B43005-88C8-5AF9-B3C4-79392D939EFB}"/>
              </a:ext>
            </a:extLst>
          </p:cNvPr>
          <p:cNvSpPr txBox="1"/>
          <p:nvPr/>
        </p:nvSpPr>
        <p:spPr>
          <a:xfrm>
            <a:off x="7442054" y="6479659"/>
            <a:ext cx="2518638" cy="369332"/>
          </a:xfrm>
          <a:prstGeom prst="rect">
            <a:avLst/>
          </a:prstGeom>
          <a:noFill/>
        </p:spPr>
        <p:txBody>
          <a:bodyPr wrap="none" rtlCol="0">
            <a:spAutoFit/>
          </a:bodyPr>
          <a:lstStyle/>
          <a:p>
            <a:r>
              <a:rPr kumimoji="1" lang="ja-JP" altLang="en-US"/>
              <a:t>同一データの</a:t>
            </a:r>
            <a:r>
              <a:rPr kumimoji="1" lang="en-US" altLang="ja-JP" dirty="0"/>
              <a:t>10</a:t>
            </a:r>
            <a:r>
              <a:rPr kumimoji="1" lang="ja-JP" altLang="en-US"/>
              <a:t>回取得</a:t>
            </a:r>
          </a:p>
        </p:txBody>
      </p:sp>
    </p:spTree>
    <p:extLst>
      <p:ext uri="{BB962C8B-B14F-4D97-AF65-F5344CB8AC3E}">
        <p14:creationId xmlns:p14="http://schemas.microsoft.com/office/powerpoint/2010/main" val="4266982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DD1C564D-3677-2563-4427-869B451904F4}"/>
              </a:ext>
            </a:extLst>
          </p:cNvPr>
          <p:cNvPicPr>
            <a:picLocks noChangeAspect="1"/>
          </p:cNvPicPr>
          <p:nvPr/>
        </p:nvPicPr>
        <p:blipFill>
          <a:blip r:embed="rId3"/>
          <a:srcRect b="8267"/>
          <a:stretch>
            <a:fillRect/>
          </a:stretch>
        </p:blipFill>
        <p:spPr>
          <a:xfrm>
            <a:off x="667718" y="3818651"/>
            <a:ext cx="5048124" cy="3039349"/>
          </a:xfrm>
          <a:prstGeom prst="rect">
            <a:avLst/>
          </a:prstGeom>
        </p:spPr>
      </p:pic>
      <p:sp>
        <p:nvSpPr>
          <p:cNvPr id="2" name="タイトル 1">
            <a:extLst>
              <a:ext uri="{FF2B5EF4-FFF2-40B4-BE49-F238E27FC236}">
                <a16:creationId xmlns:a16="http://schemas.microsoft.com/office/drawing/2014/main" id="{E72B75E7-95FF-6820-CCBD-4B47495DD3B6}"/>
              </a:ext>
            </a:extLst>
          </p:cNvPr>
          <p:cNvSpPr>
            <a:spLocks noGrp="1"/>
          </p:cNvSpPr>
          <p:nvPr>
            <p:ph type="title"/>
          </p:nvPr>
        </p:nvSpPr>
        <p:spPr>
          <a:xfrm>
            <a:off x="838200" y="438412"/>
            <a:ext cx="10515600" cy="560970"/>
          </a:xfrm>
        </p:spPr>
        <p:txBody>
          <a:bodyPr>
            <a:noAutofit/>
          </a:bodyPr>
          <a:lstStyle/>
          <a:p>
            <a:r>
              <a:rPr kumimoji="1" lang="ja-JP" altLang="en-US" sz="3600"/>
              <a:t>実験</a:t>
            </a:r>
            <a:r>
              <a:rPr lang="ja-JP" altLang="en-US" sz="3600"/>
              <a:t>３</a:t>
            </a:r>
            <a:r>
              <a:rPr kumimoji="1" lang="ja-JP" altLang="en-US" sz="3600"/>
              <a:t>：</a:t>
            </a:r>
            <a:r>
              <a:rPr lang="ja-JP" altLang="en-US" sz="3600"/>
              <a:t>監視性能の詳細</a:t>
            </a:r>
            <a:endParaRPr kumimoji="1" lang="ja-JP" altLang="en-US" sz="3600"/>
          </a:p>
        </p:txBody>
      </p:sp>
      <p:sp>
        <p:nvSpPr>
          <p:cNvPr id="3" name="コンテンツ プレースホルダー 2">
            <a:extLst>
              <a:ext uri="{FF2B5EF4-FFF2-40B4-BE49-F238E27FC236}">
                <a16:creationId xmlns:a16="http://schemas.microsoft.com/office/drawing/2014/main" id="{00041C7F-FF3E-B22C-DAC4-516B7978F41A}"/>
              </a:ext>
            </a:extLst>
          </p:cNvPr>
          <p:cNvSpPr>
            <a:spLocks noGrp="1"/>
          </p:cNvSpPr>
          <p:nvPr>
            <p:ph idx="1"/>
          </p:nvPr>
        </p:nvSpPr>
        <p:spPr>
          <a:xfrm>
            <a:off x="884679" y="1222940"/>
            <a:ext cx="10515600" cy="3645388"/>
          </a:xfrm>
        </p:spPr>
        <p:txBody>
          <a:bodyPr>
            <a:normAutofit/>
          </a:bodyPr>
          <a:lstStyle/>
          <a:p>
            <a:r>
              <a:rPr lang="en-JP" altLang="ja-JP" dirty="0"/>
              <a:t>JIT</a:t>
            </a:r>
            <a:r>
              <a:rPr lang="ja-JP" altLang="en-US"/>
              <a:t>コンパイルによる</a:t>
            </a:r>
            <a:r>
              <a:rPr lang="en-JP" altLang="ja-JP" dirty="0"/>
              <a:t>uBPF</a:t>
            </a:r>
            <a:r>
              <a:rPr lang="ja-JP" altLang="en-US"/>
              <a:t>プログラムの性能への影響を測定</a:t>
            </a:r>
            <a:endParaRPr lang="en-US" altLang="ja-JP" dirty="0"/>
          </a:p>
          <a:p>
            <a:pPr lvl="1"/>
            <a:r>
              <a:rPr lang="en-JP" altLang="ja-JP" dirty="0"/>
              <a:t>JIT</a:t>
            </a:r>
            <a:r>
              <a:rPr lang="ja-JP" altLang="en-US"/>
              <a:t>ありの方が</a:t>
            </a:r>
            <a:r>
              <a:rPr lang="en-US" altLang="ja-JP" dirty="0"/>
              <a:t>2</a:t>
            </a:r>
            <a:r>
              <a:rPr lang="ja-JP" altLang="en-US"/>
              <a:t>つの</a:t>
            </a:r>
            <a:r>
              <a:rPr lang="en-US" altLang="ja-JP" dirty="0"/>
              <a:t>OS</a:t>
            </a:r>
            <a:r>
              <a:rPr lang="ja-JP" altLang="en-US"/>
              <a:t>データの一括取得時間を</a:t>
            </a:r>
            <a:r>
              <a:rPr lang="en-US" altLang="ja-JP" dirty="0"/>
              <a:t>8%</a:t>
            </a:r>
            <a:r>
              <a:rPr lang="ja-JP" altLang="en-US"/>
              <a:t>短縮</a:t>
            </a:r>
            <a:endParaRPr lang="en-US" altLang="ja-JP" dirty="0"/>
          </a:p>
          <a:p>
            <a:pPr lvl="1"/>
            <a:r>
              <a:rPr lang="en-US" altLang="ja-JP" dirty="0"/>
              <a:t>JIT</a:t>
            </a:r>
            <a:r>
              <a:rPr lang="ja-JP" altLang="en-US"/>
              <a:t>コンパイルを行うことによるロード時間の増加は見られなかった</a:t>
            </a:r>
            <a:endParaRPr lang="en-US" altLang="ja-JP" dirty="0"/>
          </a:p>
          <a:p>
            <a:r>
              <a:rPr lang="en-US" altLang="ja-JP" dirty="0"/>
              <a:t>IDS</a:t>
            </a:r>
            <a:r>
              <a:rPr lang="ja-JP" altLang="en-US"/>
              <a:t>に返すメモリデータの暗号化に</a:t>
            </a:r>
            <a:r>
              <a:rPr lang="ja-JP" altLang="en-JP"/>
              <a:t>よ</a:t>
            </a:r>
            <a:r>
              <a:rPr lang="ja-JP" altLang="en-US"/>
              <a:t>る性能への影響を測定</a:t>
            </a:r>
            <a:endParaRPr lang="en-US" altLang="ja-JP" dirty="0"/>
          </a:p>
          <a:p>
            <a:pPr lvl="1"/>
            <a:r>
              <a:rPr lang="en-US" altLang="ja-JP" dirty="0"/>
              <a:t>8KB</a:t>
            </a:r>
            <a:r>
              <a:rPr lang="ja-JP" altLang="en-US"/>
              <a:t>のメモリデータに対して取得時間が９</a:t>
            </a:r>
            <a:r>
              <a:rPr lang="en-US" altLang="ja-JP" dirty="0"/>
              <a:t>%</a:t>
            </a:r>
            <a:r>
              <a:rPr lang="ja-JP" altLang="en-US"/>
              <a:t>増加</a:t>
            </a:r>
            <a:endParaRPr lang="en-JP" altLang="ja-JP" dirty="0"/>
          </a:p>
        </p:txBody>
      </p:sp>
      <p:sp>
        <p:nvSpPr>
          <p:cNvPr id="4" name="スライド番号プレースホルダー 3">
            <a:extLst>
              <a:ext uri="{FF2B5EF4-FFF2-40B4-BE49-F238E27FC236}">
                <a16:creationId xmlns:a16="http://schemas.microsoft.com/office/drawing/2014/main" id="{CD80ABCA-A92F-86BD-94E6-7ABF1499A1EC}"/>
              </a:ext>
            </a:extLst>
          </p:cNvPr>
          <p:cNvSpPr>
            <a:spLocks noGrp="1"/>
          </p:cNvSpPr>
          <p:nvPr>
            <p:ph type="sldNum" sz="quarter" idx="12"/>
          </p:nvPr>
        </p:nvSpPr>
        <p:spPr/>
        <p:txBody>
          <a:bodyPr/>
          <a:lstStyle/>
          <a:p>
            <a:fld id="{A2DAF6EC-2C59-9941-AA93-00E19ED16896}" type="slidenum">
              <a:rPr kumimoji="1" lang="ja-JP" altLang="en-US" smtClean="0"/>
              <a:t>19</a:t>
            </a:fld>
            <a:endParaRPr kumimoji="1" lang="ja-JP" altLang="en-US"/>
          </a:p>
        </p:txBody>
      </p:sp>
      <p:sp>
        <p:nvSpPr>
          <p:cNvPr id="7" name="右矢印 4">
            <a:extLst>
              <a:ext uri="{FF2B5EF4-FFF2-40B4-BE49-F238E27FC236}">
                <a16:creationId xmlns:a16="http://schemas.microsoft.com/office/drawing/2014/main" id="{987B9AF5-4C69-C030-7C8B-13B38D403C04}"/>
              </a:ext>
            </a:extLst>
          </p:cNvPr>
          <p:cNvSpPr/>
          <p:nvPr/>
        </p:nvSpPr>
        <p:spPr>
          <a:xfrm rot="10096884">
            <a:off x="3152040" y="4502786"/>
            <a:ext cx="1237088" cy="468351"/>
          </a:xfrm>
          <a:prstGeom prst="rightArrow">
            <a:avLst/>
          </a:prstGeom>
          <a:solidFill>
            <a:srgbClr val="0083B3"/>
          </a:solidFill>
          <a:ln>
            <a:solidFill>
              <a:srgbClr val="0083B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pic>
        <p:nvPicPr>
          <p:cNvPr id="14" name="図 13">
            <a:extLst>
              <a:ext uri="{FF2B5EF4-FFF2-40B4-BE49-F238E27FC236}">
                <a16:creationId xmlns:a16="http://schemas.microsoft.com/office/drawing/2014/main" id="{E6896E72-101C-1C90-B133-F014CFAC8293}"/>
              </a:ext>
            </a:extLst>
          </p:cNvPr>
          <p:cNvPicPr>
            <a:picLocks noChangeAspect="1"/>
          </p:cNvPicPr>
          <p:nvPr/>
        </p:nvPicPr>
        <p:blipFill>
          <a:blip r:embed="rId4"/>
          <a:stretch>
            <a:fillRect/>
          </a:stretch>
        </p:blipFill>
        <p:spPr>
          <a:xfrm>
            <a:off x="6476158" y="3865400"/>
            <a:ext cx="5048124" cy="2992600"/>
          </a:xfrm>
          <a:prstGeom prst="rect">
            <a:avLst/>
          </a:prstGeom>
        </p:spPr>
      </p:pic>
      <p:sp>
        <p:nvSpPr>
          <p:cNvPr id="8" name="右矢印 4">
            <a:extLst>
              <a:ext uri="{FF2B5EF4-FFF2-40B4-BE49-F238E27FC236}">
                <a16:creationId xmlns:a16="http://schemas.microsoft.com/office/drawing/2014/main" id="{49ABEEC5-1CD4-C2A4-B076-1D41EEF535F6}"/>
              </a:ext>
            </a:extLst>
          </p:cNvPr>
          <p:cNvSpPr/>
          <p:nvPr/>
        </p:nvSpPr>
        <p:spPr>
          <a:xfrm rot="11253148">
            <a:off x="8753418" y="4546494"/>
            <a:ext cx="1203222" cy="468351"/>
          </a:xfrm>
          <a:prstGeom prst="rightArrow">
            <a:avLst/>
          </a:prstGeom>
          <a:solidFill>
            <a:srgbClr val="0083B3"/>
          </a:solidFill>
          <a:ln>
            <a:solidFill>
              <a:srgbClr val="0083B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sp>
        <p:nvSpPr>
          <p:cNvPr id="15" name="テキスト ボックス 14">
            <a:extLst>
              <a:ext uri="{FF2B5EF4-FFF2-40B4-BE49-F238E27FC236}">
                <a16:creationId xmlns:a16="http://schemas.microsoft.com/office/drawing/2014/main" id="{C607541F-94F2-BA4F-C278-FE1E71BE59F3}"/>
              </a:ext>
            </a:extLst>
          </p:cNvPr>
          <p:cNvSpPr txBox="1"/>
          <p:nvPr/>
        </p:nvSpPr>
        <p:spPr>
          <a:xfrm>
            <a:off x="3228311" y="4209677"/>
            <a:ext cx="1027845" cy="369332"/>
          </a:xfrm>
          <a:prstGeom prst="rect">
            <a:avLst/>
          </a:prstGeom>
          <a:noFill/>
        </p:spPr>
        <p:txBody>
          <a:bodyPr wrap="none" rtlCol="0">
            <a:spAutoFit/>
          </a:bodyPr>
          <a:lstStyle/>
          <a:p>
            <a:r>
              <a:rPr lang="en-US" altLang="ja-JP" dirty="0">
                <a:latin typeface="Meiryo" panose="020B0604030504040204" pitchFamily="34" charset="-128"/>
                <a:ea typeface="Meiryo" panose="020B0604030504040204" pitchFamily="34" charset="-128"/>
              </a:rPr>
              <a:t>8%</a:t>
            </a:r>
            <a:r>
              <a:rPr lang="ja-JP" altLang="en-US">
                <a:latin typeface="Meiryo" panose="020B0604030504040204" pitchFamily="34" charset="-128"/>
                <a:ea typeface="Meiryo" panose="020B0604030504040204" pitchFamily="34" charset="-128"/>
              </a:rPr>
              <a:t>短縮</a:t>
            </a:r>
            <a:endParaRPr kumimoji="1" lang="ja-JP" altLang="en-US">
              <a:latin typeface="Meiryo" panose="020B0604030504040204" pitchFamily="34" charset="-128"/>
              <a:ea typeface="Meiryo" panose="020B0604030504040204" pitchFamily="34" charset="-128"/>
            </a:endParaRPr>
          </a:p>
        </p:txBody>
      </p:sp>
      <p:sp>
        <p:nvSpPr>
          <p:cNvPr id="16" name="テキスト ボックス 15">
            <a:extLst>
              <a:ext uri="{FF2B5EF4-FFF2-40B4-BE49-F238E27FC236}">
                <a16:creationId xmlns:a16="http://schemas.microsoft.com/office/drawing/2014/main" id="{36972CE3-F7EE-7009-5139-AAC434BAA6F0}"/>
              </a:ext>
            </a:extLst>
          </p:cNvPr>
          <p:cNvSpPr txBox="1"/>
          <p:nvPr/>
        </p:nvSpPr>
        <p:spPr>
          <a:xfrm>
            <a:off x="8954355" y="4324090"/>
            <a:ext cx="1027845" cy="369332"/>
          </a:xfrm>
          <a:prstGeom prst="rect">
            <a:avLst/>
          </a:prstGeom>
          <a:noFill/>
        </p:spPr>
        <p:txBody>
          <a:bodyPr wrap="none" rtlCol="0">
            <a:spAutoFit/>
          </a:bodyPr>
          <a:lstStyle/>
          <a:p>
            <a:r>
              <a:rPr lang="en-US" altLang="ja-JP" dirty="0">
                <a:latin typeface="Meiryo" panose="020B0604030504040204" pitchFamily="34" charset="-128"/>
                <a:ea typeface="Meiryo" panose="020B0604030504040204" pitchFamily="34" charset="-128"/>
              </a:rPr>
              <a:t>9%</a:t>
            </a:r>
            <a:r>
              <a:rPr lang="ja-JP" altLang="en-US">
                <a:latin typeface="Meiryo" panose="020B0604030504040204" pitchFamily="34" charset="-128"/>
                <a:ea typeface="Meiryo" panose="020B0604030504040204" pitchFamily="34" charset="-128"/>
              </a:rPr>
              <a:t>増加</a:t>
            </a:r>
            <a:endParaRPr kumimoji="1" lang="ja-JP" altLang="en-US">
              <a:latin typeface="Meiryo" panose="020B0604030504040204" pitchFamily="34" charset="-128"/>
              <a:ea typeface="Meiryo" panose="020B0604030504040204" pitchFamily="34" charset="-128"/>
            </a:endParaRPr>
          </a:p>
        </p:txBody>
      </p:sp>
    </p:spTree>
    <p:extLst>
      <p:ext uri="{BB962C8B-B14F-4D97-AF65-F5344CB8AC3E}">
        <p14:creationId xmlns:p14="http://schemas.microsoft.com/office/powerpoint/2010/main" val="29609459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72B75E7-95FF-6820-CCBD-4B47495DD3B6}"/>
              </a:ext>
            </a:extLst>
          </p:cNvPr>
          <p:cNvSpPr>
            <a:spLocks noGrp="1"/>
          </p:cNvSpPr>
          <p:nvPr>
            <p:ph type="title"/>
          </p:nvPr>
        </p:nvSpPr>
        <p:spPr>
          <a:xfrm>
            <a:off x="838200" y="438412"/>
            <a:ext cx="10515600" cy="560970"/>
          </a:xfrm>
        </p:spPr>
        <p:txBody>
          <a:bodyPr>
            <a:noAutofit/>
          </a:bodyPr>
          <a:lstStyle/>
          <a:p>
            <a:r>
              <a:rPr kumimoji="1" lang="ja-JP" altLang="en-US" sz="3600"/>
              <a:t>関連研究</a:t>
            </a:r>
          </a:p>
        </p:txBody>
      </p:sp>
      <p:sp>
        <p:nvSpPr>
          <p:cNvPr id="3" name="コンテンツ プレースホルダー 2">
            <a:extLst>
              <a:ext uri="{FF2B5EF4-FFF2-40B4-BE49-F238E27FC236}">
                <a16:creationId xmlns:a16="http://schemas.microsoft.com/office/drawing/2014/main" id="{00041C7F-FF3E-B22C-DAC4-516B7978F41A}"/>
              </a:ext>
            </a:extLst>
          </p:cNvPr>
          <p:cNvSpPr>
            <a:spLocks noGrp="1"/>
          </p:cNvSpPr>
          <p:nvPr>
            <p:ph idx="1"/>
          </p:nvPr>
        </p:nvSpPr>
        <p:spPr>
          <a:xfrm>
            <a:off x="884679" y="1222940"/>
            <a:ext cx="10515600" cy="5196648"/>
          </a:xfrm>
        </p:spPr>
        <p:txBody>
          <a:bodyPr>
            <a:normAutofit/>
          </a:bodyPr>
          <a:lstStyle/>
          <a:p>
            <a:r>
              <a:rPr lang="en-US" altLang="ja-JP" dirty="0" err="1"/>
              <a:t>HyperSentry</a:t>
            </a:r>
            <a:r>
              <a:rPr lang="en-US" altLang="ja-JP" dirty="0"/>
              <a:t> [Azab+, </a:t>
            </a:r>
            <a:r>
              <a:rPr lang="en-US" altLang="ja-JP" dirty="0" err="1"/>
              <a:t>CCS’10</a:t>
            </a:r>
            <a:r>
              <a:rPr lang="en-US" altLang="ja-JP" dirty="0"/>
              <a:t>]</a:t>
            </a:r>
          </a:p>
          <a:p>
            <a:pPr lvl="1"/>
            <a:r>
              <a:rPr lang="en" altLang="ja-JP" dirty="0" err="1"/>
              <a:t>SMM</a:t>
            </a:r>
            <a:r>
              <a:rPr lang="ja-JP" altLang="en-US"/>
              <a:t>を用いてハイパーバイザにエージェントを挿入して安全に実行</a:t>
            </a:r>
            <a:endParaRPr lang="en-US" altLang="ja-JP" dirty="0"/>
          </a:p>
          <a:p>
            <a:pPr lvl="1"/>
            <a:r>
              <a:rPr lang="en" altLang="ja-JP" dirty="0" err="1"/>
              <a:t>IPMI</a:t>
            </a:r>
            <a:r>
              <a:rPr lang="ja-JP" altLang="en-US"/>
              <a:t>経由で</a:t>
            </a:r>
            <a:r>
              <a:rPr lang="en" altLang="ja-JP" dirty="0"/>
              <a:t>BMC</a:t>
            </a:r>
            <a:r>
              <a:rPr lang="ja-JP" altLang="en-US"/>
              <a:t>にアクセスして</a:t>
            </a:r>
            <a:r>
              <a:rPr lang="en-US" altLang="ja-JP" dirty="0"/>
              <a:t>SMI</a:t>
            </a:r>
            <a:r>
              <a:rPr lang="ja-JP" altLang="en-US"/>
              <a:t>を発生させ，監視結果を返す</a:t>
            </a:r>
            <a:endParaRPr lang="en-US" altLang="ja-JP" dirty="0"/>
          </a:p>
          <a:p>
            <a:pPr lvl="1"/>
            <a:r>
              <a:rPr lang="ja-JP" altLang="en-US"/>
              <a:t>エージェントの変更時には</a:t>
            </a:r>
            <a:r>
              <a:rPr lang="en-US" altLang="ja-JP" dirty="0"/>
              <a:t>BIOS</a:t>
            </a:r>
            <a:r>
              <a:rPr lang="ja-JP" altLang="en-US"/>
              <a:t>の更新が必要</a:t>
            </a:r>
            <a:endParaRPr lang="en-US" altLang="ja-JP" dirty="0"/>
          </a:p>
          <a:p>
            <a:r>
              <a:rPr lang="en-US" altLang="ja-JP" dirty="0" err="1"/>
              <a:t>eBPFmonitor</a:t>
            </a:r>
            <a:r>
              <a:rPr lang="en-US" altLang="ja-JP" dirty="0"/>
              <a:t> [</a:t>
            </a:r>
            <a:r>
              <a:rPr lang="ja-JP" altLang="en-US"/>
              <a:t>上杉</a:t>
            </a:r>
            <a:r>
              <a:rPr lang="en-US" altLang="ja-JP" dirty="0"/>
              <a:t>+, ComSys’24]</a:t>
            </a:r>
          </a:p>
          <a:p>
            <a:pPr lvl="1"/>
            <a:r>
              <a:rPr lang="en-US" altLang="ja-JP" dirty="0" err="1"/>
              <a:t>eBPF</a:t>
            </a:r>
            <a:r>
              <a:rPr lang="ja-JP" altLang="en-US"/>
              <a:t>プログラムを送り込み，機密</a:t>
            </a:r>
            <a:r>
              <a:rPr lang="en" altLang="ja-JP" dirty="0"/>
              <a:t>VM</a:t>
            </a:r>
            <a:r>
              <a:rPr lang="ja-JP" altLang="en-US"/>
              <a:t>内のメモリデータを一括取得</a:t>
            </a:r>
            <a:endParaRPr lang="en-US" altLang="ja-JP" dirty="0"/>
          </a:p>
          <a:p>
            <a:pPr lvl="1"/>
            <a:r>
              <a:rPr lang="ja-JP" altLang="en-US"/>
              <a:t>エージェントをプロセスとして実行する必要があり，安全性が低下</a:t>
            </a:r>
            <a:endParaRPr lang="en-US" altLang="ja-JP" dirty="0"/>
          </a:p>
          <a:p>
            <a:r>
              <a:rPr lang="en-US" altLang="ja-JP" dirty="0" err="1"/>
              <a:t>00SEVen</a:t>
            </a:r>
            <a:r>
              <a:rPr lang="en-US" altLang="ja-JP" dirty="0"/>
              <a:t> [Fabian+, USENIX Security‘24]</a:t>
            </a:r>
          </a:p>
          <a:p>
            <a:pPr lvl="1"/>
            <a:r>
              <a:rPr lang="en-US" altLang="ja-JP" dirty="0"/>
              <a:t>AMD SEV-SNP</a:t>
            </a:r>
            <a:r>
              <a:rPr lang="ja-JP" altLang="en-US"/>
              <a:t>の</a:t>
            </a:r>
            <a:r>
              <a:rPr lang="en-US" altLang="ja-JP" dirty="0" err="1"/>
              <a:t>VM</a:t>
            </a:r>
            <a:r>
              <a:rPr lang="ja-JP" altLang="en-US"/>
              <a:t>特権レベル</a:t>
            </a:r>
            <a:r>
              <a:rPr lang="en-US" altLang="ja-JP" dirty="0"/>
              <a:t> (</a:t>
            </a:r>
            <a:r>
              <a:rPr lang="en-US" altLang="ja-JP" dirty="0" err="1"/>
              <a:t>VMPL</a:t>
            </a:r>
            <a:r>
              <a:rPr lang="en-US" altLang="ja-JP" dirty="0"/>
              <a:t>) </a:t>
            </a:r>
            <a:r>
              <a:rPr lang="ja-JP" altLang="en-US"/>
              <a:t>を用いてエージェントを保護</a:t>
            </a:r>
            <a:endParaRPr lang="en-US" altLang="ja-JP" dirty="0"/>
          </a:p>
          <a:p>
            <a:pPr lvl="1"/>
            <a:r>
              <a:rPr lang="ja-JP" altLang="en-US"/>
              <a:t>エージェント経由でリモートからシステムのメモリデータを取得</a:t>
            </a:r>
            <a:endParaRPr lang="en-US" altLang="ja-JP" dirty="0"/>
          </a:p>
          <a:p>
            <a:pPr lvl="1"/>
            <a:r>
              <a:rPr lang="en-JP" altLang="ja-JP" dirty="0"/>
              <a:t>SEV-</a:t>
            </a:r>
            <a:r>
              <a:rPr lang="en-US" altLang="ja-JP" dirty="0"/>
              <a:t>SNP</a:t>
            </a:r>
            <a:r>
              <a:rPr lang="ja-JP" altLang="en-US"/>
              <a:t>以外に対応しておらず，効率のよい一括取得は行えない</a:t>
            </a:r>
            <a:endParaRPr lang="en-US" altLang="ja-JP" dirty="0"/>
          </a:p>
        </p:txBody>
      </p:sp>
      <p:sp>
        <p:nvSpPr>
          <p:cNvPr id="4" name="スライド番号プレースホルダー 3">
            <a:extLst>
              <a:ext uri="{FF2B5EF4-FFF2-40B4-BE49-F238E27FC236}">
                <a16:creationId xmlns:a16="http://schemas.microsoft.com/office/drawing/2014/main" id="{CD80ABCA-A92F-86BD-94E6-7ABF1499A1EC}"/>
              </a:ext>
            </a:extLst>
          </p:cNvPr>
          <p:cNvSpPr>
            <a:spLocks noGrp="1"/>
          </p:cNvSpPr>
          <p:nvPr>
            <p:ph type="sldNum" sz="quarter" idx="12"/>
          </p:nvPr>
        </p:nvSpPr>
        <p:spPr/>
        <p:txBody>
          <a:bodyPr/>
          <a:lstStyle/>
          <a:p>
            <a:fld id="{A2DAF6EC-2C59-9941-AA93-00E19ED16896}" type="slidenum">
              <a:rPr kumimoji="1" lang="ja-JP" altLang="en-US" smtClean="0"/>
              <a:t>20</a:t>
            </a:fld>
            <a:endParaRPr kumimoji="1" lang="ja-JP" altLang="en-US"/>
          </a:p>
        </p:txBody>
      </p:sp>
    </p:spTree>
    <p:extLst>
      <p:ext uri="{BB962C8B-B14F-4D97-AF65-F5344CB8AC3E}">
        <p14:creationId xmlns:p14="http://schemas.microsoft.com/office/powerpoint/2010/main" val="9696263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72B75E7-95FF-6820-CCBD-4B47495DD3B6}"/>
              </a:ext>
            </a:extLst>
          </p:cNvPr>
          <p:cNvSpPr>
            <a:spLocks noGrp="1"/>
          </p:cNvSpPr>
          <p:nvPr>
            <p:ph type="title"/>
          </p:nvPr>
        </p:nvSpPr>
        <p:spPr>
          <a:xfrm>
            <a:off x="838200" y="438412"/>
            <a:ext cx="10515600" cy="560970"/>
          </a:xfrm>
        </p:spPr>
        <p:txBody>
          <a:bodyPr>
            <a:noAutofit/>
          </a:bodyPr>
          <a:lstStyle/>
          <a:p>
            <a:r>
              <a:rPr lang="ja-JP" altLang="en-US" sz="3600"/>
              <a:t>まとめ</a:t>
            </a:r>
            <a:endParaRPr kumimoji="1" lang="ja-JP" altLang="en-US" sz="3600"/>
          </a:p>
        </p:txBody>
      </p:sp>
      <p:sp>
        <p:nvSpPr>
          <p:cNvPr id="3" name="コンテンツ プレースホルダー 2">
            <a:extLst>
              <a:ext uri="{FF2B5EF4-FFF2-40B4-BE49-F238E27FC236}">
                <a16:creationId xmlns:a16="http://schemas.microsoft.com/office/drawing/2014/main" id="{00041C7F-FF3E-B22C-DAC4-516B7978F41A}"/>
              </a:ext>
            </a:extLst>
          </p:cNvPr>
          <p:cNvSpPr>
            <a:spLocks noGrp="1"/>
          </p:cNvSpPr>
          <p:nvPr>
            <p:ph idx="1"/>
          </p:nvPr>
        </p:nvSpPr>
        <p:spPr>
          <a:xfrm>
            <a:off x="884679" y="1222940"/>
            <a:ext cx="10515600" cy="4720660"/>
          </a:xfrm>
        </p:spPr>
        <p:txBody>
          <a:bodyPr>
            <a:normAutofit/>
          </a:bodyPr>
          <a:lstStyle/>
          <a:p>
            <a:r>
              <a:rPr lang="en-US" altLang="ja-JP" dirty="0"/>
              <a:t>SMI</a:t>
            </a:r>
            <a:r>
              <a:rPr lang="ja-JP" altLang="en-US"/>
              <a:t>インジェクションと</a:t>
            </a:r>
            <a:r>
              <a:rPr lang="en-US" altLang="ja-JP" dirty="0"/>
              <a:t>uBPF</a:t>
            </a:r>
            <a:r>
              <a:rPr lang="ja-JP" altLang="en-US"/>
              <a:t>を用いて機密</a:t>
            </a:r>
            <a:r>
              <a:rPr lang="en-US" altLang="ja-JP" dirty="0"/>
              <a:t>VM</a:t>
            </a:r>
            <a:r>
              <a:rPr lang="ja-JP" altLang="en-US"/>
              <a:t>からメモリデータを取得して監視を行う</a:t>
            </a:r>
            <a:r>
              <a:rPr lang="en-US" altLang="ja-JP" dirty="0">
                <a:solidFill>
                  <a:srgbClr val="0083B3"/>
                </a:solidFill>
              </a:rPr>
              <a:t>uBPF-SV</a:t>
            </a:r>
            <a:r>
              <a:rPr lang="ja-JP" altLang="en-US"/>
              <a:t>を提案</a:t>
            </a:r>
            <a:endParaRPr lang="en-US" altLang="ja-JP" dirty="0"/>
          </a:p>
          <a:p>
            <a:pPr lvl="1"/>
            <a:r>
              <a:rPr lang="ja-JP" altLang="en-US"/>
              <a:t>エージェントを監視対象</a:t>
            </a:r>
            <a:r>
              <a:rPr lang="en-US" altLang="ja-JP" dirty="0"/>
              <a:t>VM</a:t>
            </a:r>
            <a:r>
              <a:rPr lang="ja-JP" altLang="en-US"/>
              <a:t>の</a:t>
            </a:r>
            <a:r>
              <a:rPr lang="en-US" altLang="ja-JP" dirty="0"/>
              <a:t>BIOS</a:t>
            </a:r>
            <a:r>
              <a:rPr lang="ja-JP" altLang="en-US"/>
              <a:t>内に配置し，</a:t>
            </a:r>
            <a:r>
              <a:rPr lang="en-US" altLang="ja-JP" dirty="0"/>
              <a:t>SMM</a:t>
            </a:r>
            <a:r>
              <a:rPr lang="ja-JP" altLang="en-US"/>
              <a:t>で動作させる</a:t>
            </a:r>
            <a:endParaRPr lang="en-US" altLang="ja-JP" dirty="0"/>
          </a:p>
          <a:p>
            <a:pPr lvl="1"/>
            <a:r>
              <a:rPr lang="ja-JP" altLang="en-US"/>
              <a:t>エージェントの実行中以外はシステム性能が低下しない</a:t>
            </a:r>
            <a:endParaRPr lang="en-US" altLang="ja-JP" dirty="0"/>
          </a:p>
          <a:p>
            <a:pPr lvl="1"/>
            <a:r>
              <a:rPr lang="en-US" altLang="ja-JP" dirty="0"/>
              <a:t>uBPF</a:t>
            </a:r>
            <a:r>
              <a:rPr lang="ja-JP" altLang="en-US"/>
              <a:t>プログラムを用いることで，安全性を担保しつつ</a:t>
            </a:r>
            <a:r>
              <a:rPr lang="en" altLang="ja-JP" dirty="0"/>
              <a:t>OS</a:t>
            </a:r>
            <a:r>
              <a:rPr lang="ja-JP" altLang="en-US"/>
              <a:t>データを効率よく一括取得</a:t>
            </a:r>
            <a:endParaRPr lang="en-US" altLang="ja-JP" dirty="0"/>
          </a:p>
          <a:p>
            <a:r>
              <a:rPr lang="ja-JP" altLang="en-US"/>
              <a:t>今後の課題</a:t>
            </a:r>
            <a:endParaRPr lang="en-US" altLang="ja-JP" dirty="0"/>
          </a:p>
          <a:p>
            <a:pPr lvl="1"/>
            <a:r>
              <a:rPr lang="en-US" altLang="ja-JP" dirty="0"/>
              <a:t>uBPF</a:t>
            </a:r>
            <a:r>
              <a:rPr lang="ja-JP" altLang="en-US"/>
              <a:t>プログラムを用いて</a:t>
            </a:r>
            <a:r>
              <a:rPr lang="en-US" altLang="ja-JP" dirty="0"/>
              <a:t>OS</a:t>
            </a:r>
            <a:r>
              <a:rPr lang="ja-JP" altLang="en-US"/>
              <a:t>のデータ構造を解析しながらメモリデータを取得</a:t>
            </a:r>
            <a:endParaRPr lang="en-US" altLang="ja-JP" dirty="0"/>
          </a:p>
          <a:p>
            <a:pPr lvl="1"/>
            <a:endParaRPr lang="en-US" altLang="ja-JP" dirty="0"/>
          </a:p>
        </p:txBody>
      </p:sp>
      <p:sp>
        <p:nvSpPr>
          <p:cNvPr id="4" name="スライド番号プレースホルダー 3">
            <a:extLst>
              <a:ext uri="{FF2B5EF4-FFF2-40B4-BE49-F238E27FC236}">
                <a16:creationId xmlns:a16="http://schemas.microsoft.com/office/drawing/2014/main" id="{CD80ABCA-A92F-86BD-94E6-7ABF1499A1EC}"/>
              </a:ext>
            </a:extLst>
          </p:cNvPr>
          <p:cNvSpPr>
            <a:spLocks noGrp="1"/>
          </p:cNvSpPr>
          <p:nvPr>
            <p:ph type="sldNum" sz="quarter" idx="12"/>
          </p:nvPr>
        </p:nvSpPr>
        <p:spPr/>
        <p:txBody>
          <a:bodyPr/>
          <a:lstStyle/>
          <a:p>
            <a:fld id="{A2DAF6EC-2C59-9941-AA93-00E19ED16896}" type="slidenum">
              <a:rPr kumimoji="1" lang="ja-JP" altLang="en-US" smtClean="0"/>
              <a:t>21</a:t>
            </a:fld>
            <a:endParaRPr kumimoji="1" lang="ja-JP" altLang="en-US"/>
          </a:p>
        </p:txBody>
      </p:sp>
    </p:spTree>
    <p:extLst>
      <p:ext uri="{BB962C8B-B14F-4D97-AF65-F5344CB8AC3E}">
        <p14:creationId xmlns:p14="http://schemas.microsoft.com/office/powerpoint/2010/main" val="15646309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8A90A-8605-A38E-6AD1-F2208FCD19B4}"/>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067B530D-827A-F011-331C-E1E2AA1001B6}"/>
              </a:ext>
            </a:extLst>
          </p:cNvPr>
          <p:cNvSpPr>
            <a:spLocks noGrp="1"/>
          </p:cNvSpPr>
          <p:nvPr>
            <p:ph type="ctrTitle"/>
          </p:nvPr>
        </p:nvSpPr>
        <p:spPr>
          <a:xfrm>
            <a:off x="179037" y="522514"/>
            <a:ext cx="11833925" cy="2906486"/>
          </a:xfrm>
        </p:spPr>
        <p:txBody>
          <a:bodyPr>
            <a:normAutofit/>
          </a:bodyPr>
          <a:lstStyle/>
          <a:p>
            <a:r>
              <a:rPr lang="en-US" altLang="ja-JP" sz="4400" dirty="0">
                <a:latin typeface="Meiryo" panose="020B0604030504040204" pitchFamily="34" charset="-128"/>
                <a:ea typeface="Meiryo" panose="020B0604030504040204" pitchFamily="34" charset="-128"/>
              </a:rPr>
              <a:t>SMI</a:t>
            </a:r>
            <a:r>
              <a:rPr lang="ja-JP" altLang="en-US" sz="4400">
                <a:latin typeface="Meiryo" panose="020B0604030504040204" pitchFamily="34" charset="-128"/>
                <a:ea typeface="Meiryo" panose="020B0604030504040204" pitchFamily="34" charset="-128"/>
              </a:rPr>
              <a:t>インジェクションと</a:t>
            </a:r>
            <a:r>
              <a:rPr lang="en-US" altLang="ja-JP" sz="4400" dirty="0">
                <a:latin typeface="Meiryo" panose="020B0604030504040204" pitchFamily="34" charset="-128"/>
                <a:ea typeface="Meiryo" panose="020B0604030504040204" pitchFamily="34" charset="-128"/>
              </a:rPr>
              <a:t>uBPF</a:t>
            </a:r>
            <a:r>
              <a:rPr lang="ja-JP" altLang="en-US" sz="4400">
                <a:latin typeface="Meiryo" panose="020B0604030504040204" pitchFamily="34" charset="-128"/>
                <a:ea typeface="Meiryo" panose="020B0604030504040204" pitchFamily="34" charset="-128"/>
              </a:rPr>
              <a:t>を用いた</a:t>
            </a:r>
            <a:br>
              <a:rPr lang="en-US" altLang="ja-JP" sz="4400" dirty="0">
                <a:latin typeface="Meiryo" panose="020B0604030504040204" pitchFamily="34" charset="-128"/>
                <a:ea typeface="Meiryo" panose="020B0604030504040204" pitchFamily="34" charset="-128"/>
              </a:rPr>
            </a:br>
            <a:r>
              <a:rPr lang="ja-JP" altLang="en-US" sz="4400">
                <a:latin typeface="Meiryo" panose="020B0604030504040204" pitchFamily="34" charset="-128"/>
                <a:ea typeface="Meiryo" panose="020B0604030504040204" pitchFamily="34" charset="-128"/>
              </a:rPr>
              <a:t>機密</a:t>
            </a:r>
            <a:r>
              <a:rPr lang="en-US" altLang="ja-JP" sz="4400" dirty="0">
                <a:latin typeface="Meiryo" panose="020B0604030504040204" pitchFamily="34" charset="-128"/>
                <a:ea typeface="Meiryo" panose="020B0604030504040204" pitchFamily="34" charset="-128"/>
              </a:rPr>
              <a:t>VM</a:t>
            </a:r>
            <a:r>
              <a:rPr lang="ja-JP" altLang="en-US" sz="4400">
                <a:latin typeface="Meiryo" panose="020B0604030504040204" pitchFamily="34" charset="-128"/>
                <a:ea typeface="Meiryo" panose="020B0604030504040204" pitchFamily="34" charset="-128"/>
              </a:rPr>
              <a:t>の高速な監視</a:t>
            </a:r>
            <a:endParaRPr kumimoji="1" lang="ja-JP" altLang="en-US" sz="4400">
              <a:latin typeface="Meiryo" panose="020B0604030504040204" pitchFamily="34" charset="-128"/>
              <a:ea typeface="Meiryo" panose="020B0604030504040204" pitchFamily="34" charset="-128"/>
            </a:endParaRPr>
          </a:p>
        </p:txBody>
      </p:sp>
      <p:sp>
        <p:nvSpPr>
          <p:cNvPr id="3" name="字幕 2">
            <a:extLst>
              <a:ext uri="{FF2B5EF4-FFF2-40B4-BE49-F238E27FC236}">
                <a16:creationId xmlns:a16="http://schemas.microsoft.com/office/drawing/2014/main" id="{840F434C-0DFB-1F47-45EF-27A08A2697DF}"/>
              </a:ext>
            </a:extLst>
          </p:cNvPr>
          <p:cNvSpPr>
            <a:spLocks noGrp="1"/>
          </p:cNvSpPr>
          <p:nvPr>
            <p:ph type="subTitle" idx="1"/>
          </p:nvPr>
        </p:nvSpPr>
        <p:spPr/>
        <p:txBody>
          <a:bodyPr>
            <a:normAutofit/>
          </a:bodyPr>
          <a:lstStyle/>
          <a:p>
            <a:r>
              <a:rPr kumimoji="1" lang="ja-JP" altLang="en-US" sz="2800">
                <a:latin typeface="Meiryo" panose="020B0604030504040204" pitchFamily="34" charset="-128"/>
                <a:ea typeface="Meiryo" panose="020B0604030504040204" pitchFamily="34" charset="-128"/>
              </a:rPr>
              <a:t>九州工業大学 </a:t>
            </a:r>
            <a:endParaRPr kumimoji="1" lang="en-US" altLang="ja-JP" sz="2800" dirty="0">
              <a:latin typeface="Meiryo" panose="020B0604030504040204" pitchFamily="34" charset="-128"/>
              <a:ea typeface="Meiryo" panose="020B0604030504040204" pitchFamily="34" charset="-128"/>
            </a:endParaRPr>
          </a:p>
          <a:p>
            <a:r>
              <a:rPr kumimoji="1" lang="en-US" altLang="ja-JP" sz="2800" dirty="0">
                <a:latin typeface="Meiryo" panose="020B0604030504040204" pitchFamily="34" charset="-128"/>
                <a:ea typeface="Meiryo" panose="020B0604030504040204" pitchFamily="34" charset="-128"/>
              </a:rPr>
              <a:t> </a:t>
            </a:r>
            <a:r>
              <a:rPr kumimoji="1" lang="ja-JP" altLang="en-US" sz="2800">
                <a:latin typeface="Meiryo" panose="020B0604030504040204" pitchFamily="34" charset="-128"/>
                <a:ea typeface="Meiryo" panose="020B0604030504040204" pitchFamily="34" charset="-128"/>
              </a:rPr>
              <a:t>山口紘輝　末永道正　光来健一</a:t>
            </a:r>
          </a:p>
        </p:txBody>
      </p:sp>
      <p:sp>
        <p:nvSpPr>
          <p:cNvPr id="5" name="スライド番号プレースホルダー 4">
            <a:extLst>
              <a:ext uri="{FF2B5EF4-FFF2-40B4-BE49-F238E27FC236}">
                <a16:creationId xmlns:a16="http://schemas.microsoft.com/office/drawing/2014/main" id="{6107B321-AAA2-731C-5319-1A9D7228925B}"/>
              </a:ext>
            </a:extLst>
          </p:cNvPr>
          <p:cNvSpPr>
            <a:spLocks noGrp="1"/>
          </p:cNvSpPr>
          <p:nvPr>
            <p:ph type="sldNum" sz="quarter" idx="12"/>
          </p:nvPr>
        </p:nvSpPr>
        <p:spPr/>
        <p:txBody>
          <a:bodyPr/>
          <a:lstStyle/>
          <a:p>
            <a:fld id="{EEE39FC4-6479-41AC-BBE6-1F53D5005476}" type="slidenum">
              <a:rPr kumimoji="1" lang="ja-JP" altLang="en-US" smtClean="0">
                <a:latin typeface="Meiryo" panose="020B0604030504040204" pitchFamily="34" charset="-128"/>
                <a:ea typeface="Meiryo" panose="020B0604030504040204" pitchFamily="34" charset="-128"/>
              </a:rPr>
              <a:t>22</a:t>
            </a:fld>
            <a:endParaRPr kumimoji="1" lang="ja-JP" altLang="en-US">
              <a:latin typeface="Meiryo" panose="020B0604030504040204" pitchFamily="34" charset="-128"/>
              <a:ea typeface="Meiryo" panose="020B0604030504040204" pitchFamily="34" charset="-128"/>
            </a:endParaRPr>
          </a:p>
        </p:txBody>
      </p:sp>
    </p:spTree>
    <p:extLst>
      <p:ext uri="{BB962C8B-B14F-4D97-AF65-F5344CB8AC3E}">
        <p14:creationId xmlns:p14="http://schemas.microsoft.com/office/powerpoint/2010/main" val="763450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AD40B75-6283-416B-4AA9-B165CED8B38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83CB3AE2-1E64-9AB8-3C89-FBEEED5F5BC2}"/>
              </a:ext>
            </a:extLst>
          </p:cNvPr>
          <p:cNvSpPr>
            <a:spLocks noGrp="1"/>
          </p:cNvSpPr>
          <p:nvPr>
            <p:ph type="title"/>
          </p:nvPr>
        </p:nvSpPr>
        <p:spPr>
          <a:xfrm>
            <a:off x="838200" y="438411"/>
            <a:ext cx="10515600" cy="560971"/>
          </a:xfrm>
        </p:spPr>
        <p:txBody>
          <a:bodyPr>
            <a:noAutofit/>
          </a:bodyPr>
          <a:lstStyle/>
          <a:p>
            <a:r>
              <a:rPr lang="en-JP" sz="3600" dirty="0"/>
              <a:t>uBPFプログラムのロード</a:t>
            </a:r>
            <a:endParaRPr kumimoji="1" lang="ja-JP" altLang="en-US" sz="3600"/>
          </a:p>
        </p:txBody>
      </p:sp>
      <p:sp>
        <p:nvSpPr>
          <p:cNvPr id="3" name="コンテンツ プレースホルダー 2">
            <a:extLst>
              <a:ext uri="{FF2B5EF4-FFF2-40B4-BE49-F238E27FC236}">
                <a16:creationId xmlns:a16="http://schemas.microsoft.com/office/drawing/2014/main" id="{313011C4-1CA4-6A09-FF23-B507ED1D94C1}"/>
              </a:ext>
            </a:extLst>
          </p:cNvPr>
          <p:cNvSpPr>
            <a:spLocks noGrp="1"/>
          </p:cNvSpPr>
          <p:nvPr>
            <p:ph idx="1"/>
          </p:nvPr>
        </p:nvSpPr>
        <p:spPr>
          <a:xfrm>
            <a:off x="884679" y="1243101"/>
            <a:ext cx="10515600" cy="4711418"/>
          </a:xfrm>
        </p:spPr>
        <p:txBody>
          <a:bodyPr/>
          <a:lstStyle/>
          <a:p>
            <a:r>
              <a:rPr lang="en-US" altLang="ja-JP" dirty="0">
                <a:latin typeface="+mn-ea"/>
              </a:rPr>
              <a:t>IDS</a:t>
            </a:r>
            <a:r>
              <a:rPr lang="ja-JP" altLang="en-US">
                <a:latin typeface="+mn-ea"/>
              </a:rPr>
              <a:t>が必要とする</a:t>
            </a:r>
            <a:r>
              <a:rPr lang="en-US" altLang="ja-JP" dirty="0" err="1">
                <a:latin typeface="+mn-ea"/>
              </a:rPr>
              <a:t>uBPF</a:t>
            </a:r>
            <a:r>
              <a:rPr lang="ja-JP" altLang="en-US">
                <a:latin typeface="+mn-ea"/>
              </a:rPr>
              <a:t>プログラムを監視対象</a:t>
            </a:r>
            <a:r>
              <a:rPr lang="en-US" altLang="ja-JP" dirty="0">
                <a:latin typeface="+mn-ea"/>
              </a:rPr>
              <a:t>VM</a:t>
            </a:r>
            <a:r>
              <a:rPr lang="ja-JP" altLang="en-JP">
                <a:latin typeface="+mn-ea"/>
              </a:rPr>
              <a:t>に</a:t>
            </a:r>
            <a:r>
              <a:rPr lang="ja-JP" altLang="en-US">
                <a:latin typeface="+mn-ea"/>
              </a:rPr>
              <a:t>送り込</a:t>
            </a:r>
            <a:r>
              <a:rPr lang="ja-JP" altLang="en-US">
                <a:solidFill>
                  <a:srgbClr val="FF0000"/>
                </a:solidFill>
                <a:latin typeface="+mn-ea"/>
              </a:rPr>
              <a:t>む</a:t>
            </a:r>
            <a:endParaRPr lang="en-US" altLang="ja-JP" dirty="0">
              <a:solidFill>
                <a:srgbClr val="FF0000"/>
              </a:solidFill>
              <a:latin typeface="+mn-ea"/>
            </a:endParaRPr>
          </a:p>
          <a:p>
            <a:pPr lvl="1"/>
            <a:r>
              <a:rPr lang="en-US" altLang="ja-JP" dirty="0">
                <a:latin typeface="+mn-ea"/>
              </a:rPr>
              <a:t>uBPF</a:t>
            </a:r>
            <a:r>
              <a:rPr lang="ja-JP" altLang="en-US">
                <a:latin typeface="+mn-ea"/>
              </a:rPr>
              <a:t>プログラムを共有メモリに格納し，監視対象</a:t>
            </a:r>
            <a:r>
              <a:rPr lang="en-US" altLang="ja-JP" dirty="0">
                <a:latin typeface="+mn-ea"/>
              </a:rPr>
              <a:t>VM</a:t>
            </a:r>
            <a:r>
              <a:rPr lang="ja-JP" altLang="en-US">
                <a:latin typeface="+mn-ea"/>
              </a:rPr>
              <a:t>に</a:t>
            </a:r>
            <a:r>
              <a:rPr lang="en-US" altLang="ja-JP" dirty="0">
                <a:latin typeface="+mn-ea"/>
              </a:rPr>
              <a:t>SMI</a:t>
            </a:r>
            <a:r>
              <a:rPr lang="ja-JP" altLang="en-US">
                <a:latin typeface="+mn-ea"/>
              </a:rPr>
              <a:t>を挿入</a:t>
            </a:r>
            <a:endParaRPr lang="en-US" altLang="ja-JP" dirty="0">
              <a:latin typeface="+mn-ea"/>
            </a:endParaRPr>
          </a:p>
          <a:p>
            <a:pPr lvl="1"/>
            <a:r>
              <a:rPr lang="en-US" altLang="ja-JP" dirty="0" err="1">
                <a:latin typeface="+mn-ea"/>
              </a:rPr>
              <a:t>SMM</a:t>
            </a:r>
            <a:r>
              <a:rPr lang="ja-JP" altLang="en-US">
                <a:latin typeface="+mn-ea"/>
              </a:rPr>
              <a:t>エージェントが</a:t>
            </a:r>
            <a:r>
              <a:rPr lang="en-US" altLang="ja-JP" dirty="0" err="1">
                <a:latin typeface="+mn-ea"/>
              </a:rPr>
              <a:t>uBPF</a:t>
            </a:r>
            <a:r>
              <a:rPr lang="ja-JP" altLang="en-US">
                <a:latin typeface="+mn-ea"/>
              </a:rPr>
              <a:t>ランタイムにロード</a:t>
            </a:r>
            <a:r>
              <a:rPr lang="ja-JP" altLang="en-US">
                <a:solidFill>
                  <a:srgbClr val="FF0000"/>
                </a:solidFill>
                <a:latin typeface="+mn-ea"/>
              </a:rPr>
              <a:t>し，安全性を検証</a:t>
            </a:r>
            <a:endParaRPr lang="en-US" altLang="ja-JP" dirty="0">
              <a:solidFill>
                <a:srgbClr val="FF0000"/>
              </a:solidFill>
              <a:latin typeface="+mn-ea"/>
            </a:endParaRPr>
          </a:p>
          <a:p>
            <a:r>
              <a:rPr lang="en-JP" dirty="0"/>
              <a:t>uBPFランタイムはロード時にuBPFプログラムをJITコンパイル</a:t>
            </a:r>
          </a:p>
          <a:p>
            <a:pPr lvl="1"/>
            <a:r>
              <a:rPr lang="en-JP" dirty="0"/>
              <a:t>生成したコードをBIOS内で実行</a:t>
            </a:r>
            <a:r>
              <a:rPr lang="en-JP" dirty="0">
                <a:solidFill>
                  <a:srgbClr val="FF0000"/>
                </a:solidFill>
              </a:rPr>
              <a:t>できるように</a:t>
            </a:r>
            <a:r>
              <a:rPr lang="en-JP" dirty="0"/>
              <a:t>する必要</a:t>
            </a:r>
          </a:p>
          <a:p>
            <a:pPr lvl="1"/>
            <a:r>
              <a:rPr lang="en-JP" dirty="0"/>
              <a:t>UEFI </a:t>
            </a:r>
            <a:r>
              <a:rPr lang="en-JP" dirty="0">
                <a:solidFill>
                  <a:srgbClr val="FF0000"/>
                </a:solidFill>
              </a:rPr>
              <a:t>BIOS</a:t>
            </a:r>
            <a:r>
              <a:rPr lang="en-JP" dirty="0"/>
              <a:t>の</a:t>
            </a:r>
            <a:r>
              <a:rPr lang="en-JP" dirty="0">
                <a:solidFill>
                  <a:srgbClr val="FF0000"/>
                </a:solidFill>
              </a:rPr>
              <a:t>専用</a:t>
            </a:r>
            <a:r>
              <a:rPr lang="en-JP" dirty="0"/>
              <a:t>APIを用いてメモリを確保し、実行不可属性を除去</a:t>
            </a:r>
            <a:endParaRPr lang="en-US" dirty="0"/>
          </a:p>
          <a:p>
            <a:endParaRPr kumimoji="1" lang="en-US" altLang="ja-JP" dirty="0"/>
          </a:p>
        </p:txBody>
      </p:sp>
      <p:sp>
        <p:nvSpPr>
          <p:cNvPr id="4" name="スライド番号プレースホルダー 3">
            <a:extLst>
              <a:ext uri="{FF2B5EF4-FFF2-40B4-BE49-F238E27FC236}">
                <a16:creationId xmlns:a16="http://schemas.microsoft.com/office/drawing/2014/main" id="{911E4EA9-3E39-B748-9D58-178E25CAC004}"/>
              </a:ext>
            </a:extLst>
          </p:cNvPr>
          <p:cNvSpPr>
            <a:spLocks noGrp="1"/>
          </p:cNvSpPr>
          <p:nvPr>
            <p:ph type="sldNum" sz="quarter" idx="12"/>
          </p:nvPr>
        </p:nvSpPr>
        <p:spPr/>
        <p:txBody>
          <a:bodyPr/>
          <a:lstStyle/>
          <a:p>
            <a:fld id="{A2DAF6EC-2C59-9941-AA93-00E19ED16896}" type="slidenum">
              <a:rPr kumimoji="1" lang="ja-JP" altLang="en-US" smtClean="0"/>
              <a:t>23</a:t>
            </a:fld>
            <a:endParaRPr kumimoji="1" lang="ja-JP" altLang="en-US"/>
          </a:p>
        </p:txBody>
      </p:sp>
      <p:sp>
        <p:nvSpPr>
          <p:cNvPr id="8" name="TextBox 12">
            <a:extLst>
              <a:ext uri="{FF2B5EF4-FFF2-40B4-BE49-F238E27FC236}">
                <a16:creationId xmlns:a16="http://schemas.microsoft.com/office/drawing/2014/main" id="{2227F874-5C96-2C2D-2BEF-654E0E9D9236}"/>
              </a:ext>
            </a:extLst>
          </p:cNvPr>
          <p:cNvSpPr txBox="1"/>
          <p:nvPr/>
        </p:nvSpPr>
        <p:spPr>
          <a:xfrm>
            <a:off x="2104361" y="3997304"/>
            <a:ext cx="979755" cy="369332"/>
          </a:xfrm>
          <a:prstGeom prst="rect">
            <a:avLst/>
          </a:prstGeom>
          <a:noFill/>
        </p:spPr>
        <p:txBody>
          <a:bodyPr wrap="none" rtlCol="0">
            <a:spAutoFit/>
          </a:bodyPr>
          <a:lstStyle/>
          <a:p>
            <a:r>
              <a:rPr lang="en-JP" dirty="0">
                <a:latin typeface="+mn-ea"/>
              </a:rPr>
              <a:t>IDS VM</a:t>
            </a:r>
          </a:p>
        </p:txBody>
      </p:sp>
      <p:grpSp>
        <p:nvGrpSpPr>
          <p:cNvPr id="5" name="グループ化 4">
            <a:extLst>
              <a:ext uri="{FF2B5EF4-FFF2-40B4-BE49-F238E27FC236}">
                <a16:creationId xmlns:a16="http://schemas.microsoft.com/office/drawing/2014/main" id="{435E7EDB-749D-8AD7-A630-025E67381715}"/>
              </a:ext>
            </a:extLst>
          </p:cNvPr>
          <p:cNvGrpSpPr/>
          <p:nvPr/>
        </p:nvGrpSpPr>
        <p:grpSpPr>
          <a:xfrm>
            <a:off x="1590009" y="4230227"/>
            <a:ext cx="9112461" cy="2589371"/>
            <a:chOff x="1590009" y="4183572"/>
            <a:chExt cx="9112461" cy="2589371"/>
          </a:xfrm>
        </p:grpSpPr>
        <p:sp>
          <p:nvSpPr>
            <p:cNvPr id="6" name="四角形: 角を丸くする 6">
              <a:extLst>
                <a:ext uri="{FF2B5EF4-FFF2-40B4-BE49-F238E27FC236}">
                  <a16:creationId xmlns:a16="http://schemas.microsoft.com/office/drawing/2014/main" id="{A85D13EC-255A-C2B0-B572-D7ADEFB2AC32}"/>
                </a:ext>
              </a:extLst>
            </p:cNvPr>
            <p:cNvSpPr/>
            <p:nvPr/>
          </p:nvSpPr>
          <p:spPr>
            <a:xfrm>
              <a:off x="1590009" y="4408571"/>
              <a:ext cx="2059055" cy="999671"/>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7" name="正方形/長方形 6">
              <a:extLst>
                <a:ext uri="{FF2B5EF4-FFF2-40B4-BE49-F238E27FC236}">
                  <a16:creationId xmlns:a16="http://schemas.microsoft.com/office/drawing/2014/main" id="{AC0D414A-E0A7-3D46-1FCD-199D6313A7B8}"/>
                </a:ext>
              </a:extLst>
            </p:cNvPr>
            <p:cNvSpPr/>
            <p:nvPr/>
          </p:nvSpPr>
          <p:spPr>
            <a:xfrm>
              <a:off x="4464718" y="4536087"/>
              <a:ext cx="2374351"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n-ea"/>
              </a:endParaRPr>
            </a:p>
          </p:txBody>
        </p:sp>
        <p:grpSp>
          <p:nvGrpSpPr>
            <p:cNvPr id="9" name="グループ化 8">
              <a:extLst>
                <a:ext uri="{FF2B5EF4-FFF2-40B4-BE49-F238E27FC236}">
                  <a16:creationId xmlns:a16="http://schemas.microsoft.com/office/drawing/2014/main" id="{4EABAD74-F6BF-8873-6BB9-2D30888560FF}"/>
                </a:ext>
              </a:extLst>
            </p:cNvPr>
            <p:cNvGrpSpPr/>
            <p:nvPr/>
          </p:nvGrpSpPr>
          <p:grpSpPr>
            <a:xfrm>
              <a:off x="1895871" y="4183572"/>
              <a:ext cx="8806599" cy="2589371"/>
              <a:chOff x="2041400" y="3551073"/>
              <a:chExt cx="8806599" cy="2925176"/>
            </a:xfrm>
          </p:grpSpPr>
          <p:sp>
            <p:nvSpPr>
              <p:cNvPr id="13" name="正方形/長方形 12">
                <a:extLst>
                  <a:ext uri="{FF2B5EF4-FFF2-40B4-BE49-F238E27FC236}">
                    <a16:creationId xmlns:a16="http://schemas.microsoft.com/office/drawing/2014/main" id="{334E9040-59BA-9CAA-7A82-57E276301458}"/>
                  </a:ext>
                </a:extLst>
              </p:cNvPr>
              <p:cNvSpPr/>
              <p:nvPr/>
            </p:nvSpPr>
            <p:spPr>
              <a:xfrm>
                <a:off x="2041400" y="4096257"/>
                <a:ext cx="1457863" cy="526211"/>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IDS</a:t>
                </a:r>
                <a:endParaRPr kumimoji="1" lang="ja-JP" altLang="en-US">
                  <a:solidFill>
                    <a:schemeClr val="tx1"/>
                  </a:solidFill>
                  <a:latin typeface="+mn-ea"/>
                </a:endParaRPr>
              </a:p>
            </p:txBody>
          </p:sp>
          <p:sp>
            <p:nvSpPr>
              <p:cNvPr id="14" name="四角形: 角を丸くする 6">
                <a:extLst>
                  <a:ext uri="{FF2B5EF4-FFF2-40B4-BE49-F238E27FC236}">
                    <a16:creationId xmlns:a16="http://schemas.microsoft.com/office/drawing/2014/main" id="{4B439F60-3763-1653-B048-05B9244D2611}"/>
                  </a:ext>
                </a:extLst>
              </p:cNvPr>
              <p:cNvSpPr/>
              <p:nvPr/>
            </p:nvSpPr>
            <p:spPr>
              <a:xfrm>
                <a:off x="8259598" y="3925893"/>
                <a:ext cx="2588401" cy="2550356"/>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15" name="正方形/長方形 7">
                <a:extLst>
                  <a:ext uri="{FF2B5EF4-FFF2-40B4-BE49-F238E27FC236}">
                    <a16:creationId xmlns:a16="http://schemas.microsoft.com/office/drawing/2014/main" id="{B49B8138-6F29-DCD6-5D0F-65633788DFB9}"/>
                  </a:ext>
                </a:extLst>
              </p:cNvPr>
              <p:cNvSpPr/>
              <p:nvPr/>
            </p:nvSpPr>
            <p:spPr>
              <a:xfrm>
                <a:off x="8844687" y="4011881"/>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n-ea"/>
                  </a:rPr>
                  <a:t>システム</a:t>
                </a:r>
              </a:p>
            </p:txBody>
          </p:sp>
          <p:sp>
            <p:nvSpPr>
              <p:cNvPr id="16" name="テキスト ボックス 11">
                <a:extLst>
                  <a:ext uri="{FF2B5EF4-FFF2-40B4-BE49-F238E27FC236}">
                    <a16:creationId xmlns:a16="http://schemas.microsoft.com/office/drawing/2014/main" id="{D1B7A58D-AB64-43FA-7425-4C5E5235F74B}"/>
                  </a:ext>
                </a:extLst>
              </p:cNvPr>
              <p:cNvSpPr txBox="1"/>
              <p:nvPr/>
            </p:nvSpPr>
            <p:spPr>
              <a:xfrm>
                <a:off x="8848384" y="3576587"/>
                <a:ext cx="1512424" cy="417230"/>
              </a:xfrm>
              <a:prstGeom prst="rect">
                <a:avLst/>
              </a:prstGeom>
              <a:noFill/>
            </p:spPr>
            <p:txBody>
              <a:bodyPr wrap="square" rtlCol="0">
                <a:spAutoFit/>
              </a:bodyPr>
              <a:lstStyle/>
              <a:p>
                <a:r>
                  <a:rPr lang="ja-JP" altLang="en-US">
                    <a:latin typeface="+mn-ea"/>
                  </a:rPr>
                  <a:t>監視対象</a:t>
                </a:r>
                <a:r>
                  <a:rPr lang="en-US" altLang="ja-JP">
                    <a:latin typeface="+mn-ea"/>
                  </a:rPr>
                  <a:t>VM</a:t>
                </a:r>
                <a:endParaRPr kumimoji="1" lang="ja-JP" altLang="en-US">
                  <a:latin typeface="+mn-ea"/>
                </a:endParaRPr>
              </a:p>
            </p:txBody>
          </p:sp>
          <p:sp>
            <p:nvSpPr>
              <p:cNvPr id="17" name="正方形/長方形 14">
                <a:extLst>
                  <a:ext uri="{FF2B5EF4-FFF2-40B4-BE49-F238E27FC236}">
                    <a16:creationId xmlns:a16="http://schemas.microsoft.com/office/drawing/2014/main" id="{5D29ACB3-551E-AF07-4F5B-EB66F7A38B47}"/>
                  </a:ext>
                </a:extLst>
              </p:cNvPr>
              <p:cNvSpPr/>
              <p:nvPr/>
            </p:nvSpPr>
            <p:spPr>
              <a:xfrm>
                <a:off x="8529366" y="5777343"/>
                <a:ext cx="2048862" cy="41247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n-ea"/>
                  </a:rPr>
                  <a:t>エージェント</a:t>
                </a:r>
                <a:endParaRPr kumimoji="1" lang="ja-JP" altLang="en-US">
                  <a:solidFill>
                    <a:schemeClr val="tx1"/>
                  </a:solidFill>
                  <a:latin typeface="+mn-ea"/>
                </a:endParaRPr>
              </a:p>
            </p:txBody>
          </p:sp>
          <p:cxnSp>
            <p:nvCxnSpPr>
              <p:cNvPr id="18" name="直線矢印コネクタ 17">
                <a:extLst>
                  <a:ext uri="{FF2B5EF4-FFF2-40B4-BE49-F238E27FC236}">
                    <a16:creationId xmlns:a16="http://schemas.microsoft.com/office/drawing/2014/main" id="{AA6D75D3-068A-5662-4D4E-09963F8E5A90}"/>
                  </a:ext>
                </a:extLst>
              </p:cNvPr>
              <p:cNvCxnSpPr>
                <a:cxnSpLocks/>
                <a:stCxn id="13" idx="3"/>
              </p:cNvCxnSpPr>
              <p:nvPr/>
            </p:nvCxnSpPr>
            <p:spPr>
              <a:xfrm>
                <a:off x="3499263" y="4359362"/>
                <a:ext cx="1110984" cy="0"/>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9" name="テキスト ボックス 18">
                <a:extLst>
                  <a:ext uri="{FF2B5EF4-FFF2-40B4-BE49-F238E27FC236}">
                    <a16:creationId xmlns:a16="http://schemas.microsoft.com/office/drawing/2014/main" id="{3A232808-7548-FCBB-4FD3-D3879ADFB5A3}"/>
                  </a:ext>
                </a:extLst>
              </p:cNvPr>
              <p:cNvSpPr txBox="1"/>
              <p:nvPr/>
            </p:nvSpPr>
            <p:spPr>
              <a:xfrm>
                <a:off x="5128008" y="3551073"/>
                <a:ext cx="1338828" cy="417230"/>
              </a:xfrm>
              <a:prstGeom prst="rect">
                <a:avLst/>
              </a:prstGeom>
              <a:noFill/>
            </p:spPr>
            <p:txBody>
              <a:bodyPr wrap="none" rtlCol="0">
                <a:spAutoFit/>
              </a:bodyPr>
              <a:lstStyle/>
              <a:p>
                <a:r>
                  <a:rPr kumimoji="1" lang="ja-JP" altLang="en-US">
                    <a:latin typeface="+mn-ea"/>
                  </a:rPr>
                  <a:t>共有メモリ</a:t>
                </a:r>
              </a:p>
            </p:txBody>
          </p:sp>
        </p:grpSp>
        <p:cxnSp>
          <p:nvCxnSpPr>
            <p:cNvPr id="10" name="直線矢印コネクタ 9">
              <a:extLst>
                <a:ext uri="{FF2B5EF4-FFF2-40B4-BE49-F238E27FC236}">
                  <a16:creationId xmlns:a16="http://schemas.microsoft.com/office/drawing/2014/main" id="{F92A6D57-B84F-69E0-A671-55F81AD1B233}"/>
                </a:ext>
              </a:extLst>
            </p:cNvPr>
            <p:cNvCxnSpPr>
              <a:cxnSpLocks/>
              <a:stCxn id="7" idx="3"/>
              <a:endCxn id="17" idx="1"/>
            </p:cNvCxnSpPr>
            <p:nvPr/>
          </p:nvCxnSpPr>
          <p:spPr>
            <a:xfrm>
              <a:off x="6839069" y="4899067"/>
              <a:ext cx="1544768" cy="1437765"/>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1" name="Elbow Connector 13">
              <a:extLst>
                <a:ext uri="{FF2B5EF4-FFF2-40B4-BE49-F238E27FC236}">
                  <a16:creationId xmlns:a16="http://schemas.microsoft.com/office/drawing/2014/main" id="{3F408C92-8014-5D54-1D13-053E4DDDD621}"/>
                </a:ext>
              </a:extLst>
            </p:cNvPr>
            <p:cNvCxnSpPr>
              <a:cxnSpLocks/>
              <a:stCxn id="13" idx="2"/>
            </p:cNvCxnSpPr>
            <p:nvPr/>
          </p:nvCxnSpPr>
          <p:spPr>
            <a:xfrm rot="16200000" flipH="1">
              <a:off x="4852712" y="2904064"/>
              <a:ext cx="1285010" cy="5740828"/>
            </a:xfrm>
            <a:prstGeom prst="bentConnector2">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0" name="正方形/長方形 19">
              <a:extLst>
                <a:ext uri="{FF2B5EF4-FFF2-40B4-BE49-F238E27FC236}">
                  <a16:creationId xmlns:a16="http://schemas.microsoft.com/office/drawing/2014/main" id="{7E61E03C-15F6-8ADA-9866-036880032AE6}"/>
                </a:ext>
              </a:extLst>
            </p:cNvPr>
            <p:cNvSpPr/>
            <p:nvPr/>
          </p:nvSpPr>
          <p:spPr>
            <a:xfrm>
              <a:off x="8390801" y="5388198"/>
              <a:ext cx="2041897" cy="567312"/>
            </a:xfrm>
            <a:prstGeom prst="rect">
              <a:avLst/>
            </a:prstGeom>
            <a:solidFill>
              <a:schemeClr val="accent3">
                <a:lumMod val="20000"/>
                <a:lumOff val="80000"/>
              </a:schemeClr>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rtlCol="0" anchor="t" anchorCtr="0"/>
            <a:lstStyle/>
            <a:p>
              <a:pPr algn="ctr"/>
              <a:r>
                <a:rPr kumimoji="1" lang="en-US" altLang="ja-JP" dirty="0">
                  <a:solidFill>
                    <a:schemeClr val="tx1"/>
                  </a:solidFill>
                  <a:latin typeface="+mn-ea"/>
                </a:rPr>
                <a:t>uBPF</a:t>
              </a:r>
            </a:p>
            <a:p>
              <a:pPr algn="ctr"/>
              <a:r>
                <a:rPr kumimoji="1" lang="ja-JP" altLang="en-US">
                  <a:solidFill>
                    <a:schemeClr val="tx1"/>
                  </a:solidFill>
                  <a:latin typeface="+mn-ea"/>
                </a:rPr>
                <a:t>ランタイム</a:t>
              </a:r>
            </a:p>
          </p:txBody>
        </p:sp>
        <p:sp>
          <p:nvSpPr>
            <p:cNvPr id="21" name="四角形: 対角を切り取る 15">
              <a:extLst>
                <a:ext uri="{FF2B5EF4-FFF2-40B4-BE49-F238E27FC236}">
                  <a16:creationId xmlns:a16="http://schemas.microsoft.com/office/drawing/2014/main" id="{85682063-05A4-74B0-129E-C968C6F57F1B}"/>
                </a:ext>
              </a:extLst>
            </p:cNvPr>
            <p:cNvSpPr/>
            <p:nvPr/>
          </p:nvSpPr>
          <p:spPr>
            <a:xfrm>
              <a:off x="8207494" y="5119275"/>
              <a:ext cx="2356178" cy="1496424"/>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n-ea"/>
              </a:endParaRPr>
            </a:p>
          </p:txBody>
        </p:sp>
        <p:sp>
          <p:nvSpPr>
            <p:cNvPr id="22" name="正方形/長方形 16">
              <a:extLst>
                <a:ext uri="{FF2B5EF4-FFF2-40B4-BE49-F238E27FC236}">
                  <a16:creationId xmlns:a16="http://schemas.microsoft.com/office/drawing/2014/main" id="{9E11A604-3CE2-E15D-8248-18834934DB88}"/>
                </a:ext>
              </a:extLst>
            </p:cNvPr>
            <p:cNvSpPr/>
            <p:nvPr/>
          </p:nvSpPr>
          <p:spPr>
            <a:xfrm>
              <a:off x="8161194" y="4954371"/>
              <a:ext cx="78265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BIOS</a:t>
              </a:r>
              <a:endParaRPr kumimoji="1" lang="ja-JP" altLang="en-US">
                <a:solidFill>
                  <a:schemeClr val="tx1"/>
                </a:solidFill>
                <a:latin typeface="+mn-ea"/>
              </a:endParaRPr>
            </a:p>
          </p:txBody>
        </p:sp>
        <p:sp>
          <p:nvSpPr>
            <p:cNvPr id="23" name="正方形/長方形 22">
              <a:extLst>
                <a:ext uri="{FF2B5EF4-FFF2-40B4-BE49-F238E27FC236}">
                  <a16:creationId xmlns:a16="http://schemas.microsoft.com/office/drawing/2014/main" id="{482AF6DE-AA9E-E650-21DB-14F5AFE8BD24}"/>
                </a:ext>
              </a:extLst>
            </p:cNvPr>
            <p:cNvSpPr/>
            <p:nvPr/>
          </p:nvSpPr>
          <p:spPr>
            <a:xfrm>
              <a:off x="2909573" y="4313282"/>
              <a:ext cx="1536620" cy="589643"/>
            </a:xfrm>
            <a:prstGeom prst="rect">
              <a:avLst/>
            </a:prstGeom>
            <a:solidFill>
              <a:srgbClr val="F1BA01"/>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tIns="46800" rtlCol="0" anchor="t" anchorCtr="1"/>
            <a:lstStyle/>
            <a:p>
              <a:pPr algn="ctr"/>
              <a:r>
                <a:rPr kumimoji="1" lang="en-US" altLang="ja-JP" dirty="0">
                  <a:solidFill>
                    <a:schemeClr val="tx1"/>
                  </a:solidFill>
                  <a:latin typeface="+mn-ea"/>
                </a:rPr>
                <a:t>uBPF</a:t>
              </a:r>
            </a:p>
            <a:p>
              <a:pPr algn="ctr"/>
              <a:r>
                <a:rPr kumimoji="1" lang="ja-JP" altLang="en-US">
                  <a:solidFill>
                    <a:schemeClr val="tx1"/>
                  </a:solidFill>
                  <a:latin typeface="+mn-ea"/>
                </a:rPr>
                <a:t>プログラム</a:t>
              </a:r>
            </a:p>
          </p:txBody>
        </p:sp>
        <p:cxnSp>
          <p:nvCxnSpPr>
            <p:cNvPr id="24" name="Elbow Connector 13">
              <a:extLst>
                <a:ext uri="{FF2B5EF4-FFF2-40B4-BE49-F238E27FC236}">
                  <a16:creationId xmlns:a16="http://schemas.microsoft.com/office/drawing/2014/main" id="{3895110D-EB41-592C-5D05-580EEBDC914D}"/>
                </a:ext>
              </a:extLst>
            </p:cNvPr>
            <p:cNvCxnSpPr>
              <a:cxnSpLocks/>
            </p:cNvCxnSpPr>
            <p:nvPr/>
          </p:nvCxnSpPr>
          <p:spPr>
            <a:xfrm rot="16200000" flipH="1">
              <a:off x="4840300" y="2905384"/>
              <a:ext cx="1313048" cy="5740830"/>
            </a:xfrm>
            <a:prstGeom prst="bentConnector2">
              <a:avLst/>
            </a:prstGeom>
            <a:ln w="38100" cap="flat" cmpd="sng" algn="ctr">
              <a:solidFill>
                <a:srgbClr val="DA050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6" name="正方形/長方形 25">
              <a:extLst>
                <a:ext uri="{FF2B5EF4-FFF2-40B4-BE49-F238E27FC236}">
                  <a16:creationId xmlns:a16="http://schemas.microsoft.com/office/drawing/2014/main" id="{2491315B-3925-2B64-1617-7FA2C6FF7455}"/>
                </a:ext>
              </a:extLst>
            </p:cNvPr>
            <p:cNvSpPr/>
            <p:nvPr/>
          </p:nvSpPr>
          <p:spPr>
            <a:xfrm>
              <a:off x="4784129" y="6009637"/>
              <a:ext cx="2588401" cy="327195"/>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kumimoji="1" lang="en-US" altLang="ja-JP" dirty="0">
                  <a:solidFill>
                    <a:schemeClr val="tx1"/>
                  </a:solidFill>
                  <a:latin typeface="Meiryo" panose="020B0604030504040204" pitchFamily="34" charset="-128"/>
                  <a:ea typeface="Meiryo" panose="020B0604030504040204" pitchFamily="34" charset="-128"/>
                </a:rPr>
                <a:t>SMI</a:t>
              </a:r>
              <a:endParaRPr kumimoji="1" lang="ja-JP" altLang="en-US">
                <a:solidFill>
                  <a:schemeClr val="tx1"/>
                </a:solidFill>
                <a:latin typeface="Meiryo" panose="020B0604030504040204" pitchFamily="34" charset="-128"/>
                <a:ea typeface="Meiryo" panose="020B0604030504040204" pitchFamily="34" charset="-128"/>
              </a:endParaRPr>
            </a:p>
          </p:txBody>
        </p:sp>
        <p:sp>
          <p:nvSpPr>
            <p:cNvPr id="28" name="正方形/長方形 27">
              <a:extLst>
                <a:ext uri="{FF2B5EF4-FFF2-40B4-BE49-F238E27FC236}">
                  <a16:creationId xmlns:a16="http://schemas.microsoft.com/office/drawing/2014/main" id="{1A505A28-6A0D-8911-1910-3C13EAF17D6D}"/>
                </a:ext>
              </a:extLst>
            </p:cNvPr>
            <p:cNvSpPr/>
            <p:nvPr/>
          </p:nvSpPr>
          <p:spPr>
            <a:xfrm>
              <a:off x="2171138" y="4325533"/>
              <a:ext cx="1330261" cy="400240"/>
            </a:xfrm>
            <a:prstGeom prst="rect">
              <a:avLst/>
            </a:prstGeom>
            <a:solidFill>
              <a:schemeClr val="bg1"/>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tIns="46800" rtlCol="0" anchor="ctr" anchorCtr="0"/>
            <a:lstStyle/>
            <a:p>
              <a:pPr algn="ctr"/>
              <a:r>
                <a:rPr lang="ja-JP" altLang="en-US">
                  <a:solidFill>
                    <a:schemeClr val="tx1"/>
                  </a:solidFill>
                  <a:latin typeface="+mn-ea"/>
                </a:rPr>
                <a:t>ロード</a:t>
              </a:r>
              <a:r>
                <a:rPr kumimoji="1" lang="ja-JP" altLang="en-US">
                  <a:solidFill>
                    <a:schemeClr val="tx1"/>
                  </a:solidFill>
                  <a:latin typeface="+mn-ea"/>
                </a:rPr>
                <a:t>要求</a:t>
              </a:r>
              <a:endParaRPr kumimoji="1" lang="en-US" altLang="ja-JP" dirty="0">
                <a:solidFill>
                  <a:schemeClr val="tx1"/>
                </a:solidFill>
                <a:latin typeface="+mn-ea"/>
              </a:endParaRPr>
            </a:p>
          </p:txBody>
        </p:sp>
        <p:sp>
          <p:nvSpPr>
            <p:cNvPr id="29" name="上矢印 28">
              <a:extLst>
                <a:ext uri="{FF2B5EF4-FFF2-40B4-BE49-F238E27FC236}">
                  <a16:creationId xmlns:a16="http://schemas.microsoft.com/office/drawing/2014/main" id="{5AD73963-C6B2-A75B-8867-9C4D6D87B541}"/>
                </a:ext>
              </a:extLst>
            </p:cNvPr>
            <p:cNvSpPr/>
            <p:nvPr/>
          </p:nvSpPr>
          <p:spPr>
            <a:xfrm>
              <a:off x="10053764" y="6030636"/>
              <a:ext cx="648706" cy="467668"/>
            </a:xfrm>
            <a:prstGeom prst="upArrow">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grpSp>
      <p:sp>
        <p:nvSpPr>
          <p:cNvPr id="30" name="テキスト ボックス 29">
            <a:extLst>
              <a:ext uri="{FF2B5EF4-FFF2-40B4-BE49-F238E27FC236}">
                <a16:creationId xmlns:a16="http://schemas.microsoft.com/office/drawing/2014/main" id="{940F7587-3D18-80F9-06AB-77736D230BDE}"/>
              </a:ext>
            </a:extLst>
          </p:cNvPr>
          <p:cNvSpPr txBox="1"/>
          <p:nvPr/>
        </p:nvSpPr>
        <p:spPr>
          <a:xfrm>
            <a:off x="10666994" y="6145788"/>
            <a:ext cx="877163" cy="369332"/>
          </a:xfrm>
          <a:prstGeom prst="rect">
            <a:avLst/>
          </a:prstGeom>
          <a:noFill/>
        </p:spPr>
        <p:txBody>
          <a:bodyPr wrap="none" rtlCol="0">
            <a:spAutoFit/>
          </a:bodyPr>
          <a:lstStyle/>
          <a:p>
            <a:r>
              <a:rPr kumimoji="1" lang="ja-JP" altLang="en-US"/>
              <a:t>ロード</a:t>
            </a:r>
          </a:p>
        </p:txBody>
      </p:sp>
      <p:sp>
        <p:nvSpPr>
          <p:cNvPr id="31" name="円形吹き出し 30">
            <a:extLst>
              <a:ext uri="{FF2B5EF4-FFF2-40B4-BE49-F238E27FC236}">
                <a16:creationId xmlns:a16="http://schemas.microsoft.com/office/drawing/2014/main" id="{DF551CA8-AD8A-552E-DC2D-63EBECE5235F}"/>
              </a:ext>
            </a:extLst>
          </p:cNvPr>
          <p:cNvSpPr/>
          <p:nvPr/>
        </p:nvSpPr>
        <p:spPr>
          <a:xfrm>
            <a:off x="9859755" y="4546207"/>
            <a:ext cx="2356178" cy="734060"/>
          </a:xfrm>
          <a:prstGeom prst="wedgeEllipseCallout">
            <a:avLst/>
          </a:prstGeom>
          <a:solidFill>
            <a:schemeClr val="bg1"/>
          </a:solidFill>
          <a:ln>
            <a:solidFill>
              <a:schemeClr val="tx1"/>
            </a:solidFill>
          </a:ln>
        </p:spPr>
        <p:style>
          <a:lnRef idx="3">
            <a:schemeClr val="lt1"/>
          </a:lnRef>
          <a:fillRef idx="1">
            <a:schemeClr val="accent2"/>
          </a:fillRef>
          <a:effectRef idx="1">
            <a:schemeClr val="accent2"/>
          </a:effectRef>
          <a:fontRef idx="minor">
            <a:schemeClr val="lt1"/>
          </a:fontRef>
        </p:style>
        <p:txBody>
          <a:bodyPr rtlCol="0" anchor="ctr"/>
          <a:lstStyle/>
          <a:p>
            <a:pPr algn="ctr"/>
            <a:r>
              <a:rPr kumimoji="1" lang="en-US" altLang="ja-JP" dirty="0">
                <a:solidFill>
                  <a:sysClr val="windowText" lastClr="000000"/>
                </a:solidFill>
              </a:rPr>
              <a:t>JIT</a:t>
            </a:r>
            <a:r>
              <a:rPr kumimoji="1" lang="ja-JP" altLang="en-US">
                <a:solidFill>
                  <a:sysClr val="windowText" lastClr="000000"/>
                </a:solidFill>
              </a:rPr>
              <a:t>コンパイル</a:t>
            </a:r>
            <a:endParaRPr kumimoji="1" lang="ja-JP" altLang="en-US" dirty="0">
              <a:solidFill>
                <a:sysClr val="windowText" lastClr="000000"/>
              </a:solidFill>
            </a:endParaRPr>
          </a:p>
        </p:txBody>
      </p:sp>
      <p:sp>
        <p:nvSpPr>
          <p:cNvPr id="12" name="Rounded Rectangular Callout 11">
            <a:extLst>
              <a:ext uri="{FF2B5EF4-FFF2-40B4-BE49-F238E27FC236}">
                <a16:creationId xmlns:a16="http://schemas.microsoft.com/office/drawing/2014/main" id="{103F3705-DF37-CC73-C6EC-199132FE74D5}"/>
              </a:ext>
            </a:extLst>
          </p:cNvPr>
          <p:cNvSpPr/>
          <p:nvPr/>
        </p:nvSpPr>
        <p:spPr>
          <a:xfrm>
            <a:off x="372979" y="5642811"/>
            <a:ext cx="2081463" cy="1019543"/>
          </a:xfrm>
          <a:prstGeom prst="wedgeRoundRectCallout">
            <a:avLst>
              <a:gd name="adj1" fmla="val 80323"/>
              <a:gd name="adj2" fmla="val -106254"/>
              <a:gd name="adj3" fmla="val 16667"/>
            </a:avLst>
          </a:prstGeom>
          <a:solidFill>
            <a:schemeClr val="bg1"/>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JP" dirty="0">
                <a:solidFill>
                  <a:srgbClr val="FF0000"/>
                </a:solidFill>
              </a:rPr>
              <a:t>アニメーションされない</a:t>
            </a:r>
          </a:p>
        </p:txBody>
      </p:sp>
    </p:spTree>
    <p:extLst>
      <p:ext uri="{BB962C8B-B14F-4D97-AF65-F5344CB8AC3E}">
        <p14:creationId xmlns:p14="http://schemas.microsoft.com/office/powerpoint/2010/main" val="138269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linds(horizontal)">
                                      <p:cBhvr>
                                        <p:cTn id="11"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CF01081F-E5DF-6885-8000-C61EA17782D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55A32C86-5A90-836E-59FB-CCEC46BDB7D5}"/>
              </a:ext>
            </a:extLst>
          </p:cNvPr>
          <p:cNvSpPr>
            <a:spLocks noGrp="1"/>
          </p:cNvSpPr>
          <p:nvPr>
            <p:ph type="title"/>
          </p:nvPr>
        </p:nvSpPr>
        <p:spPr>
          <a:xfrm>
            <a:off x="838200" y="438412"/>
            <a:ext cx="10515600" cy="560970"/>
          </a:xfrm>
        </p:spPr>
        <p:txBody>
          <a:bodyPr>
            <a:noAutofit/>
          </a:bodyPr>
          <a:lstStyle/>
          <a:p>
            <a:r>
              <a:rPr kumimoji="1" lang="ja-JP" altLang="en-US" sz="3600"/>
              <a:t>実験</a:t>
            </a:r>
            <a:r>
              <a:rPr lang="en-US" altLang="ja-JP" sz="3600" dirty="0"/>
              <a:t>1</a:t>
            </a:r>
            <a:r>
              <a:rPr lang="ja-JP" altLang="en-US" sz="3600"/>
              <a:t>：</a:t>
            </a:r>
            <a:r>
              <a:rPr kumimoji="1" lang="ja-JP" altLang="en-US" sz="3600"/>
              <a:t>性能測定</a:t>
            </a:r>
          </a:p>
        </p:txBody>
      </p:sp>
      <p:sp>
        <p:nvSpPr>
          <p:cNvPr id="3" name="コンテンツ プレースホルダー 2">
            <a:extLst>
              <a:ext uri="{FF2B5EF4-FFF2-40B4-BE49-F238E27FC236}">
                <a16:creationId xmlns:a16="http://schemas.microsoft.com/office/drawing/2014/main" id="{283D47BF-30B8-14DF-24D4-5FC7620E473E}"/>
              </a:ext>
            </a:extLst>
          </p:cNvPr>
          <p:cNvSpPr>
            <a:spLocks noGrp="1"/>
          </p:cNvSpPr>
          <p:nvPr>
            <p:ph idx="1"/>
          </p:nvPr>
        </p:nvSpPr>
        <p:spPr>
          <a:xfrm>
            <a:off x="884679" y="1222940"/>
            <a:ext cx="10515600" cy="3645388"/>
          </a:xfrm>
        </p:spPr>
        <p:txBody>
          <a:bodyPr>
            <a:normAutofit/>
          </a:bodyPr>
          <a:lstStyle/>
          <a:p>
            <a:r>
              <a:rPr lang="en-US" altLang="ja-JP" dirty="0"/>
              <a:t>VM</a:t>
            </a:r>
            <a:r>
              <a:rPr lang="ja-JP" altLang="en-US"/>
              <a:t>内の２つの</a:t>
            </a:r>
            <a:r>
              <a:rPr lang="en-US" altLang="ja-JP" dirty="0"/>
              <a:t>OS</a:t>
            </a:r>
            <a:r>
              <a:rPr lang="ja-JP" altLang="en-US"/>
              <a:t>データを取得することを確認</a:t>
            </a:r>
            <a:endParaRPr lang="en-US" altLang="ja-JP" dirty="0"/>
          </a:p>
          <a:p>
            <a:r>
              <a:rPr lang="ja-JP" altLang="en-US"/>
              <a:t>誤ったアドレスが渡された際の動作も確認</a:t>
            </a:r>
            <a:endParaRPr lang="en-US" altLang="ja-JP" dirty="0"/>
          </a:p>
          <a:p>
            <a:pPr lvl="1"/>
            <a:r>
              <a:rPr lang="en-US" altLang="ja-JP" dirty="0"/>
              <a:t>SMM</a:t>
            </a:r>
            <a:r>
              <a:rPr lang="ja-JP" altLang="en-US"/>
              <a:t>側からアドレス変換失敗によるエラーコードにより，不正なアドレスによるアクセスを防止</a:t>
            </a:r>
            <a:endParaRPr lang="en-JP" altLang="ja-JP" dirty="0"/>
          </a:p>
        </p:txBody>
      </p:sp>
      <p:sp>
        <p:nvSpPr>
          <p:cNvPr id="4" name="スライド番号プレースホルダー 3">
            <a:extLst>
              <a:ext uri="{FF2B5EF4-FFF2-40B4-BE49-F238E27FC236}">
                <a16:creationId xmlns:a16="http://schemas.microsoft.com/office/drawing/2014/main" id="{913524B0-A3EB-4B67-2916-52AEAA22799B}"/>
              </a:ext>
            </a:extLst>
          </p:cNvPr>
          <p:cNvSpPr>
            <a:spLocks noGrp="1"/>
          </p:cNvSpPr>
          <p:nvPr>
            <p:ph type="sldNum" sz="quarter" idx="12"/>
          </p:nvPr>
        </p:nvSpPr>
        <p:spPr/>
        <p:txBody>
          <a:bodyPr/>
          <a:lstStyle/>
          <a:p>
            <a:fld id="{A2DAF6EC-2C59-9941-AA93-00E19ED16896}" type="slidenum">
              <a:rPr kumimoji="1" lang="ja-JP" altLang="en-US" smtClean="0"/>
              <a:t>24</a:t>
            </a:fld>
            <a:endParaRPr kumimoji="1" lang="ja-JP" altLang="en-US"/>
          </a:p>
        </p:txBody>
      </p:sp>
      <p:sp>
        <p:nvSpPr>
          <p:cNvPr id="6" name="テキスト ボックス 5">
            <a:extLst>
              <a:ext uri="{FF2B5EF4-FFF2-40B4-BE49-F238E27FC236}">
                <a16:creationId xmlns:a16="http://schemas.microsoft.com/office/drawing/2014/main" id="{40DDCBCE-A64E-CA43-1885-5A7BBB544830}"/>
              </a:ext>
            </a:extLst>
          </p:cNvPr>
          <p:cNvSpPr txBox="1"/>
          <p:nvPr/>
        </p:nvSpPr>
        <p:spPr>
          <a:xfrm>
            <a:off x="3207773" y="4182388"/>
            <a:ext cx="184731" cy="369332"/>
          </a:xfrm>
          <a:prstGeom prst="rect">
            <a:avLst/>
          </a:prstGeom>
          <a:noFill/>
        </p:spPr>
        <p:txBody>
          <a:bodyPr wrap="none" rtlCol="0">
            <a:spAutoFit/>
          </a:bodyPr>
          <a:lstStyle/>
          <a:p>
            <a:endParaRPr kumimoji="1" lang="en-US" altLang="ja-JP" dirty="0">
              <a:solidFill>
                <a:srgbClr val="0083B3"/>
              </a:solidFill>
              <a:latin typeface="Meiryo" panose="020B0604030504040204" pitchFamily="34" charset="-128"/>
              <a:ea typeface="Meiryo" panose="020B0604030504040204" pitchFamily="34" charset="-128"/>
            </a:endParaRPr>
          </a:p>
        </p:txBody>
      </p:sp>
      <p:pic>
        <p:nvPicPr>
          <p:cNvPr id="12" name="図 11">
            <a:extLst>
              <a:ext uri="{FF2B5EF4-FFF2-40B4-BE49-F238E27FC236}">
                <a16:creationId xmlns:a16="http://schemas.microsoft.com/office/drawing/2014/main" id="{F2217BF8-6297-6953-6527-413CBADF71C9}"/>
              </a:ext>
            </a:extLst>
          </p:cNvPr>
          <p:cNvPicPr>
            <a:picLocks noChangeAspect="1"/>
          </p:cNvPicPr>
          <p:nvPr/>
        </p:nvPicPr>
        <p:blipFill>
          <a:blip r:embed="rId3"/>
          <a:stretch>
            <a:fillRect/>
          </a:stretch>
        </p:blipFill>
        <p:spPr>
          <a:xfrm>
            <a:off x="2532664" y="5111136"/>
            <a:ext cx="7497601" cy="1746864"/>
          </a:xfrm>
          <a:prstGeom prst="rect">
            <a:avLst/>
          </a:prstGeom>
        </p:spPr>
      </p:pic>
      <p:pic>
        <p:nvPicPr>
          <p:cNvPr id="13" name="図 12">
            <a:extLst>
              <a:ext uri="{FF2B5EF4-FFF2-40B4-BE49-F238E27FC236}">
                <a16:creationId xmlns:a16="http://schemas.microsoft.com/office/drawing/2014/main" id="{7D2F88E2-890F-C291-2308-210D53CD5FFC}"/>
              </a:ext>
            </a:extLst>
          </p:cNvPr>
          <p:cNvPicPr>
            <a:picLocks noChangeAspect="1"/>
          </p:cNvPicPr>
          <p:nvPr/>
        </p:nvPicPr>
        <p:blipFill>
          <a:blip r:embed="rId4"/>
          <a:stretch>
            <a:fillRect/>
          </a:stretch>
        </p:blipFill>
        <p:spPr>
          <a:xfrm>
            <a:off x="2256279" y="3410382"/>
            <a:ext cx="7772400" cy="1544012"/>
          </a:xfrm>
          <a:prstGeom prst="rect">
            <a:avLst/>
          </a:prstGeom>
        </p:spPr>
      </p:pic>
    </p:spTree>
    <p:extLst>
      <p:ext uri="{BB962C8B-B14F-4D97-AF65-F5344CB8AC3E}">
        <p14:creationId xmlns:p14="http://schemas.microsoft.com/office/powerpoint/2010/main" val="3645321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BED01C1-C655-4FA2-5C42-98451A6E7EAB}"/>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3E50BC49-02AC-2FBD-D9E3-CF49EFB190BE}"/>
              </a:ext>
            </a:extLst>
          </p:cNvPr>
          <p:cNvSpPr>
            <a:spLocks noGrp="1"/>
          </p:cNvSpPr>
          <p:nvPr>
            <p:ph type="title"/>
          </p:nvPr>
        </p:nvSpPr>
        <p:spPr>
          <a:xfrm>
            <a:off x="838200" y="438412"/>
            <a:ext cx="10515600" cy="560970"/>
          </a:xfrm>
        </p:spPr>
        <p:txBody>
          <a:bodyPr>
            <a:noAutofit/>
          </a:bodyPr>
          <a:lstStyle/>
          <a:p>
            <a:r>
              <a:rPr kumimoji="1" lang="en-US" altLang="ja-JP" sz="3600">
                <a:latin typeface="Meiryo" panose="020B0604030504040204" pitchFamily="34" charset="-128"/>
                <a:ea typeface="Meiryo" panose="020B0604030504040204" pitchFamily="34" charset="-128"/>
              </a:rPr>
              <a:t>SMI</a:t>
            </a:r>
            <a:r>
              <a:rPr kumimoji="1" lang="ja-JP" altLang="en-US" sz="3600">
                <a:latin typeface="Meiryo" panose="020B0604030504040204" pitchFamily="34" charset="-128"/>
                <a:ea typeface="Meiryo" panose="020B0604030504040204" pitchFamily="34" charset="-128"/>
              </a:rPr>
              <a:t>インジェクション</a:t>
            </a:r>
            <a:endParaRPr kumimoji="1" lang="ja-JP" altLang="en-US" sz="3600"/>
          </a:p>
        </p:txBody>
      </p:sp>
      <p:pic>
        <p:nvPicPr>
          <p:cNvPr id="6" name="コンテンツ プレースホルダー 5">
            <a:extLst>
              <a:ext uri="{FF2B5EF4-FFF2-40B4-BE49-F238E27FC236}">
                <a16:creationId xmlns:a16="http://schemas.microsoft.com/office/drawing/2014/main" id="{ED84B501-501F-74D5-C6C0-B660B195CD24}"/>
              </a:ext>
            </a:extLst>
          </p:cNvPr>
          <p:cNvPicPr>
            <a:picLocks noGrp="1" noChangeAspect="1"/>
          </p:cNvPicPr>
          <p:nvPr>
            <p:ph idx="1"/>
          </p:nvPr>
        </p:nvPicPr>
        <p:blipFill>
          <a:blip r:embed="rId3"/>
          <a:stretch>
            <a:fillRect/>
          </a:stretch>
        </p:blipFill>
        <p:spPr>
          <a:xfrm>
            <a:off x="2955731" y="1222375"/>
            <a:ext cx="6577400" cy="3332163"/>
          </a:xfrm>
        </p:spPr>
      </p:pic>
      <p:sp>
        <p:nvSpPr>
          <p:cNvPr id="4" name="スライド番号プレースホルダー 3">
            <a:extLst>
              <a:ext uri="{FF2B5EF4-FFF2-40B4-BE49-F238E27FC236}">
                <a16:creationId xmlns:a16="http://schemas.microsoft.com/office/drawing/2014/main" id="{4B24DE52-FD2C-E39C-DDA9-551485DEF624}"/>
              </a:ext>
            </a:extLst>
          </p:cNvPr>
          <p:cNvSpPr>
            <a:spLocks noGrp="1"/>
          </p:cNvSpPr>
          <p:nvPr>
            <p:ph type="sldNum" sz="quarter" idx="12"/>
          </p:nvPr>
        </p:nvSpPr>
        <p:spPr/>
        <p:txBody>
          <a:bodyPr/>
          <a:lstStyle/>
          <a:p>
            <a:fld id="{A2DAF6EC-2C59-9941-AA93-00E19ED16896}" type="slidenum">
              <a:rPr kumimoji="1" lang="ja-JP" altLang="en-US" smtClean="0"/>
              <a:t>25</a:t>
            </a:fld>
            <a:endParaRPr kumimoji="1" lang="ja-JP" altLang="en-US"/>
          </a:p>
        </p:txBody>
      </p:sp>
    </p:spTree>
    <p:extLst>
      <p:ext uri="{BB962C8B-B14F-4D97-AF65-F5344CB8AC3E}">
        <p14:creationId xmlns:p14="http://schemas.microsoft.com/office/powerpoint/2010/main" val="32002726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C6DBDCD7-19D1-4D74-5ECC-384278078D6A}"/>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9C5F2F83-2054-C339-0331-2C7B933D9523}"/>
              </a:ext>
            </a:extLst>
          </p:cNvPr>
          <p:cNvSpPr>
            <a:spLocks noGrp="1"/>
          </p:cNvSpPr>
          <p:nvPr>
            <p:ph type="title"/>
          </p:nvPr>
        </p:nvSpPr>
        <p:spPr>
          <a:xfrm>
            <a:off x="838200" y="438412"/>
            <a:ext cx="10515600" cy="560970"/>
          </a:xfrm>
        </p:spPr>
        <p:txBody>
          <a:bodyPr>
            <a:noAutofit/>
          </a:bodyPr>
          <a:lstStyle/>
          <a:p>
            <a:r>
              <a:rPr lang="en-US" altLang="ja-JP" sz="3600" dirty="0">
                <a:latin typeface="+mn-ea"/>
                <a:ea typeface="+mn-ea"/>
              </a:rPr>
              <a:t>uBPF</a:t>
            </a:r>
            <a:r>
              <a:rPr lang="ja-JP" altLang="en-US" sz="3600">
                <a:latin typeface="+mn-ea"/>
                <a:ea typeface="+mn-ea"/>
              </a:rPr>
              <a:t>プログラムを用いた一括取得</a:t>
            </a:r>
            <a:endParaRPr kumimoji="1" lang="ja-JP" altLang="en-US" sz="3600">
              <a:latin typeface="+mn-ea"/>
              <a:ea typeface="+mn-ea"/>
            </a:endParaRPr>
          </a:p>
        </p:txBody>
      </p:sp>
      <p:sp>
        <p:nvSpPr>
          <p:cNvPr id="3" name="コンテンツ プレースホルダー 2">
            <a:extLst>
              <a:ext uri="{FF2B5EF4-FFF2-40B4-BE49-F238E27FC236}">
                <a16:creationId xmlns:a16="http://schemas.microsoft.com/office/drawing/2014/main" id="{A87E2585-3259-5335-D77A-D0FE7E15AEB9}"/>
              </a:ext>
            </a:extLst>
          </p:cNvPr>
          <p:cNvSpPr>
            <a:spLocks noGrp="1"/>
          </p:cNvSpPr>
          <p:nvPr>
            <p:ph idx="1"/>
          </p:nvPr>
        </p:nvSpPr>
        <p:spPr>
          <a:xfrm>
            <a:off x="884679" y="1222940"/>
            <a:ext cx="10515600" cy="4028414"/>
          </a:xfrm>
        </p:spPr>
        <p:txBody>
          <a:bodyPr>
            <a:normAutofit/>
          </a:bodyPr>
          <a:lstStyle/>
          <a:p>
            <a:r>
              <a:rPr lang="en-US" altLang="ja-JP" dirty="0"/>
              <a:t>BIOS</a:t>
            </a:r>
            <a:r>
              <a:rPr lang="ja-JP" altLang="en-US"/>
              <a:t>内で</a:t>
            </a:r>
            <a:r>
              <a:rPr lang="en-US" altLang="ja-JP" dirty="0" err="1"/>
              <a:t>uBPF</a:t>
            </a:r>
            <a:r>
              <a:rPr lang="ja-JP" altLang="en-US"/>
              <a:t>プログラムを実行してメモリデータを一括取得</a:t>
            </a:r>
            <a:endParaRPr lang="en-US" altLang="ja-JP" dirty="0"/>
          </a:p>
          <a:p>
            <a:pPr lvl="1"/>
            <a:r>
              <a:rPr lang="en-US" altLang="ja-JP" dirty="0" err="1">
                <a:latin typeface="+mn-ea"/>
              </a:rPr>
              <a:t>uBPF</a:t>
            </a:r>
            <a:r>
              <a:rPr lang="ja-JP" altLang="en-US">
                <a:latin typeface="+mn-ea"/>
              </a:rPr>
              <a:t>プログラムが</a:t>
            </a:r>
            <a:r>
              <a:rPr lang="en-US" altLang="ja-JP" dirty="0">
                <a:latin typeface="+mn-ea"/>
              </a:rPr>
              <a:t>OS</a:t>
            </a:r>
            <a:r>
              <a:rPr lang="ja-JP" altLang="en-US">
                <a:latin typeface="+mn-ea"/>
              </a:rPr>
              <a:t>データを解析してメモリデータを収集</a:t>
            </a:r>
          </a:p>
          <a:p>
            <a:pPr lvl="1"/>
            <a:r>
              <a:rPr lang="ja-JP" altLang="en-US">
                <a:latin typeface="+mn-ea"/>
              </a:rPr>
              <a:t>１つずつ取得するより</a:t>
            </a:r>
            <a:r>
              <a:rPr lang="en-US" altLang="ja-JP" dirty="0">
                <a:latin typeface="+mn-ea"/>
              </a:rPr>
              <a:t>SMI</a:t>
            </a:r>
            <a:r>
              <a:rPr lang="ja-JP" altLang="en-US">
                <a:latin typeface="+mn-ea"/>
              </a:rPr>
              <a:t>の挿入回数を減らせるため監視性能が向上</a:t>
            </a:r>
          </a:p>
          <a:p>
            <a:r>
              <a:rPr lang="en-US" altLang="ja-JP" dirty="0">
                <a:latin typeface="+mn-ea"/>
                <a:ea typeface="+mn-ea"/>
              </a:rPr>
              <a:t>IDS</a:t>
            </a:r>
            <a:r>
              <a:rPr lang="ja-JP" altLang="en-US">
                <a:latin typeface="+mn-ea"/>
                <a:ea typeface="+mn-ea"/>
              </a:rPr>
              <a:t>は共有メモリを用いて一連のメモリデータを受信</a:t>
            </a:r>
            <a:endParaRPr lang="en-US" altLang="ja-JP" dirty="0">
              <a:latin typeface="+mn-ea"/>
              <a:ea typeface="+mn-ea"/>
            </a:endParaRPr>
          </a:p>
          <a:p>
            <a:pPr lvl="1"/>
            <a:r>
              <a:rPr lang="ja-JP" altLang="en-US">
                <a:latin typeface="+mn-ea"/>
                <a:ea typeface="+mn-ea"/>
              </a:rPr>
              <a:t>一括取得要求を共有メモリに格納し，監視対象</a:t>
            </a:r>
            <a:r>
              <a:rPr lang="en-US" altLang="ja-JP" dirty="0" err="1">
                <a:latin typeface="+mn-ea"/>
                <a:ea typeface="+mn-ea"/>
              </a:rPr>
              <a:t>VM</a:t>
            </a:r>
            <a:r>
              <a:rPr lang="ja-JP" altLang="en-US">
                <a:latin typeface="+mn-ea"/>
                <a:ea typeface="+mn-ea"/>
              </a:rPr>
              <a:t>に</a:t>
            </a:r>
            <a:r>
              <a:rPr lang="en-US" altLang="ja-JP" dirty="0">
                <a:latin typeface="+mn-ea"/>
                <a:ea typeface="+mn-ea"/>
              </a:rPr>
              <a:t>SMI</a:t>
            </a:r>
            <a:r>
              <a:rPr lang="ja-JP" altLang="en-US">
                <a:latin typeface="+mn-ea"/>
                <a:ea typeface="+mn-ea"/>
              </a:rPr>
              <a:t>を挿入</a:t>
            </a:r>
            <a:endParaRPr lang="en-US" altLang="ja-JP" dirty="0">
              <a:latin typeface="+mn-ea"/>
              <a:ea typeface="+mn-ea"/>
            </a:endParaRPr>
          </a:p>
          <a:p>
            <a:pPr lvl="1"/>
            <a:r>
              <a:rPr lang="en-US" altLang="ja-JP" dirty="0" err="1"/>
              <a:t>uBPF</a:t>
            </a:r>
            <a:r>
              <a:rPr lang="ja-JP" altLang="en-US"/>
              <a:t>プログラムが収集したメモリデータは暗号化して保護</a:t>
            </a:r>
            <a:endParaRPr lang="en-US" altLang="ja-JP" dirty="0">
              <a:latin typeface="Meiryo" panose="020B0604030504040204" pitchFamily="34" charset="-128"/>
              <a:ea typeface="Meiryo" panose="020B0604030504040204" pitchFamily="34" charset="-128"/>
            </a:endParaRPr>
          </a:p>
        </p:txBody>
      </p:sp>
      <p:sp>
        <p:nvSpPr>
          <p:cNvPr id="4" name="スライド番号プレースホルダー 3">
            <a:extLst>
              <a:ext uri="{FF2B5EF4-FFF2-40B4-BE49-F238E27FC236}">
                <a16:creationId xmlns:a16="http://schemas.microsoft.com/office/drawing/2014/main" id="{618449B6-3098-4215-D987-E12DD090AA06}"/>
              </a:ext>
            </a:extLst>
          </p:cNvPr>
          <p:cNvSpPr>
            <a:spLocks noGrp="1"/>
          </p:cNvSpPr>
          <p:nvPr>
            <p:ph type="sldNum" sz="quarter" idx="12"/>
          </p:nvPr>
        </p:nvSpPr>
        <p:spPr/>
        <p:txBody>
          <a:bodyPr/>
          <a:lstStyle/>
          <a:p>
            <a:fld id="{A2DAF6EC-2C59-9941-AA93-00E19ED16896}" type="slidenum">
              <a:rPr kumimoji="1" lang="ja-JP" altLang="en-US" smtClean="0">
                <a:latin typeface="+mn-ea"/>
              </a:rPr>
              <a:t>26</a:t>
            </a:fld>
            <a:endParaRPr kumimoji="1" lang="ja-JP" altLang="en-US">
              <a:latin typeface="+mn-ea"/>
            </a:endParaRPr>
          </a:p>
        </p:txBody>
      </p:sp>
      <p:grpSp>
        <p:nvGrpSpPr>
          <p:cNvPr id="16" name="グループ化 15">
            <a:extLst>
              <a:ext uri="{FF2B5EF4-FFF2-40B4-BE49-F238E27FC236}">
                <a16:creationId xmlns:a16="http://schemas.microsoft.com/office/drawing/2014/main" id="{B8C9FE66-7DA3-6AC9-E024-F652EA15AE20}"/>
              </a:ext>
            </a:extLst>
          </p:cNvPr>
          <p:cNvGrpSpPr/>
          <p:nvPr/>
        </p:nvGrpSpPr>
        <p:grpSpPr>
          <a:xfrm>
            <a:off x="1590009" y="3997304"/>
            <a:ext cx="9112461" cy="2775639"/>
            <a:chOff x="1858377" y="3844244"/>
            <a:chExt cx="9112461" cy="2775639"/>
          </a:xfrm>
        </p:grpSpPr>
        <p:sp>
          <p:nvSpPr>
            <p:cNvPr id="20" name="四角形: 角を丸くする 6">
              <a:extLst>
                <a:ext uri="{FF2B5EF4-FFF2-40B4-BE49-F238E27FC236}">
                  <a16:creationId xmlns:a16="http://schemas.microsoft.com/office/drawing/2014/main" id="{CFEF41DB-859A-8EA6-2A6C-83AD2C39A30C}"/>
                </a:ext>
              </a:extLst>
            </p:cNvPr>
            <p:cNvSpPr/>
            <p:nvPr/>
          </p:nvSpPr>
          <p:spPr>
            <a:xfrm>
              <a:off x="1858377" y="4255511"/>
              <a:ext cx="2059055" cy="999671"/>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19" name="正方形/長方形 18">
              <a:extLst>
                <a:ext uri="{FF2B5EF4-FFF2-40B4-BE49-F238E27FC236}">
                  <a16:creationId xmlns:a16="http://schemas.microsoft.com/office/drawing/2014/main" id="{D39EAC25-BB72-A5EE-CDB3-C77F67A14D22}"/>
                </a:ext>
              </a:extLst>
            </p:cNvPr>
            <p:cNvSpPr/>
            <p:nvPr/>
          </p:nvSpPr>
          <p:spPr>
            <a:xfrm>
              <a:off x="4733086" y="4383027"/>
              <a:ext cx="2374351"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n-ea"/>
              </a:endParaRPr>
            </a:p>
          </p:txBody>
        </p:sp>
        <p:sp>
          <p:nvSpPr>
            <p:cNvPr id="21" name="TextBox 12">
              <a:extLst>
                <a:ext uri="{FF2B5EF4-FFF2-40B4-BE49-F238E27FC236}">
                  <a16:creationId xmlns:a16="http://schemas.microsoft.com/office/drawing/2014/main" id="{CA6F3E7D-90A7-D558-BDBF-B211F48043A7}"/>
                </a:ext>
              </a:extLst>
            </p:cNvPr>
            <p:cNvSpPr txBox="1"/>
            <p:nvPr/>
          </p:nvSpPr>
          <p:spPr>
            <a:xfrm>
              <a:off x="2372729" y="3844244"/>
              <a:ext cx="979755" cy="369332"/>
            </a:xfrm>
            <a:prstGeom prst="rect">
              <a:avLst/>
            </a:prstGeom>
            <a:noFill/>
          </p:spPr>
          <p:txBody>
            <a:bodyPr wrap="none" rtlCol="0">
              <a:spAutoFit/>
            </a:bodyPr>
            <a:lstStyle/>
            <a:p>
              <a:r>
                <a:rPr lang="en-JP" dirty="0">
                  <a:latin typeface="+mn-ea"/>
                </a:rPr>
                <a:t>IDS VM</a:t>
              </a:r>
            </a:p>
          </p:txBody>
        </p:sp>
        <p:grpSp>
          <p:nvGrpSpPr>
            <p:cNvPr id="22" name="グループ化 21">
              <a:extLst>
                <a:ext uri="{FF2B5EF4-FFF2-40B4-BE49-F238E27FC236}">
                  <a16:creationId xmlns:a16="http://schemas.microsoft.com/office/drawing/2014/main" id="{B7E8BC07-302A-DB7A-01F0-40C6510DA2B6}"/>
                </a:ext>
              </a:extLst>
            </p:cNvPr>
            <p:cNvGrpSpPr/>
            <p:nvPr/>
          </p:nvGrpSpPr>
          <p:grpSpPr>
            <a:xfrm>
              <a:off x="2164239" y="4030512"/>
              <a:ext cx="8806599" cy="2589371"/>
              <a:chOff x="2041400" y="3551073"/>
              <a:chExt cx="8806599" cy="2925176"/>
            </a:xfrm>
          </p:grpSpPr>
          <p:sp>
            <p:nvSpPr>
              <p:cNvPr id="26" name="正方形/長方形 25">
                <a:extLst>
                  <a:ext uri="{FF2B5EF4-FFF2-40B4-BE49-F238E27FC236}">
                    <a16:creationId xmlns:a16="http://schemas.microsoft.com/office/drawing/2014/main" id="{B4E84D8E-102C-AC87-C38C-35042854EC91}"/>
                  </a:ext>
                </a:extLst>
              </p:cNvPr>
              <p:cNvSpPr/>
              <p:nvPr/>
            </p:nvSpPr>
            <p:spPr>
              <a:xfrm>
                <a:off x="2041400" y="4096257"/>
                <a:ext cx="1457863" cy="526211"/>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IDS</a:t>
                </a:r>
                <a:endParaRPr kumimoji="1" lang="ja-JP" altLang="en-US">
                  <a:solidFill>
                    <a:schemeClr val="tx1"/>
                  </a:solidFill>
                  <a:latin typeface="+mn-ea"/>
                </a:endParaRPr>
              </a:p>
            </p:txBody>
          </p:sp>
          <p:sp>
            <p:nvSpPr>
              <p:cNvPr id="27" name="四角形: 角を丸くする 6">
                <a:extLst>
                  <a:ext uri="{FF2B5EF4-FFF2-40B4-BE49-F238E27FC236}">
                    <a16:creationId xmlns:a16="http://schemas.microsoft.com/office/drawing/2014/main" id="{F9E902BD-3D63-6EE3-CE56-FD0CAF736D83}"/>
                  </a:ext>
                </a:extLst>
              </p:cNvPr>
              <p:cNvSpPr/>
              <p:nvPr/>
            </p:nvSpPr>
            <p:spPr>
              <a:xfrm>
                <a:off x="8259598" y="3925893"/>
                <a:ext cx="2588401" cy="2550356"/>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28" name="正方形/長方形 7">
                <a:extLst>
                  <a:ext uri="{FF2B5EF4-FFF2-40B4-BE49-F238E27FC236}">
                    <a16:creationId xmlns:a16="http://schemas.microsoft.com/office/drawing/2014/main" id="{7E6509A4-10F5-CE5E-749B-50A792ADCD7B}"/>
                  </a:ext>
                </a:extLst>
              </p:cNvPr>
              <p:cNvSpPr/>
              <p:nvPr/>
            </p:nvSpPr>
            <p:spPr>
              <a:xfrm>
                <a:off x="8844687" y="4011881"/>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n-ea"/>
                  </a:rPr>
                  <a:t>システム</a:t>
                </a:r>
              </a:p>
            </p:txBody>
          </p:sp>
          <p:sp>
            <p:nvSpPr>
              <p:cNvPr id="29" name="テキスト ボックス 11">
                <a:extLst>
                  <a:ext uri="{FF2B5EF4-FFF2-40B4-BE49-F238E27FC236}">
                    <a16:creationId xmlns:a16="http://schemas.microsoft.com/office/drawing/2014/main" id="{81101523-5B82-2959-5DCA-C5FB2B31C5A2}"/>
                  </a:ext>
                </a:extLst>
              </p:cNvPr>
              <p:cNvSpPr txBox="1"/>
              <p:nvPr/>
            </p:nvSpPr>
            <p:spPr>
              <a:xfrm>
                <a:off x="8848384" y="3576587"/>
                <a:ext cx="1512424" cy="417230"/>
              </a:xfrm>
              <a:prstGeom prst="rect">
                <a:avLst/>
              </a:prstGeom>
              <a:noFill/>
            </p:spPr>
            <p:txBody>
              <a:bodyPr wrap="square" rtlCol="0">
                <a:spAutoFit/>
              </a:bodyPr>
              <a:lstStyle/>
              <a:p>
                <a:r>
                  <a:rPr lang="ja-JP" altLang="en-US">
                    <a:latin typeface="+mn-ea"/>
                  </a:rPr>
                  <a:t>監視対象</a:t>
                </a:r>
                <a:r>
                  <a:rPr lang="en-US" altLang="ja-JP">
                    <a:latin typeface="+mn-ea"/>
                  </a:rPr>
                  <a:t>VM</a:t>
                </a:r>
                <a:endParaRPr kumimoji="1" lang="ja-JP" altLang="en-US">
                  <a:latin typeface="+mn-ea"/>
                </a:endParaRPr>
              </a:p>
            </p:txBody>
          </p:sp>
          <p:sp>
            <p:nvSpPr>
              <p:cNvPr id="30" name="正方形/長方形 14">
                <a:extLst>
                  <a:ext uri="{FF2B5EF4-FFF2-40B4-BE49-F238E27FC236}">
                    <a16:creationId xmlns:a16="http://schemas.microsoft.com/office/drawing/2014/main" id="{857D48D1-3EA5-2B28-783B-EB7B622C164E}"/>
                  </a:ext>
                </a:extLst>
              </p:cNvPr>
              <p:cNvSpPr/>
              <p:nvPr/>
            </p:nvSpPr>
            <p:spPr>
              <a:xfrm>
                <a:off x="8529366" y="5777343"/>
                <a:ext cx="2048862" cy="41247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n-ea"/>
                  </a:rPr>
                  <a:t>エージェント</a:t>
                </a:r>
                <a:endParaRPr kumimoji="1" lang="ja-JP" altLang="en-US">
                  <a:solidFill>
                    <a:schemeClr val="tx1"/>
                  </a:solidFill>
                  <a:latin typeface="+mn-ea"/>
                </a:endParaRPr>
              </a:p>
            </p:txBody>
          </p:sp>
          <p:cxnSp>
            <p:nvCxnSpPr>
              <p:cNvPr id="41" name="直線矢印コネクタ 40">
                <a:extLst>
                  <a:ext uri="{FF2B5EF4-FFF2-40B4-BE49-F238E27FC236}">
                    <a16:creationId xmlns:a16="http://schemas.microsoft.com/office/drawing/2014/main" id="{F1672EBF-1577-86BD-82C5-89BDE6DCCBEC}"/>
                  </a:ext>
                </a:extLst>
              </p:cNvPr>
              <p:cNvCxnSpPr>
                <a:cxnSpLocks/>
                <a:stCxn id="26" idx="3"/>
              </p:cNvCxnSpPr>
              <p:nvPr/>
            </p:nvCxnSpPr>
            <p:spPr>
              <a:xfrm>
                <a:off x="3499263" y="4359362"/>
                <a:ext cx="1110984" cy="0"/>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2" name="テキスト ボックス 41">
                <a:extLst>
                  <a:ext uri="{FF2B5EF4-FFF2-40B4-BE49-F238E27FC236}">
                    <a16:creationId xmlns:a16="http://schemas.microsoft.com/office/drawing/2014/main" id="{79875B00-569F-56A4-5534-5C91C966E3CA}"/>
                  </a:ext>
                </a:extLst>
              </p:cNvPr>
              <p:cNvSpPr txBox="1"/>
              <p:nvPr/>
            </p:nvSpPr>
            <p:spPr>
              <a:xfrm>
                <a:off x="5128008" y="3551073"/>
                <a:ext cx="1338828" cy="417230"/>
              </a:xfrm>
              <a:prstGeom prst="rect">
                <a:avLst/>
              </a:prstGeom>
              <a:noFill/>
            </p:spPr>
            <p:txBody>
              <a:bodyPr wrap="none" rtlCol="0">
                <a:spAutoFit/>
              </a:bodyPr>
              <a:lstStyle/>
              <a:p>
                <a:r>
                  <a:rPr kumimoji="1" lang="ja-JP" altLang="en-US">
                    <a:latin typeface="+mn-ea"/>
                  </a:rPr>
                  <a:t>共有メモリ</a:t>
                </a:r>
              </a:p>
            </p:txBody>
          </p:sp>
        </p:grpSp>
        <p:cxnSp>
          <p:nvCxnSpPr>
            <p:cNvPr id="23" name="直線矢印コネクタ 22">
              <a:extLst>
                <a:ext uri="{FF2B5EF4-FFF2-40B4-BE49-F238E27FC236}">
                  <a16:creationId xmlns:a16="http://schemas.microsoft.com/office/drawing/2014/main" id="{BB4CA4E0-61F6-349D-0AB7-2C6469EC8945}"/>
                </a:ext>
              </a:extLst>
            </p:cNvPr>
            <p:cNvCxnSpPr>
              <a:cxnSpLocks/>
              <a:stCxn id="19" idx="3"/>
              <a:endCxn id="30" idx="1"/>
            </p:cNvCxnSpPr>
            <p:nvPr/>
          </p:nvCxnSpPr>
          <p:spPr>
            <a:xfrm>
              <a:off x="7107437" y="4746007"/>
              <a:ext cx="1544768" cy="1437765"/>
            </a:xfrm>
            <a:prstGeom prst="straightConnector1">
              <a:avLst/>
            </a:prstGeom>
            <a:ln w="3810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Elbow Connector 13">
              <a:extLst>
                <a:ext uri="{FF2B5EF4-FFF2-40B4-BE49-F238E27FC236}">
                  <a16:creationId xmlns:a16="http://schemas.microsoft.com/office/drawing/2014/main" id="{47D8FA93-F6D4-F051-6D4A-0F5DFF2649DF}"/>
                </a:ext>
              </a:extLst>
            </p:cNvPr>
            <p:cNvCxnSpPr>
              <a:cxnSpLocks/>
              <a:stCxn id="26" idx="2"/>
            </p:cNvCxnSpPr>
            <p:nvPr/>
          </p:nvCxnSpPr>
          <p:spPr>
            <a:xfrm rot="16200000" flipH="1">
              <a:off x="5121080" y="2751004"/>
              <a:ext cx="1285010" cy="5740828"/>
            </a:xfrm>
            <a:prstGeom prst="bentConnector2">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5" name="テキスト ボックス 24">
              <a:extLst>
                <a:ext uri="{FF2B5EF4-FFF2-40B4-BE49-F238E27FC236}">
                  <a16:creationId xmlns:a16="http://schemas.microsoft.com/office/drawing/2014/main" id="{B1EA0C59-8C75-B522-21A0-26E102CDBB14}"/>
                </a:ext>
              </a:extLst>
            </p:cNvPr>
            <p:cNvSpPr txBox="1"/>
            <p:nvPr/>
          </p:nvSpPr>
          <p:spPr>
            <a:xfrm>
              <a:off x="4888373" y="5846024"/>
              <a:ext cx="2558451" cy="369332"/>
            </a:xfrm>
            <a:prstGeom prst="rect">
              <a:avLst/>
            </a:prstGeom>
            <a:noFill/>
          </p:spPr>
          <p:txBody>
            <a:bodyPr wrap="square" rtlCol="0">
              <a:spAutoFit/>
            </a:bodyPr>
            <a:lstStyle/>
            <a:p>
              <a:r>
                <a:rPr kumimoji="1" lang="en-US" altLang="ja-JP" dirty="0">
                  <a:latin typeface="Meiryo" panose="020B0604030504040204" pitchFamily="34" charset="-128"/>
                  <a:ea typeface="Meiryo" panose="020B0604030504040204" pitchFamily="34" charset="-128"/>
                </a:rPr>
                <a:t>SMI</a:t>
              </a:r>
              <a:endParaRPr kumimoji="1" lang="ja-JP" altLang="en-US">
                <a:latin typeface="Meiryo" panose="020B0604030504040204" pitchFamily="34" charset="-128"/>
                <a:ea typeface="Meiryo" panose="020B0604030504040204" pitchFamily="34" charset="-128"/>
              </a:endParaRPr>
            </a:p>
          </p:txBody>
        </p:sp>
      </p:grpSp>
      <p:sp>
        <p:nvSpPr>
          <p:cNvPr id="90" name="四角形: 対角を切り取る 15">
            <a:extLst>
              <a:ext uri="{FF2B5EF4-FFF2-40B4-BE49-F238E27FC236}">
                <a16:creationId xmlns:a16="http://schemas.microsoft.com/office/drawing/2014/main" id="{78E123A8-A1C1-0DA5-9787-49E9D5E7499B}"/>
              </a:ext>
            </a:extLst>
          </p:cNvPr>
          <p:cNvSpPr/>
          <p:nvPr/>
        </p:nvSpPr>
        <p:spPr>
          <a:xfrm>
            <a:off x="8207494" y="5119275"/>
            <a:ext cx="2356178" cy="1496424"/>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n-ea"/>
            </a:endParaRPr>
          </a:p>
        </p:txBody>
      </p:sp>
      <p:sp>
        <p:nvSpPr>
          <p:cNvPr id="91" name="正方形/長方形 16">
            <a:extLst>
              <a:ext uri="{FF2B5EF4-FFF2-40B4-BE49-F238E27FC236}">
                <a16:creationId xmlns:a16="http://schemas.microsoft.com/office/drawing/2014/main" id="{0950B8E4-8203-9338-D2B3-104152D8BCE1}"/>
              </a:ext>
            </a:extLst>
          </p:cNvPr>
          <p:cNvSpPr/>
          <p:nvPr/>
        </p:nvSpPr>
        <p:spPr>
          <a:xfrm>
            <a:off x="8161194" y="4954371"/>
            <a:ext cx="782653" cy="3101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BIOS</a:t>
            </a:r>
            <a:endParaRPr kumimoji="1" lang="ja-JP" altLang="en-US">
              <a:solidFill>
                <a:schemeClr val="tx1"/>
              </a:solidFill>
              <a:latin typeface="+mn-ea"/>
            </a:endParaRPr>
          </a:p>
        </p:txBody>
      </p:sp>
      <p:sp>
        <p:nvSpPr>
          <p:cNvPr id="18" name="正方形/長方形 17">
            <a:extLst>
              <a:ext uri="{FF2B5EF4-FFF2-40B4-BE49-F238E27FC236}">
                <a16:creationId xmlns:a16="http://schemas.microsoft.com/office/drawing/2014/main" id="{AD297BFD-E4A5-881D-5CD8-3565888CADE4}"/>
              </a:ext>
            </a:extLst>
          </p:cNvPr>
          <p:cNvSpPr/>
          <p:nvPr/>
        </p:nvSpPr>
        <p:spPr>
          <a:xfrm>
            <a:off x="8639979" y="5376852"/>
            <a:ext cx="1536620" cy="610630"/>
          </a:xfrm>
          <a:prstGeom prst="rect">
            <a:avLst/>
          </a:prstGeom>
          <a:solidFill>
            <a:srgbClr val="F1BA01"/>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tIns="46800" rtlCol="0" anchor="t" anchorCtr="1"/>
          <a:lstStyle/>
          <a:p>
            <a:pPr algn="ctr"/>
            <a:r>
              <a:rPr kumimoji="1" lang="en-US" altLang="ja-JP" dirty="0">
                <a:solidFill>
                  <a:schemeClr val="tx1"/>
                </a:solidFill>
                <a:latin typeface="+mn-ea"/>
              </a:rPr>
              <a:t>uBPF</a:t>
            </a:r>
          </a:p>
          <a:p>
            <a:pPr algn="ctr"/>
            <a:r>
              <a:rPr kumimoji="1" lang="ja-JP" altLang="en-US">
                <a:solidFill>
                  <a:schemeClr val="tx1"/>
                </a:solidFill>
                <a:latin typeface="+mn-ea"/>
              </a:rPr>
              <a:t>プログラム</a:t>
            </a:r>
          </a:p>
        </p:txBody>
      </p:sp>
      <p:cxnSp>
        <p:nvCxnSpPr>
          <p:cNvPr id="94" name="Elbow Connector 13">
            <a:extLst>
              <a:ext uri="{FF2B5EF4-FFF2-40B4-BE49-F238E27FC236}">
                <a16:creationId xmlns:a16="http://schemas.microsoft.com/office/drawing/2014/main" id="{96E3B215-DF05-974A-EA93-CF8A48C94D6D}"/>
              </a:ext>
            </a:extLst>
          </p:cNvPr>
          <p:cNvCxnSpPr>
            <a:cxnSpLocks/>
          </p:cNvCxnSpPr>
          <p:nvPr/>
        </p:nvCxnSpPr>
        <p:spPr>
          <a:xfrm rot="16200000" flipH="1">
            <a:off x="4852711" y="2904064"/>
            <a:ext cx="1285010" cy="5740828"/>
          </a:xfrm>
          <a:prstGeom prst="bentConnector2">
            <a:avLst/>
          </a:prstGeom>
          <a:ln w="38100" cap="flat" cmpd="sng" algn="ctr">
            <a:solidFill>
              <a:srgbClr val="DA050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96" name="正方形/長方形 95">
            <a:extLst>
              <a:ext uri="{FF2B5EF4-FFF2-40B4-BE49-F238E27FC236}">
                <a16:creationId xmlns:a16="http://schemas.microsoft.com/office/drawing/2014/main" id="{7FB78CA8-EE19-EBBA-A330-6DBC73557D5D}"/>
              </a:ext>
            </a:extLst>
          </p:cNvPr>
          <p:cNvSpPr/>
          <p:nvPr/>
        </p:nvSpPr>
        <p:spPr>
          <a:xfrm>
            <a:off x="4629287" y="5976068"/>
            <a:ext cx="2588401" cy="40084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kumimoji="1" lang="en-US" altLang="ja-JP" dirty="0">
                <a:solidFill>
                  <a:srgbClr val="FF0000"/>
                </a:solidFill>
                <a:latin typeface="Meiryo" panose="020B0604030504040204" pitchFamily="34" charset="-128"/>
                <a:ea typeface="Meiryo" panose="020B0604030504040204" pitchFamily="34" charset="-128"/>
              </a:rPr>
              <a:t>SMI</a:t>
            </a:r>
            <a:endParaRPr kumimoji="1" lang="ja-JP" altLang="en-US">
              <a:solidFill>
                <a:srgbClr val="FF0000"/>
              </a:solidFill>
              <a:latin typeface="Meiryo" panose="020B0604030504040204" pitchFamily="34" charset="-128"/>
              <a:ea typeface="Meiryo" panose="020B0604030504040204" pitchFamily="34" charset="-128"/>
            </a:endParaRPr>
          </a:p>
        </p:txBody>
      </p:sp>
      <p:sp>
        <p:nvSpPr>
          <p:cNvPr id="6" name="正方形/長方形 5">
            <a:extLst>
              <a:ext uri="{FF2B5EF4-FFF2-40B4-BE49-F238E27FC236}">
                <a16:creationId xmlns:a16="http://schemas.microsoft.com/office/drawing/2014/main" id="{A7DB40DB-DED3-C4FD-D45E-0A57A07055B9}"/>
              </a:ext>
            </a:extLst>
          </p:cNvPr>
          <p:cNvSpPr/>
          <p:nvPr/>
        </p:nvSpPr>
        <p:spPr>
          <a:xfrm>
            <a:off x="4624181" y="5996106"/>
            <a:ext cx="2588401" cy="40084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kumimoji="1" lang="en-US" altLang="ja-JP" dirty="0">
                <a:solidFill>
                  <a:srgbClr val="FF0000"/>
                </a:solidFill>
                <a:latin typeface="Meiryo" panose="020B0604030504040204" pitchFamily="34" charset="-128"/>
                <a:ea typeface="Meiryo" panose="020B0604030504040204" pitchFamily="34" charset="-128"/>
              </a:rPr>
              <a:t>SMI</a:t>
            </a:r>
            <a:endParaRPr kumimoji="1" lang="ja-JP" altLang="en-US">
              <a:solidFill>
                <a:srgbClr val="FF0000"/>
              </a:solidFill>
              <a:latin typeface="Meiryo" panose="020B0604030504040204" pitchFamily="34" charset="-128"/>
              <a:ea typeface="Meiryo" panose="020B0604030504040204" pitchFamily="34" charset="-128"/>
            </a:endParaRPr>
          </a:p>
        </p:txBody>
      </p:sp>
      <p:sp>
        <p:nvSpPr>
          <p:cNvPr id="5" name="正方形/長方形 4">
            <a:extLst>
              <a:ext uri="{FF2B5EF4-FFF2-40B4-BE49-F238E27FC236}">
                <a16:creationId xmlns:a16="http://schemas.microsoft.com/office/drawing/2014/main" id="{04EAEE02-304E-9ED2-C4BE-FB41858A1D4C}"/>
              </a:ext>
            </a:extLst>
          </p:cNvPr>
          <p:cNvSpPr/>
          <p:nvPr/>
        </p:nvSpPr>
        <p:spPr>
          <a:xfrm>
            <a:off x="4782891" y="4666170"/>
            <a:ext cx="1956993" cy="400240"/>
          </a:xfrm>
          <a:prstGeom prst="rect">
            <a:avLst/>
          </a:prstGeom>
          <a:solidFill>
            <a:schemeClr val="accent3">
              <a:lumMod val="20000"/>
              <a:lumOff val="80000"/>
            </a:schemeClr>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tIns="46800" rtlCol="0" anchor="ctr" anchorCtr="0"/>
          <a:lstStyle/>
          <a:p>
            <a:pPr algn="ctr"/>
            <a:r>
              <a:rPr kumimoji="1" lang="ja-JP" altLang="en-US">
                <a:solidFill>
                  <a:schemeClr val="tx1"/>
                </a:solidFill>
                <a:latin typeface="+mn-ea"/>
              </a:rPr>
              <a:t>一括取得要求</a:t>
            </a:r>
            <a:endParaRPr kumimoji="1" lang="en-US" altLang="ja-JP" dirty="0">
              <a:solidFill>
                <a:schemeClr val="tx1"/>
              </a:solidFill>
              <a:latin typeface="+mn-ea"/>
            </a:endParaRPr>
          </a:p>
        </p:txBody>
      </p:sp>
    </p:spTree>
    <p:extLst>
      <p:ext uri="{BB962C8B-B14F-4D97-AF65-F5344CB8AC3E}">
        <p14:creationId xmlns:p14="http://schemas.microsoft.com/office/powerpoint/2010/main" val="1280204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CACD786-3CB4-D64A-9D30-8108ADD9A96B}"/>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36B3A2AD-A549-04B5-9E4F-6BE00B834047}"/>
              </a:ext>
            </a:extLst>
          </p:cNvPr>
          <p:cNvSpPr>
            <a:spLocks noGrp="1"/>
          </p:cNvSpPr>
          <p:nvPr>
            <p:ph type="title"/>
          </p:nvPr>
        </p:nvSpPr>
        <p:spPr>
          <a:xfrm>
            <a:off x="838200" y="438412"/>
            <a:ext cx="10515600" cy="560970"/>
          </a:xfrm>
        </p:spPr>
        <p:txBody>
          <a:bodyPr>
            <a:noAutofit/>
          </a:bodyPr>
          <a:lstStyle/>
          <a:p>
            <a:r>
              <a:rPr kumimoji="1" lang="ja-JP" altLang="en-US" sz="3600"/>
              <a:t>実験</a:t>
            </a:r>
            <a:r>
              <a:rPr lang="en-US" altLang="ja-JP" sz="3600" dirty="0"/>
              <a:t>1</a:t>
            </a:r>
            <a:r>
              <a:rPr lang="ja-JP" altLang="en-US" sz="3600"/>
              <a:t>：</a:t>
            </a:r>
            <a:r>
              <a:rPr kumimoji="1" lang="ja-JP" altLang="en-US" sz="3600"/>
              <a:t>監視性能</a:t>
            </a:r>
          </a:p>
        </p:txBody>
      </p:sp>
      <p:sp>
        <p:nvSpPr>
          <p:cNvPr id="3" name="コンテンツ プレースホルダー 2">
            <a:extLst>
              <a:ext uri="{FF2B5EF4-FFF2-40B4-BE49-F238E27FC236}">
                <a16:creationId xmlns:a16="http://schemas.microsoft.com/office/drawing/2014/main" id="{C7EF93E4-07BD-0055-6377-64749662A744}"/>
              </a:ext>
            </a:extLst>
          </p:cNvPr>
          <p:cNvSpPr>
            <a:spLocks noGrp="1"/>
          </p:cNvSpPr>
          <p:nvPr>
            <p:ph idx="1"/>
          </p:nvPr>
        </p:nvSpPr>
        <p:spPr>
          <a:xfrm>
            <a:off x="884679" y="1222940"/>
            <a:ext cx="10515600" cy="3645388"/>
          </a:xfrm>
        </p:spPr>
        <p:txBody>
          <a:bodyPr>
            <a:normAutofit/>
          </a:bodyPr>
          <a:lstStyle/>
          <a:p>
            <a:r>
              <a:rPr lang="en-US" altLang="ja-JP" dirty="0"/>
              <a:t>VM</a:t>
            </a:r>
            <a:r>
              <a:rPr lang="ja-JP" altLang="en-US"/>
              <a:t>内の</a:t>
            </a:r>
            <a:r>
              <a:rPr lang="en-US" altLang="ja-JP" dirty="0"/>
              <a:t>OS</a:t>
            </a:r>
            <a:r>
              <a:rPr lang="ja-JP" altLang="en-US"/>
              <a:t>データを一括取得するのにかかる時間を測定</a:t>
            </a:r>
            <a:endParaRPr lang="en-US" altLang="ja-JP" dirty="0"/>
          </a:p>
          <a:p>
            <a:pPr lvl="1"/>
            <a:r>
              <a:rPr lang="en-US" altLang="ja-JP" dirty="0"/>
              <a:t>uBPF</a:t>
            </a:r>
            <a:r>
              <a:rPr lang="ja-JP" altLang="en-US"/>
              <a:t>プログラムのロード時間は最初の</a:t>
            </a:r>
            <a:r>
              <a:rPr lang="en-US" altLang="ja-JP" dirty="0"/>
              <a:t>1</a:t>
            </a:r>
            <a:r>
              <a:rPr lang="ja-JP" altLang="en-US"/>
              <a:t>回のみであるため含まない</a:t>
            </a:r>
            <a:endParaRPr lang="en-US" altLang="ja-JP" dirty="0"/>
          </a:p>
          <a:p>
            <a:pPr lvl="1"/>
            <a:r>
              <a:rPr lang="en-US" altLang="ja-JP" dirty="0"/>
              <a:t>BIOS</a:t>
            </a:r>
            <a:r>
              <a:rPr lang="ja-JP" altLang="en-US"/>
              <a:t>内のエージェント経由で１つずつデータ取得する手法と比較</a:t>
            </a:r>
            <a:endParaRPr lang="en-US" altLang="ja-JP" dirty="0"/>
          </a:p>
          <a:p>
            <a:r>
              <a:rPr lang="ja-JP" altLang="en-US"/>
              <a:t>２つの</a:t>
            </a:r>
            <a:r>
              <a:rPr lang="en-US" altLang="ja-JP" dirty="0"/>
              <a:t>OS</a:t>
            </a:r>
            <a:r>
              <a:rPr lang="ja-JP" altLang="en-US"/>
              <a:t>データを一括取得することにより</a:t>
            </a:r>
            <a:r>
              <a:rPr lang="en-US" altLang="ja-JP" dirty="0">
                <a:solidFill>
                  <a:srgbClr val="0083B3"/>
                </a:solidFill>
              </a:rPr>
              <a:t>45%</a:t>
            </a:r>
            <a:r>
              <a:rPr lang="ja-JP" altLang="en-US">
                <a:solidFill>
                  <a:srgbClr val="0083B3"/>
                </a:solidFill>
              </a:rPr>
              <a:t>の高速化</a:t>
            </a:r>
          </a:p>
          <a:p>
            <a:pPr lvl="1"/>
            <a:r>
              <a:rPr lang="en-JP" altLang="ja-JP" dirty="0"/>
              <a:t>OS</a:t>
            </a:r>
            <a:r>
              <a:rPr lang="ja-JP" altLang="en-JP"/>
              <a:t>の</a:t>
            </a:r>
            <a:r>
              <a:rPr lang="ja-JP" altLang="en-US"/>
              <a:t>バージョン情報を含む</a:t>
            </a:r>
            <a:r>
              <a:rPr lang="en-US" altLang="ja-JP" dirty="0"/>
              <a:t>2</a:t>
            </a:r>
            <a:r>
              <a:rPr lang="ja-JP" altLang="en-US"/>
              <a:t>つの文字列を正しく取得できた</a:t>
            </a:r>
            <a:endParaRPr lang="en-JP" altLang="ja-JP" dirty="0"/>
          </a:p>
        </p:txBody>
      </p:sp>
      <p:sp>
        <p:nvSpPr>
          <p:cNvPr id="4" name="スライド番号プレースホルダー 3">
            <a:extLst>
              <a:ext uri="{FF2B5EF4-FFF2-40B4-BE49-F238E27FC236}">
                <a16:creationId xmlns:a16="http://schemas.microsoft.com/office/drawing/2014/main" id="{9E27B049-6D4A-8FC3-B2B9-83F6DB131B59}"/>
              </a:ext>
            </a:extLst>
          </p:cNvPr>
          <p:cNvSpPr>
            <a:spLocks noGrp="1"/>
          </p:cNvSpPr>
          <p:nvPr>
            <p:ph type="sldNum" sz="quarter" idx="12"/>
          </p:nvPr>
        </p:nvSpPr>
        <p:spPr/>
        <p:txBody>
          <a:bodyPr/>
          <a:lstStyle/>
          <a:p>
            <a:fld id="{A2DAF6EC-2C59-9941-AA93-00E19ED16896}" type="slidenum">
              <a:rPr kumimoji="1" lang="ja-JP" altLang="en-US" smtClean="0"/>
              <a:t>27</a:t>
            </a:fld>
            <a:endParaRPr kumimoji="1" lang="ja-JP" altLang="en-US"/>
          </a:p>
        </p:txBody>
      </p:sp>
      <p:sp>
        <p:nvSpPr>
          <p:cNvPr id="6" name="テキスト ボックス 5">
            <a:extLst>
              <a:ext uri="{FF2B5EF4-FFF2-40B4-BE49-F238E27FC236}">
                <a16:creationId xmlns:a16="http://schemas.microsoft.com/office/drawing/2014/main" id="{85F96B8A-20F2-6DAA-1C1F-A0D2FC4AC4BF}"/>
              </a:ext>
            </a:extLst>
          </p:cNvPr>
          <p:cNvSpPr txBox="1"/>
          <p:nvPr/>
        </p:nvSpPr>
        <p:spPr>
          <a:xfrm>
            <a:off x="3207773" y="4182388"/>
            <a:ext cx="184731" cy="369332"/>
          </a:xfrm>
          <a:prstGeom prst="rect">
            <a:avLst/>
          </a:prstGeom>
          <a:noFill/>
        </p:spPr>
        <p:txBody>
          <a:bodyPr wrap="none" rtlCol="0">
            <a:spAutoFit/>
          </a:bodyPr>
          <a:lstStyle/>
          <a:p>
            <a:endParaRPr kumimoji="1" lang="en-US" altLang="ja-JP" dirty="0">
              <a:solidFill>
                <a:srgbClr val="0083B3"/>
              </a:solidFill>
              <a:latin typeface="Meiryo" panose="020B0604030504040204" pitchFamily="34" charset="-128"/>
              <a:ea typeface="Meiryo" panose="020B0604030504040204" pitchFamily="34" charset="-128"/>
            </a:endParaRPr>
          </a:p>
        </p:txBody>
      </p:sp>
      <p:pic>
        <p:nvPicPr>
          <p:cNvPr id="9" name="図 8">
            <a:extLst>
              <a:ext uri="{FF2B5EF4-FFF2-40B4-BE49-F238E27FC236}">
                <a16:creationId xmlns:a16="http://schemas.microsoft.com/office/drawing/2014/main" id="{13A67D0F-B5BC-0FDA-8E3E-CB76471EA994}"/>
              </a:ext>
            </a:extLst>
          </p:cNvPr>
          <p:cNvPicPr>
            <a:picLocks noChangeAspect="1"/>
          </p:cNvPicPr>
          <p:nvPr/>
        </p:nvPicPr>
        <p:blipFill>
          <a:blip r:embed="rId3"/>
          <a:stretch>
            <a:fillRect/>
          </a:stretch>
        </p:blipFill>
        <p:spPr>
          <a:xfrm>
            <a:off x="2256279" y="4065397"/>
            <a:ext cx="7772400" cy="972645"/>
          </a:xfrm>
          <a:prstGeom prst="rect">
            <a:avLst/>
          </a:prstGeom>
        </p:spPr>
      </p:pic>
    </p:spTree>
    <p:extLst>
      <p:ext uri="{BB962C8B-B14F-4D97-AF65-F5344CB8AC3E}">
        <p14:creationId xmlns:p14="http://schemas.microsoft.com/office/powerpoint/2010/main" val="37781111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365EA72-9CC0-E757-E904-0E7AE52243B6}"/>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DB460D6C-E287-5E0C-DB19-7CC495DB5A90}"/>
              </a:ext>
            </a:extLst>
          </p:cNvPr>
          <p:cNvSpPr>
            <a:spLocks noGrp="1"/>
          </p:cNvSpPr>
          <p:nvPr>
            <p:ph type="title"/>
          </p:nvPr>
        </p:nvSpPr>
        <p:spPr>
          <a:xfrm>
            <a:off x="838200" y="438412"/>
            <a:ext cx="10869386" cy="560970"/>
          </a:xfrm>
        </p:spPr>
        <p:txBody>
          <a:bodyPr>
            <a:noAutofit/>
          </a:bodyPr>
          <a:lstStyle/>
          <a:p>
            <a:r>
              <a:rPr kumimoji="1" lang="ja-JP" altLang="en-US" sz="3600"/>
              <a:t>実験</a:t>
            </a:r>
            <a:r>
              <a:rPr lang="en-US" altLang="ja-JP" sz="3600" dirty="0"/>
              <a:t>3</a:t>
            </a:r>
            <a:r>
              <a:rPr lang="ja-JP" altLang="en-US" sz="3600"/>
              <a:t>：多くの</a:t>
            </a:r>
            <a:r>
              <a:rPr lang="en" altLang="ja-JP" sz="3600" dirty="0"/>
              <a:t>OS</a:t>
            </a:r>
            <a:r>
              <a:rPr lang="ja-JP" altLang="en-US" sz="3600"/>
              <a:t>データを一括取得する場合の性能</a:t>
            </a:r>
            <a:endParaRPr kumimoji="1" lang="ja-JP" altLang="en-US" sz="3600"/>
          </a:p>
        </p:txBody>
      </p:sp>
      <p:sp>
        <p:nvSpPr>
          <p:cNvPr id="3" name="コンテンツ プレースホルダー 2">
            <a:extLst>
              <a:ext uri="{FF2B5EF4-FFF2-40B4-BE49-F238E27FC236}">
                <a16:creationId xmlns:a16="http://schemas.microsoft.com/office/drawing/2014/main" id="{7E5EC7D3-FA38-B9CC-5037-8A51A587B556}"/>
              </a:ext>
            </a:extLst>
          </p:cNvPr>
          <p:cNvSpPr>
            <a:spLocks noGrp="1"/>
          </p:cNvSpPr>
          <p:nvPr>
            <p:ph idx="1"/>
          </p:nvPr>
        </p:nvSpPr>
        <p:spPr>
          <a:xfrm>
            <a:off x="884679" y="1222940"/>
            <a:ext cx="10515600" cy="3645388"/>
          </a:xfrm>
        </p:spPr>
        <p:txBody>
          <a:bodyPr>
            <a:normAutofit/>
          </a:bodyPr>
          <a:lstStyle/>
          <a:p>
            <a:r>
              <a:rPr lang="en-US" altLang="ja-JP" dirty="0"/>
              <a:t>1</a:t>
            </a:r>
            <a:r>
              <a:rPr lang="ja-JP" altLang="en-US"/>
              <a:t>つのデータを</a:t>
            </a:r>
            <a:r>
              <a:rPr lang="en-US" altLang="ja-JP" dirty="0"/>
              <a:t>10</a:t>
            </a:r>
            <a:r>
              <a:rPr lang="ja-JP" altLang="en-US"/>
              <a:t>回取得することでより多くの</a:t>
            </a:r>
            <a:r>
              <a:rPr lang="en" altLang="ja-JP" dirty="0"/>
              <a:t>OS</a:t>
            </a:r>
            <a:r>
              <a:rPr lang="ja-JP" altLang="en-US"/>
              <a:t>データを一括取得する場合の性能を見積りを行う</a:t>
            </a:r>
            <a:endParaRPr lang="en-US" altLang="ja-JP" dirty="0"/>
          </a:p>
          <a:p>
            <a:pPr lvl="1"/>
            <a:r>
              <a:rPr lang="ja-JP" altLang="en-US"/>
              <a:t>個別に</a:t>
            </a:r>
            <a:r>
              <a:rPr lang="en-JP" altLang="ja-JP" dirty="0"/>
              <a:t>SMI</a:t>
            </a:r>
            <a:r>
              <a:rPr lang="ja-JP" altLang="en-US"/>
              <a:t>インジェクションを</a:t>
            </a:r>
            <a:r>
              <a:rPr lang="en-US" altLang="ja-JP" dirty="0"/>
              <a:t>10</a:t>
            </a:r>
            <a:r>
              <a:rPr lang="ja-JP" altLang="en-US"/>
              <a:t>回行う手法との取得時間と比較</a:t>
            </a:r>
            <a:endParaRPr lang="en-US" altLang="ja-JP" dirty="0"/>
          </a:p>
          <a:p>
            <a:r>
              <a:rPr lang="ja-JP" altLang="en-US"/>
              <a:t>一括取得を行うことで取得時間が平均で</a:t>
            </a:r>
            <a:r>
              <a:rPr lang="en-US" altLang="ja-JP" dirty="0"/>
              <a:t>90%</a:t>
            </a:r>
            <a:r>
              <a:rPr lang="ja-JP" altLang="en-US"/>
              <a:t>削減された</a:t>
            </a:r>
            <a:endParaRPr lang="en-US" altLang="ja-JP" dirty="0"/>
          </a:p>
          <a:p>
            <a:pPr lvl="1"/>
            <a:r>
              <a:rPr lang="ja-JP" altLang="en-US"/>
              <a:t>取得するデータ数が増えるとさらに効率的になることが示された</a:t>
            </a:r>
            <a:endParaRPr lang="en-US" altLang="ja-JP" dirty="0"/>
          </a:p>
          <a:p>
            <a:pPr lvl="1"/>
            <a:endParaRPr lang="en-JP" altLang="ja-JP" dirty="0"/>
          </a:p>
        </p:txBody>
      </p:sp>
      <p:sp>
        <p:nvSpPr>
          <p:cNvPr id="4" name="スライド番号プレースホルダー 3">
            <a:extLst>
              <a:ext uri="{FF2B5EF4-FFF2-40B4-BE49-F238E27FC236}">
                <a16:creationId xmlns:a16="http://schemas.microsoft.com/office/drawing/2014/main" id="{097CDB03-0B19-2049-8170-2E12631EC438}"/>
              </a:ext>
            </a:extLst>
          </p:cNvPr>
          <p:cNvSpPr>
            <a:spLocks noGrp="1"/>
          </p:cNvSpPr>
          <p:nvPr>
            <p:ph type="sldNum" sz="quarter" idx="12"/>
          </p:nvPr>
        </p:nvSpPr>
        <p:spPr/>
        <p:txBody>
          <a:bodyPr/>
          <a:lstStyle/>
          <a:p>
            <a:fld id="{A2DAF6EC-2C59-9941-AA93-00E19ED16896}" type="slidenum">
              <a:rPr kumimoji="1" lang="ja-JP" altLang="en-US" smtClean="0"/>
              <a:t>28</a:t>
            </a:fld>
            <a:endParaRPr kumimoji="1" lang="ja-JP" altLang="en-US"/>
          </a:p>
        </p:txBody>
      </p:sp>
      <p:grpSp>
        <p:nvGrpSpPr>
          <p:cNvPr id="5" name="グループ化 4">
            <a:extLst>
              <a:ext uri="{FF2B5EF4-FFF2-40B4-BE49-F238E27FC236}">
                <a16:creationId xmlns:a16="http://schemas.microsoft.com/office/drawing/2014/main" id="{0064A1EF-8197-E22F-D422-4236D8B0BE47}"/>
              </a:ext>
            </a:extLst>
          </p:cNvPr>
          <p:cNvGrpSpPr/>
          <p:nvPr/>
        </p:nvGrpSpPr>
        <p:grpSpPr>
          <a:xfrm>
            <a:off x="3202707" y="3522855"/>
            <a:ext cx="5786585" cy="3335145"/>
            <a:chOff x="3202707" y="3522855"/>
            <a:chExt cx="5786585" cy="3335145"/>
          </a:xfrm>
        </p:grpSpPr>
        <p:pic>
          <p:nvPicPr>
            <p:cNvPr id="7" name="図 6">
              <a:extLst>
                <a:ext uri="{FF2B5EF4-FFF2-40B4-BE49-F238E27FC236}">
                  <a16:creationId xmlns:a16="http://schemas.microsoft.com/office/drawing/2014/main" id="{92639140-91D6-9CB2-B3D8-680B1ECE1EA9}"/>
                </a:ext>
              </a:extLst>
            </p:cNvPr>
            <p:cNvPicPr>
              <a:picLocks noChangeAspect="1"/>
            </p:cNvPicPr>
            <p:nvPr/>
          </p:nvPicPr>
          <p:blipFill>
            <a:blip r:embed="rId3"/>
            <a:srcRect l="-847" t="3459" r="847" b="5051"/>
            <a:stretch>
              <a:fillRect/>
            </a:stretch>
          </p:blipFill>
          <p:spPr>
            <a:xfrm>
              <a:off x="3202707" y="3522855"/>
              <a:ext cx="5786585" cy="3335145"/>
            </a:xfrm>
            <a:prstGeom prst="rect">
              <a:avLst/>
            </a:prstGeom>
          </p:spPr>
        </p:pic>
        <p:sp>
          <p:nvSpPr>
            <p:cNvPr id="8" name="右矢印 7">
              <a:extLst>
                <a:ext uri="{FF2B5EF4-FFF2-40B4-BE49-F238E27FC236}">
                  <a16:creationId xmlns:a16="http://schemas.microsoft.com/office/drawing/2014/main" id="{B72190AB-EB61-4D6E-F31D-B85C99850BA7}"/>
                </a:ext>
              </a:extLst>
            </p:cNvPr>
            <p:cNvSpPr/>
            <p:nvPr/>
          </p:nvSpPr>
          <p:spPr>
            <a:xfrm rot="8024650">
              <a:off x="5648277" y="4956251"/>
              <a:ext cx="2192905" cy="468351"/>
            </a:xfrm>
            <a:prstGeom prst="rightArrow">
              <a:avLst/>
            </a:prstGeom>
            <a:solidFill>
              <a:srgbClr val="0083B3"/>
            </a:solidFill>
            <a:ln>
              <a:solidFill>
                <a:srgbClr val="0083B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solidFill>
                  <a:srgbClr val="FF0000"/>
                </a:solidFill>
              </a:endParaRPr>
            </a:p>
          </p:txBody>
        </p:sp>
        <p:sp>
          <p:nvSpPr>
            <p:cNvPr id="9" name="テキスト ボックス 8">
              <a:extLst>
                <a:ext uri="{FF2B5EF4-FFF2-40B4-BE49-F238E27FC236}">
                  <a16:creationId xmlns:a16="http://schemas.microsoft.com/office/drawing/2014/main" id="{5EF27AE4-990C-E95F-CF01-DB8D19980565}"/>
                </a:ext>
              </a:extLst>
            </p:cNvPr>
            <p:cNvSpPr txBox="1"/>
            <p:nvPr/>
          </p:nvSpPr>
          <p:spPr>
            <a:xfrm>
              <a:off x="5279910" y="4631876"/>
              <a:ext cx="1632178" cy="369332"/>
            </a:xfrm>
            <a:prstGeom prst="rect">
              <a:avLst/>
            </a:prstGeom>
            <a:noFill/>
          </p:spPr>
          <p:txBody>
            <a:bodyPr wrap="none" rtlCol="0">
              <a:spAutoFit/>
            </a:bodyPr>
            <a:lstStyle/>
            <a:p>
              <a:r>
                <a:rPr lang="en-US" altLang="ja-JP" dirty="0">
                  <a:solidFill>
                    <a:srgbClr val="0083B3"/>
                  </a:solidFill>
                  <a:latin typeface="Meiryo" panose="020B0604030504040204" pitchFamily="34" charset="-128"/>
                  <a:ea typeface="Meiryo" panose="020B0604030504040204" pitchFamily="34" charset="-128"/>
                </a:rPr>
                <a:t>90%</a:t>
              </a:r>
              <a:r>
                <a:rPr lang="ja-JP" altLang="en-US">
                  <a:solidFill>
                    <a:srgbClr val="0083B3"/>
                  </a:solidFill>
                  <a:latin typeface="Meiryo" panose="020B0604030504040204" pitchFamily="34" charset="-128"/>
                  <a:ea typeface="Meiryo" panose="020B0604030504040204" pitchFamily="34" charset="-128"/>
                </a:rPr>
                <a:t>の高速化</a:t>
              </a:r>
              <a:endParaRPr kumimoji="1" lang="ja-JP" altLang="en-US">
                <a:latin typeface="Meiryo" panose="020B0604030504040204" pitchFamily="34" charset="-128"/>
                <a:ea typeface="Meiryo" panose="020B0604030504040204" pitchFamily="34" charset="-128"/>
              </a:endParaRPr>
            </a:p>
          </p:txBody>
        </p:sp>
      </p:grpSp>
    </p:spTree>
    <p:extLst>
      <p:ext uri="{BB962C8B-B14F-4D97-AF65-F5344CB8AC3E}">
        <p14:creationId xmlns:p14="http://schemas.microsoft.com/office/powerpoint/2010/main" val="14025628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45A7D71-27B2-17A3-0FA9-6AC46D2B2DFB}"/>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F1CAAA14-E322-942B-FC91-A32495E9DCCB}"/>
              </a:ext>
            </a:extLst>
          </p:cNvPr>
          <p:cNvSpPr>
            <a:spLocks noGrp="1"/>
          </p:cNvSpPr>
          <p:nvPr>
            <p:ph type="title"/>
          </p:nvPr>
        </p:nvSpPr>
        <p:spPr>
          <a:xfrm>
            <a:off x="838200" y="438412"/>
            <a:ext cx="10869386" cy="560970"/>
          </a:xfrm>
        </p:spPr>
        <p:txBody>
          <a:bodyPr>
            <a:noAutofit/>
          </a:bodyPr>
          <a:lstStyle/>
          <a:p>
            <a:r>
              <a:rPr kumimoji="1" lang="ja-JP" altLang="en-US" sz="3600"/>
              <a:t>実験４</a:t>
            </a:r>
            <a:r>
              <a:rPr lang="ja-JP" altLang="en-US" sz="3600"/>
              <a:t>：返送データ暗号化によるオーバヘッド</a:t>
            </a:r>
            <a:endParaRPr kumimoji="1" lang="ja-JP" altLang="en-US" sz="3600"/>
          </a:p>
        </p:txBody>
      </p:sp>
      <p:sp>
        <p:nvSpPr>
          <p:cNvPr id="3" name="コンテンツ プレースホルダー 2">
            <a:extLst>
              <a:ext uri="{FF2B5EF4-FFF2-40B4-BE49-F238E27FC236}">
                <a16:creationId xmlns:a16="http://schemas.microsoft.com/office/drawing/2014/main" id="{89CD2867-A12D-B09A-80C8-4C0C7C6A35BA}"/>
              </a:ext>
            </a:extLst>
          </p:cNvPr>
          <p:cNvSpPr>
            <a:spLocks noGrp="1"/>
          </p:cNvSpPr>
          <p:nvPr>
            <p:ph idx="1"/>
          </p:nvPr>
        </p:nvSpPr>
        <p:spPr>
          <a:xfrm>
            <a:off x="884679" y="1222940"/>
            <a:ext cx="10515600" cy="3645388"/>
          </a:xfrm>
        </p:spPr>
        <p:txBody>
          <a:bodyPr>
            <a:normAutofit/>
          </a:bodyPr>
          <a:lstStyle/>
          <a:p>
            <a:r>
              <a:rPr lang="en-US" altLang="ja-JP" dirty="0"/>
              <a:t>1</a:t>
            </a:r>
            <a:r>
              <a:rPr lang="ja-JP" altLang="en-US"/>
              <a:t>つの</a:t>
            </a:r>
            <a:endParaRPr lang="en-JP" altLang="ja-JP" dirty="0"/>
          </a:p>
        </p:txBody>
      </p:sp>
      <p:sp>
        <p:nvSpPr>
          <p:cNvPr id="4" name="スライド番号プレースホルダー 3">
            <a:extLst>
              <a:ext uri="{FF2B5EF4-FFF2-40B4-BE49-F238E27FC236}">
                <a16:creationId xmlns:a16="http://schemas.microsoft.com/office/drawing/2014/main" id="{FAD4E9E3-40F4-E6E1-EA61-8276E20FE417}"/>
              </a:ext>
            </a:extLst>
          </p:cNvPr>
          <p:cNvSpPr>
            <a:spLocks noGrp="1"/>
          </p:cNvSpPr>
          <p:nvPr>
            <p:ph type="sldNum" sz="quarter" idx="12"/>
          </p:nvPr>
        </p:nvSpPr>
        <p:spPr/>
        <p:txBody>
          <a:bodyPr/>
          <a:lstStyle/>
          <a:p>
            <a:fld id="{A2DAF6EC-2C59-9941-AA93-00E19ED16896}" type="slidenum">
              <a:rPr kumimoji="1" lang="ja-JP" altLang="en-US" smtClean="0"/>
              <a:t>29</a:t>
            </a:fld>
            <a:endParaRPr kumimoji="1" lang="ja-JP" altLang="en-US"/>
          </a:p>
        </p:txBody>
      </p:sp>
    </p:spTree>
    <p:extLst>
      <p:ext uri="{BB962C8B-B14F-4D97-AF65-F5344CB8AC3E}">
        <p14:creationId xmlns:p14="http://schemas.microsoft.com/office/powerpoint/2010/main" val="4812257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72B75E7-95FF-6820-CCBD-4B47495DD3B6}"/>
              </a:ext>
            </a:extLst>
          </p:cNvPr>
          <p:cNvSpPr>
            <a:spLocks noGrp="1"/>
          </p:cNvSpPr>
          <p:nvPr>
            <p:ph type="title"/>
          </p:nvPr>
        </p:nvSpPr>
        <p:spPr>
          <a:xfrm>
            <a:off x="838200" y="438412"/>
            <a:ext cx="10515600" cy="560970"/>
          </a:xfrm>
        </p:spPr>
        <p:txBody>
          <a:bodyPr>
            <a:noAutofit/>
          </a:bodyPr>
          <a:lstStyle/>
          <a:p>
            <a:r>
              <a:rPr kumimoji="1" lang="ja-JP" altLang="en-US" sz="3600">
                <a:latin typeface="+mn-ea"/>
                <a:ea typeface="+mn-ea"/>
              </a:rPr>
              <a:t>メモリデータのキャッシュ</a:t>
            </a:r>
          </a:p>
        </p:txBody>
      </p:sp>
      <p:sp>
        <p:nvSpPr>
          <p:cNvPr id="3" name="コンテンツ プレースホルダー 2">
            <a:extLst>
              <a:ext uri="{FF2B5EF4-FFF2-40B4-BE49-F238E27FC236}">
                <a16:creationId xmlns:a16="http://schemas.microsoft.com/office/drawing/2014/main" id="{00041C7F-FF3E-B22C-DAC4-516B7978F41A}"/>
              </a:ext>
            </a:extLst>
          </p:cNvPr>
          <p:cNvSpPr>
            <a:spLocks noGrp="1"/>
          </p:cNvSpPr>
          <p:nvPr>
            <p:ph idx="1"/>
          </p:nvPr>
        </p:nvSpPr>
        <p:spPr>
          <a:xfrm>
            <a:off x="884679" y="1222940"/>
            <a:ext cx="10515600" cy="2862637"/>
          </a:xfrm>
        </p:spPr>
        <p:txBody>
          <a:bodyPr>
            <a:normAutofit/>
          </a:bodyPr>
          <a:lstStyle/>
          <a:p>
            <a:r>
              <a:rPr lang="en-US" altLang="ja-JP" dirty="0">
                <a:latin typeface="+mn-ea"/>
                <a:ea typeface="+mn-ea"/>
              </a:rPr>
              <a:t>IDS</a:t>
            </a:r>
            <a:r>
              <a:rPr lang="ja-JP" altLang="en-US">
                <a:latin typeface="+mn-ea"/>
                <a:ea typeface="+mn-ea"/>
              </a:rPr>
              <a:t>は共有メモリに格納されたメモリデータを取得</a:t>
            </a:r>
            <a:endParaRPr lang="en-US" altLang="ja-JP" dirty="0">
              <a:latin typeface="+mn-ea"/>
              <a:ea typeface="+mn-ea"/>
            </a:endParaRPr>
          </a:p>
          <a:p>
            <a:pPr lvl="1"/>
            <a:r>
              <a:rPr lang="ja-JP" altLang="en-US">
                <a:latin typeface="+mn-ea"/>
                <a:ea typeface="+mn-ea"/>
              </a:rPr>
              <a:t>一連のデータを取得し終わるまで繰り返し取得</a:t>
            </a:r>
            <a:endParaRPr lang="en-US" altLang="ja-JP" dirty="0">
              <a:latin typeface="+mn-ea"/>
              <a:ea typeface="+mn-ea"/>
            </a:endParaRPr>
          </a:p>
          <a:p>
            <a:r>
              <a:rPr lang="ja-JP" altLang="en-US">
                <a:latin typeface="+mn-ea"/>
                <a:ea typeface="+mn-ea"/>
              </a:rPr>
              <a:t>共有メモリ上のメモリデータを</a:t>
            </a:r>
            <a:r>
              <a:rPr lang="en-US" altLang="ja-JP" dirty="0">
                <a:latin typeface="+mn-ea"/>
                <a:ea typeface="+mn-ea"/>
              </a:rPr>
              <a:t>IDS VM</a:t>
            </a:r>
            <a:r>
              <a:rPr lang="ja-JP" altLang="en-US">
                <a:latin typeface="+mn-ea"/>
                <a:ea typeface="+mn-ea"/>
              </a:rPr>
              <a:t>内でキャッシュ</a:t>
            </a:r>
            <a:endParaRPr lang="en-US" altLang="ja-JP" dirty="0">
              <a:latin typeface="+mn-ea"/>
              <a:ea typeface="+mn-ea"/>
            </a:endParaRPr>
          </a:p>
          <a:p>
            <a:pPr lvl="1"/>
            <a:r>
              <a:rPr lang="ja-JP" altLang="en-US">
                <a:latin typeface="+mn-ea"/>
                <a:ea typeface="+mn-ea"/>
              </a:rPr>
              <a:t>仮想アドレスをキーとするハッシュ表に登録</a:t>
            </a:r>
            <a:endParaRPr lang="en-US" altLang="ja-JP" dirty="0">
              <a:latin typeface="+mn-ea"/>
              <a:ea typeface="+mn-ea"/>
            </a:endParaRPr>
          </a:p>
          <a:p>
            <a:r>
              <a:rPr lang="en-JP" altLang="ja-JP" dirty="0">
                <a:latin typeface="+mn-ea"/>
                <a:ea typeface="+mn-ea"/>
              </a:rPr>
              <a:t>IDS</a:t>
            </a:r>
            <a:r>
              <a:rPr lang="ja-JP" altLang="en-US">
                <a:latin typeface="+mn-ea"/>
                <a:ea typeface="+mn-ea"/>
              </a:rPr>
              <a:t>が</a:t>
            </a:r>
            <a:r>
              <a:rPr lang="en-US" altLang="ja-JP" dirty="0">
                <a:latin typeface="+mn-ea"/>
                <a:ea typeface="+mn-ea"/>
              </a:rPr>
              <a:t>OS</a:t>
            </a:r>
            <a:r>
              <a:rPr lang="ja-JP" altLang="en-US">
                <a:latin typeface="+mn-ea"/>
                <a:ea typeface="+mn-ea"/>
              </a:rPr>
              <a:t>データを必要とした時にキャッシュから取り出す</a:t>
            </a:r>
            <a:endParaRPr lang="en-US" altLang="ja-JP" dirty="0">
              <a:latin typeface="+mn-ea"/>
              <a:ea typeface="+mn-ea"/>
            </a:endParaRPr>
          </a:p>
          <a:p>
            <a:pPr lvl="1"/>
            <a:endParaRPr lang="en-US" altLang="ja-JP" dirty="0">
              <a:latin typeface="+mn-ea"/>
              <a:ea typeface="+mn-ea"/>
            </a:endParaRPr>
          </a:p>
        </p:txBody>
      </p:sp>
      <p:sp>
        <p:nvSpPr>
          <p:cNvPr id="4" name="スライド番号プレースホルダー 3">
            <a:extLst>
              <a:ext uri="{FF2B5EF4-FFF2-40B4-BE49-F238E27FC236}">
                <a16:creationId xmlns:a16="http://schemas.microsoft.com/office/drawing/2014/main" id="{CD80ABCA-A92F-86BD-94E6-7ABF1499A1EC}"/>
              </a:ext>
            </a:extLst>
          </p:cNvPr>
          <p:cNvSpPr>
            <a:spLocks noGrp="1"/>
          </p:cNvSpPr>
          <p:nvPr>
            <p:ph type="sldNum" sz="quarter" idx="12"/>
          </p:nvPr>
        </p:nvSpPr>
        <p:spPr/>
        <p:txBody>
          <a:bodyPr/>
          <a:lstStyle/>
          <a:p>
            <a:fld id="{A2DAF6EC-2C59-9941-AA93-00E19ED16896}" type="slidenum">
              <a:rPr kumimoji="1" lang="ja-JP" altLang="en-US" smtClean="0">
                <a:latin typeface="+mn-ea"/>
              </a:rPr>
              <a:t>30</a:t>
            </a:fld>
            <a:endParaRPr kumimoji="1" lang="ja-JP" altLang="en-US">
              <a:latin typeface="+mn-ea"/>
            </a:endParaRPr>
          </a:p>
        </p:txBody>
      </p:sp>
      <p:sp>
        <p:nvSpPr>
          <p:cNvPr id="18" name="正方形/長方形 7">
            <a:extLst>
              <a:ext uri="{FF2B5EF4-FFF2-40B4-BE49-F238E27FC236}">
                <a16:creationId xmlns:a16="http://schemas.microsoft.com/office/drawing/2014/main" id="{F0FE2E19-9FED-6612-E753-8A330F2BAD86}"/>
              </a:ext>
            </a:extLst>
          </p:cNvPr>
          <p:cNvSpPr/>
          <p:nvPr/>
        </p:nvSpPr>
        <p:spPr>
          <a:xfrm>
            <a:off x="6705520" y="5325318"/>
            <a:ext cx="1457863" cy="465802"/>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n-ea"/>
              </a:rPr>
              <a:t>共有メモリ</a:t>
            </a:r>
          </a:p>
        </p:txBody>
      </p:sp>
      <p:sp>
        <p:nvSpPr>
          <p:cNvPr id="8" name="TextBox 7">
            <a:extLst>
              <a:ext uri="{FF2B5EF4-FFF2-40B4-BE49-F238E27FC236}">
                <a16:creationId xmlns:a16="http://schemas.microsoft.com/office/drawing/2014/main" id="{5983EFCC-D16B-1749-C2F1-155C64820358}"/>
              </a:ext>
            </a:extLst>
          </p:cNvPr>
          <p:cNvSpPr txBox="1"/>
          <p:nvPr/>
        </p:nvSpPr>
        <p:spPr>
          <a:xfrm>
            <a:off x="3904073" y="3966565"/>
            <a:ext cx="979755" cy="369332"/>
          </a:xfrm>
          <a:prstGeom prst="rect">
            <a:avLst/>
          </a:prstGeom>
          <a:noFill/>
        </p:spPr>
        <p:txBody>
          <a:bodyPr wrap="none" rtlCol="0">
            <a:spAutoFit/>
          </a:bodyPr>
          <a:lstStyle/>
          <a:p>
            <a:r>
              <a:rPr lang="en-JP" dirty="0">
                <a:latin typeface="+mn-ea"/>
              </a:rPr>
              <a:t>IDS VM</a:t>
            </a:r>
          </a:p>
        </p:txBody>
      </p:sp>
      <p:sp>
        <p:nvSpPr>
          <p:cNvPr id="7" name="四角形: 角を丸くする 6">
            <a:extLst>
              <a:ext uri="{FF2B5EF4-FFF2-40B4-BE49-F238E27FC236}">
                <a16:creationId xmlns:a16="http://schemas.microsoft.com/office/drawing/2014/main" id="{06499EFF-2127-6691-14F1-65D8FE97AAF4}"/>
              </a:ext>
            </a:extLst>
          </p:cNvPr>
          <p:cNvSpPr/>
          <p:nvPr/>
        </p:nvSpPr>
        <p:spPr>
          <a:xfrm>
            <a:off x="3355608" y="4374004"/>
            <a:ext cx="2059055" cy="1641206"/>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31" name="正方形/長方形 30">
            <a:extLst>
              <a:ext uri="{FF2B5EF4-FFF2-40B4-BE49-F238E27FC236}">
                <a16:creationId xmlns:a16="http://schemas.microsoft.com/office/drawing/2014/main" id="{B47EC3D4-C7FF-1DA4-432F-EC2B0D5B3651}"/>
              </a:ext>
            </a:extLst>
          </p:cNvPr>
          <p:cNvSpPr/>
          <p:nvPr/>
        </p:nvSpPr>
        <p:spPr>
          <a:xfrm>
            <a:off x="3695583" y="4635427"/>
            <a:ext cx="1457863" cy="465802"/>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IDS</a:t>
            </a:r>
            <a:endParaRPr kumimoji="1" lang="ja-JP" altLang="en-US">
              <a:solidFill>
                <a:schemeClr val="tx1"/>
              </a:solidFill>
              <a:latin typeface="+mn-ea"/>
            </a:endParaRPr>
          </a:p>
        </p:txBody>
      </p:sp>
      <p:cxnSp>
        <p:nvCxnSpPr>
          <p:cNvPr id="46" name="直線矢印コネクタ 45">
            <a:extLst>
              <a:ext uri="{FF2B5EF4-FFF2-40B4-BE49-F238E27FC236}">
                <a16:creationId xmlns:a16="http://schemas.microsoft.com/office/drawing/2014/main" id="{8E525957-86C0-82CE-BEAF-B67E283F1886}"/>
              </a:ext>
            </a:extLst>
          </p:cNvPr>
          <p:cNvCxnSpPr>
            <a:cxnSpLocks/>
            <a:stCxn id="18" idx="1"/>
          </p:cNvCxnSpPr>
          <p:nvPr/>
        </p:nvCxnSpPr>
        <p:spPr>
          <a:xfrm flipH="1">
            <a:off x="5141207" y="5558220"/>
            <a:ext cx="1564313" cy="2943"/>
          </a:xfrm>
          <a:prstGeom prst="straightConnector1">
            <a:avLst/>
          </a:prstGeom>
          <a:ln w="5715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0" name="正方形/長方形 30">
            <a:extLst>
              <a:ext uri="{FF2B5EF4-FFF2-40B4-BE49-F238E27FC236}">
                <a16:creationId xmlns:a16="http://schemas.microsoft.com/office/drawing/2014/main" id="{922E3F5A-E70F-989E-86FD-87342FA3D81A}"/>
              </a:ext>
            </a:extLst>
          </p:cNvPr>
          <p:cNvSpPr/>
          <p:nvPr/>
        </p:nvSpPr>
        <p:spPr>
          <a:xfrm>
            <a:off x="3695583" y="5325318"/>
            <a:ext cx="1457863" cy="465802"/>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n-ea"/>
              </a:rPr>
              <a:t>キャッシュ</a:t>
            </a:r>
          </a:p>
        </p:txBody>
      </p:sp>
    </p:spTree>
    <p:extLst>
      <p:ext uri="{BB962C8B-B14F-4D97-AF65-F5344CB8AC3E}">
        <p14:creationId xmlns:p14="http://schemas.microsoft.com/office/powerpoint/2010/main" val="17356738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F99AB-1264-ADAF-2894-564D80C55935}"/>
              </a:ext>
            </a:extLst>
          </p:cNvPr>
          <p:cNvSpPr>
            <a:spLocks noGrp="1"/>
          </p:cNvSpPr>
          <p:nvPr>
            <p:ph type="title"/>
          </p:nvPr>
        </p:nvSpPr>
        <p:spPr>
          <a:xfrm>
            <a:off x="838200" y="438411"/>
            <a:ext cx="10515600" cy="560971"/>
          </a:xfrm>
        </p:spPr>
        <p:txBody>
          <a:bodyPr>
            <a:noAutofit/>
          </a:bodyPr>
          <a:lstStyle/>
          <a:p>
            <a:r>
              <a:rPr kumimoji="1" lang="ja-JP" altLang="en-US" sz="3600">
                <a:latin typeface="+mn-ea"/>
                <a:ea typeface="+mn-ea"/>
              </a:rPr>
              <a:t>先行研究の問題点</a:t>
            </a:r>
            <a:endParaRPr lang="en-JP" sz="3600">
              <a:latin typeface="+mn-ea"/>
              <a:ea typeface="+mn-ea"/>
            </a:endParaRPr>
          </a:p>
        </p:txBody>
      </p:sp>
      <p:sp>
        <p:nvSpPr>
          <p:cNvPr id="3" name="Content Placeholder 2">
            <a:extLst>
              <a:ext uri="{FF2B5EF4-FFF2-40B4-BE49-F238E27FC236}">
                <a16:creationId xmlns:a16="http://schemas.microsoft.com/office/drawing/2014/main" id="{AB37BD9D-0388-8D52-FFC6-4C384BC5BFB8}"/>
              </a:ext>
            </a:extLst>
          </p:cNvPr>
          <p:cNvSpPr>
            <a:spLocks noGrp="1"/>
          </p:cNvSpPr>
          <p:nvPr>
            <p:ph idx="1"/>
          </p:nvPr>
        </p:nvSpPr>
        <p:spPr>
          <a:xfrm>
            <a:off x="884679" y="1222940"/>
            <a:ext cx="10515600" cy="4711418"/>
          </a:xfrm>
        </p:spPr>
        <p:txBody>
          <a:bodyPr/>
          <a:lstStyle/>
          <a:p>
            <a:r>
              <a:rPr kumimoji="1" lang="en-US" altLang="ja-JP" dirty="0">
                <a:latin typeface="+mn-ea"/>
                <a:ea typeface="+mn-ea"/>
              </a:rPr>
              <a:t>IDS</a:t>
            </a:r>
            <a:r>
              <a:rPr kumimoji="1" lang="ja-JP" altLang="en-US">
                <a:latin typeface="+mn-ea"/>
                <a:ea typeface="+mn-ea"/>
              </a:rPr>
              <a:t>が</a:t>
            </a:r>
            <a:r>
              <a:rPr kumimoji="1" lang="en-US" altLang="ja-JP" dirty="0">
                <a:latin typeface="+mn-ea"/>
                <a:ea typeface="+mn-ea"/>
              </a:rPr>
              <a:t>VM</a:t>
            </a:r>
            <a:r>
              <a:rPr kumimoji="1" lang="ja-JP" altLang="en-US">
                <a:latin typeface="+mn-ea"/>
                <a:ea typeface="+mn-ea"/>
              </a:rPr>
              <a:t>を監視するためのオーバヘッドが大きい</a:t>
            </a:r>
            <a:endParaRPr kumimoji="1" lang="en-US" altLang="ja-JP" dirty="0">
              <a:latin typeface="+mn-ea"/>
              <a:ea typeface="+mn-ea"/>
            </a:endParaRPr>
          </a:p>
          <a:p>
            <a:pPr lvl="1"/>
            <a:r>
              <a:rPr kumimoji="1" lang="en-US" altLang="ja-JP" dirty="0">
                <a:latin typeface="+mn-ea"/>
                <a:ea typeface="+mn-ea"/>
              </a:rPr>
              <a:t>VM</a:t>
            </a:r>
            <a:r>
              <a:rPr kumimoji="1" lang="ja-JP" altLang="en-US">
                <a:latin typeface="+mn-ea"/>
                <a:ea typeface="+mn-ea"/>
              </a:rPr>
              <a:t>のデバイスエミュレータと通信して</a:t>
            </a:r>
            <a:r>
              <a:rPr kumimoji="1" lang="en" altLang="ja-JP" dirty="0">
                <a:latin typeface="+mn-ea"/>
                <a:ea typeface="+mn-ea"/>
              </a:rPr>
              <a:t>SMI</a:t>
            </a:r>
            <a:r>
              <a:rPr kumimoji="1" lang="ja-JP" altLang="en-US">
                <a:latin typeface="+mn-ea"/>
                <a:ea typeface="+mn-ea"/>
              </a:rPr>
              <a:t>を挿入する必要</a:t>
            </a:r>
            <a:endParaRPr kumimoji="1" lang="en-US" altLang="ja-JP" dirty="0">
              <a:latin typeface="+mn-ea"/>
              <a:ea typeface="+mn-ea"/>
            </a:endParaRPr>
          </a:p>
          <a:p>
            <a:r>
              <a:rPr lang="en" altLang="ja-JP" dirty="0">
                <a:latin typeface="+mn-ea"/>
                <a:ea typeface="+mn-ea"/>
              </a:rPr>
              <a:t>VM</a:t>
            </a:r>
            <a:r>
              <a:rPr lang="ja-JP" altLang="en-US">
                <a:latin typeface="+mn-ea"/>
                <a:ea typeface="+mn-ea"/>
              </a:rPr>
              <a:t>のメモリ上にある</a:t>
            </a:r>
            <a:r>
              <a:rPr lang="en" altLang="ja-JP" dirty="0">
                <a:latin typeface="+mn-ea"/>
                <a:ea typeface="+mn-ea"/>
              </a:rPr>
              <a:t>OS</a:t>
            </a:r>
            <a:r>
              <a:rPr lang="ja-JP" altLang="en-US">
                <a:latin typeface="+mn-ea"/>
                <a:ea typeface="+mn-ea"/>
              </a:rPr>
              <a:t>のバージョン情報を取得する時間</a:t>
            </a:r>
            <a:endParaRPr lang="en-US" altLang="ja-JP" dirty="0">
              <a:latin typeface="+mn-ea"/>
              <a:ea typeface="+mn-ea"/>
            </a:endParaRPr>
          </a:p>
          <a:p>
            <a:pPr lvl="1"/>
            <a:r>
              <a:rPr lang="en-JP" altLang="ja-JP">
                <a:latin typeface="+mn-ea"/>
                <a:ea typeface="+mn-ea"/>
              </a:rPr>
              <a:t>OS</a:t>
            </a:r>
            <a:r>
              <a:rPr lang="ja-JP" altLang="en-US">
                <a:latin typeface="+mn-ea"/>
                <a:ea typeface="+mn-ea"/>
              </a:rPr>
              <a:t>内のエージェントと通信する</a:t>
            </a:r>
            <a:r>
              <a:rPr lang="en-US" altLang="ja-JP" dirty="0" err="1">
                <a:latin typeface="+mn-ea"/>
                <a:ea typeface="+mn-ea"/>
              </a:rPr>
              <a:t>SEVmonitor</a:t>
            </a:r>
            <a:r>
              <a:rPr lang="en-US" altLang="ja-JP" dirty="0">
                <a:latin typeface="+mn-ea"/>
                <a:ea typeface="+mn-ea"/>
              </a:rPr>
              <a:t> </a:t>
            </a:r>
            <a:r>
              <a:rPr lang="en-US" altLang="ja-JP" sz="2000" dirty="0">
                <a:latin typeface="+mn-ea"/>
                <a:ea typeface="+mn-ea"/>
              </a:rPr>
              <a:t>[</a:t>
            </a:r>
            <a:r>
              <a:rPr lang="ja-JP" altLang="en-US" sz="2000">
                <a:latin typeface="+mn-ea"/>
                <a:ea typeface="+mn-ea"/>
              </a:rPr>
              <a:t>能野</a:t>
            </a:r>
            <a:r>
              <a:rPr lang="en-US" altLang="ja-JP" sz="2000" dirty="0">
                <a:latin typeface="+mn-ea"/>
                <a:ea typeface="+mn-ea"/>
              </a:rPr>
              <a:t>+, CSS'22]</a:t>
            </a:r>
            <a:r>
              <a:rPr lang="en-US" altLang="ja-JP" dirty="0">
                <a:latin typeface="+mn-ea"/>
                <a:ea typeface="+mn-ea"/>
              </a:rPr>
              <a:t> </a:t>
            </a:r>
            <a:r>
              <a:rPr lang="ja-JP" altLang="en-US">
                <a:latin typeface="+mn-ea"/>
                <a:ea typeface="+mn-ea"/>
              </a:rPr>
              <a:t>の</a:t>
            </a:r>
            <a:r>
              <a:rPr lang="en-US" altLang="ja-JP" dirty="0">
                <a:latin typeface="+mn-ea"/>
                <a:ea typeface="+mn-ea"/>
              </a:rPr>
              <a:t>2.8</a:t>
            </a:r>
            <a:r>
              <a:rPr lang="ja-JP" altLang="en-US">
                <a:latin typeface="+mn-ea"/>
                <a:ea typeface="+mn-ea"/>
              </a:rPr>
              <a:t>倍</a:t>
            </a:r>
            <a:endParaRPr lang="en" altLang="ja-JP" dirty="0">
              <a:latin typeface="+mn-ea"/>
              <a:ea typeface="+mn-ea"/>
            </a:endParaRPr>
          </a:p>
          <a:p>
            <a:pPr lvl="1"/>
            <a:r>
              <a:rPr lang="en-US" altLang="ja-JP" dirty="0">
                <a:latin typeface="+mn-ea"/>
                <a:ea typeface="+mn-ea"/>
              </a:rPr>
              <a:t>VM</a:t>
            </a:r>
            <a:r>
              <a:rPr lang="ja-JP" altLang="en-US">
                <a:latin typeface="+mn-ea"/>
                <a:ea typeface="+mn-ea"/>
              </a:rPr>
              <a:t>内のプロキシと通信して</a:t>
            </a:r>
            <a:r>
              <a:rPr lang="en-US" altLang="ja-JP" dirty="0">
                <a:latin typeface="+mn-ea"/>
                <a:ea typeface="+mn-ea"/>
              </a:rPr>
              <a:t>SMI</a:t>
            </a:r>
            <a:r>
              <a:rPr lang="ja-JP" altLang="en-US">
                <a:latin typeface="+mn-ea"/>
                <a:ea typeface="+mn-ea"/>
              </a:rPr>
              <a:t>を発生させる先行研究</a:t>
            </a:r>
            <a:r>
              <a:rPr lang="en-US" altLang="ja-JP" dirty="0">
                <a:latin typeface="+mn-ea"/>
                <a:ea typeface="+mn-ea"/>
              </a:rPr>
              <a:t> </a:t>
            </a:r>
            <a:r>
              <a:rPr lang="en-US" altLang="ja-JP" sz="2000" dirty="0">
                <a:latin typeface="+mn-ea"/>
                <a:ea typeface="+mn-ea"/>
              </a:rPr>
              <a:t>[</a:t>
            </a:r>
            <a:r>
              <a:rPr lang="ja-JP" altLang="en-US" sz="2000">
                <a:latin typeface="+mn-ea"/>
                <a:ea typeface="+mn-ea"/>
              </a:rPr>
              <a:t>武田</a:t>
            </a:r>
            <a:r>
              <a:rPr lang="en-US" altLang="ja-JP" sz="2000" dirty="0">
                <a:latin typeface="+mn-ea"/>
                <a:ea typeface="+mn-ea"/>
              </a:rPr>
              <a:t>, </a:t>
            </a:r>
            <a:r>
              <a:rPr lang="ja-JP" altLang="en-US" sz="2000">
                <a:latin typeface="+mn-ea"/>
                <a:ea typeface="+mn-ea"/>
              </a:rPr>
              <a:t>卒論</a:t>
            </a:r>
            <a:r>
              <a:rPr lang="en-US" altLang="ja-JP" sz="2000" dirty="0">
                <a:latin typeface="+mn-ea"/>
                <a:ea typeface="+mn-ea"/>
              </a:rPr>
              <a:t>'23]</a:t>
            </a:r>
            <a:r>
              <a:rPr lang="en-US" altLang="ja-JP" dirty="0">
                <a:latin typeface="+mn-ea"/>
                <a:ea typeface="+mn-ea"/>
              </a:rPr>
              <a:t> </a:t>
            </a:r>
            <a:r>
              <a:rPr lang="ja-JP" altLang="en-US">
                <a:latin typeface="+mn-ea"/>
                <a:ea typeface="+mn-ea"/>
              </a:rPr>
              <a:t>の</a:t>
            </a:r>
            <a:r>
              <a:rPr lang="en-US" altLang="ja-JP" dirty="0">
                <a:latin typeface="+mn-ea"/>
                <a:ea typeface="+mn-ea"/>
              </a:rPr>
              <a:t>1.6</a:t>
            </a:r>
            <a:r>
              <a:rPr lang="ja-JP" altLang="en-US">
                <a:latin typeface="+mn-ea"/>
                <a:ea typeface="+mn-ea"/>
              </a:rPr>
              <a:t>倍</a:t>
            </a:r>
            <a:endParaRPr lang="en-US" altLang="ja-JP" dirty="0">
              <a:latin typeface="+mn-ea"/>
              <a:ea typeface="+mn-ea"/>
            </a:endParaRPr>
          </a:p>
          <a:p>
            <a:endParaRPr lang="en-JP">
              <a:latin typeface="+mn-ea"/>
              <a:ea typeface="+mn-ea"/>
            </a:endParaRPr>
          </a:p>
        </p:txBody>
      </p:sp>
      <p:sp>
        <p:nvSpPr>
          <p:cNvPr id="4" name="Slide Number Placeholder 3">
            <a:extLst>
              <a:ext uri="{FF2B5EF4-FFF2-40B4-BE49-F238E27FC236}">
                <a16:creationId xmlns:a16="http://schemas.microsoft.com/office/drawing/2014/main" id="{696D947F-95E9-21EC-2926-A56424135BE9}"/>
              </a:ext>
            </a:extLst>
          </p:cNvPr>
          <p:cNvSpPr>
            <a:spLocks noGrp="1"/>
          </p:cNvSpPr>
          <p:nvPr>
            <p:ph type="sldNum" sz="quarter" idx="12"/>
          </p:nvPr>
        </p:nvSpPr>
        <p:spPr/>
        <p:txBody>
          <a:bodyPr/>
          <a:lstStyle/>
          <a:p>
            <a:fld id="{EEE39FC4-6479-41AC-BBE6-1F53D5005476}" type="slidenum">
              <a:rPr kumimoji="1" lang="ja-JP" altLang="en-US" smtClean="0">
                <a:latin typeface="+mn-ea"/>
              </a:rPr>
              <a:t>31</a:t>
            </a:fld>
            <a:endParaRPr kumimoji="1" lang="ja-JP" altLang="en-US">
              <a:latin typeface="+mn-ea"/>
            </a:endParaRPr>
          </a:p>
        </p:txBody>
      </p:sp>
      <p:graphicFrame>
        <p:nvGraphicFramePr>
          <p:cNvPr id="5" name="グラフ 4">
            <a:extLst>
              <a:ext uri="{FF2B5EF4-FFF2-40B4-BE49-F238E27FC236}">
                <a16:creationId xmlns:a16="http://schemas.microsoft.com/office/drawing/2014/main" id="{9ACC5475-7FF0-968E-30E1-7E744DA00926}"/>
              </a:ext>
            </a:extLst>
          </p:cNvPr>
          <p:cNvGraphicFramePr>
            <a:graphicFrameLocks/>
          </p:cNvGraphicFramePr>
          <p:nvPr>
            <p:extLst>
              <p:ext uri="{D42A27DB-BD31-4B8C-83A1-F6EECF244321}">
                <p14:modId xmlns:p14="http://schemas.microsoft.com/office/powerpoint/2010/main" val="1717381872"/>
              </p:ext>
            </p:extLst>
          </p:nvPr>
        </p:nvGraphicFramePr>
        <p:xfrm>
          <a:off x="3581401" y="3844636"/>
          <a:ext cx="4877334" cy="278476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3175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72B75E7-95FF-6820-CCBD-4B47495DD3B6}"/>
              </a:ext>
            </a:extLst>
          </p:cNvPr>
          <p:cNvSpPr>
            <a:spLocks noGrp="1"/>
          </p:cNvSpPr>
          <p:nvPr>
            <p:ph type="title"/>
          </p:nvPr>
        </p:nvSpPr>
        <p:spPr>
          <a:xfrm>
            <a:off x="838200" y="438412"/>
            <a:ext cx="10515600" cy="560970"/>
          </a:xfrm>
        </p:spPr>
        <p:txBody>
          <a:bodyPr>
            <a:noAutofit/>
          </a:bodyPr>
          <a:lstStyle/>
          <a:p>
            <a:r>
              <a:rPr lang="en-US" altLang="ja-JP" sz="3600" dirty="0">
                <a:latin typeface="+mn-ea"/>
                <a:ea typeface="+mn-ea"/>
              </a:rPr>
              <a:t>uBPF</a:t>
            </a:r>
            <a:r>
              <a:rPr lang="ja-JP" altLang="en-US" sz="3600">
                <a:latin typeface="+mn-ea"/>
                <a:ea typeface="+mn-ea"/>
              </a:rPr>
              <a:t>における外部メモリアクセス</a:t>
            </a:r>
            <a:endParaRPr kumimoji="1" lang="ja-JP" altLang="en-US" sz="3600">
              <a:latin typeface="+mn-ea"/>
              <a:ea typeface="+mn-ea"/>
            </a:endParaRPr>
          </a:p>
        </p:txBody>
      </p:sp>
      <p:sp>
        <p:nvSpPr>
          <p:cNvPr id="3" name="コンテンツ プレースホルダー 2">
            <a:extLst>
              <a:ext uri="{FF2B5EF4-FFF2-40B4-BE49-F238E27FC236}">
                <a16:creationId xmlns:a16="http://schemas.microsoft.com/office/drawing/2014/main" id="{00041C7F-FF3E-B22C-DAC4-516B7978F41A}"/>
              </a:ext>
            </a:extLst>
          </p:cNvPr>
          <p:cNvSpPr>
            <a:spLocks noGrp="1"/>
          </p:cNvSpPr>
          <p:nvPr>
            <p:ph idx="1"/>
          </p:nvPr>
        </p:nvSpPr>
        <p:spPr>
          <a:xfrm>
            <a:off x="884679" y="1222940"/>
            <a:ext cx="10515600" cy="4712454"/>
          </a:xfrm>
        </p:spPr>
        <p:txBody>
          <a:bodyPr>
            <a:normAutofit/>
          </a:bodyPr>
          <a:lstStyle/>
          <a:p>
            <a:r>
              <a:rPr lang="en" altLang="ja-JP" dirty="0" err="1">
                <a:latin typeface="+mn-ea"/>
                <a:ea typeface="+mn-ea"/>
              </a:rPr>
              <a:t>uBPF</a:t>
            </a:r>
            <a:r>
              <a:rPr lang="ja-JP" altLang="en-US">
                <a:latin typeface="+mn-ea"/>
                <a:ea typeface="+mn-ea"/>
              </a:rPr>
              <a:t>プログラムはシステムメモリや共有メモリにはアクセスできない</a:t>
            </a:r>
            <a:endParaRPr lang="en-US" altLang="ja-JP" dirty="0">
              <a:latin typeface="+mn-ea"/>
              <a:ea typeface="+mn-ea"/>
            </a:endParaRPr>
          </a:p>
          <a:p>
            <a:pPr lvl="1"/>
            <a:r>
              <a:rPr lang="en-US" altLang="ja-JP" dirty="0">
                <a:latin typeface="+mn-ea"/>
                <a:ea typeface="+mn-ea"/>
              </a:rPr>
              <a:t>uBPF</a:t>
            </a:r>
            <a:r>
              <a:rPr lang="ja-JP" altLang="en-US">
                <a:latin typeface="+mn-ea"/>
                <a:ea typeface="+mn-ea"/>
              </a:rPr>
              <a:t>ランタイムで割り当てられたメモリにのみアクセス可能</a:t>
            </a:r>
            <a:endParaRPr lang="en" altLang="ja-JP" dirty="0">
              <a:latin typeface="+mn-ea"/>
              <a:ea typeface="+mn-ea"/>
            </a:endParaRPr>
          </a:p>
          <a:p>
            <a:r>
              <a:rPr lang="en" altLang="ja-JP" dirty="0" err="1">
                <a:latin typeface="+mn-ea"/>
                <a:ea typeface="+mn-ea"/>
              </a:rPr>
              <a:t>uBPF</a:t>
            </a:r>
            <a:r>
              <a:rPr lang="ja-JP" altLang="en-US">
                <a:latin typeface="+mn-ea"/>
                <a:ea typeface="+mn-ea"/>
              </a:rPr>
              <a:t>ランタイムに２種類のヘルパー関数を用意</a:t>
            </a:r>
            <a:endParaRPr lang="en-US" altLang="ja-JP" dirty="0">
              <a:latin typeface="+mn-ea"/>
              <a:ea typeface="+mn-ea"/>
            </a:endParaRPr>
          </a:p>
          <a:p>
            <a:pPr lvl="1"/>
            <a:r>
              <a:rPr lang="ja-JP" altLang="en-US">
                <a:latin typeface="+mn-ea"/>
                <a:ea typeface="+mn-ea"/>
              </a:rPr>
              <a:t>システムメモリからデータを取得</a:t>
            </a:r>
            <a:endParaRPr lang="en-US" altLang="ja-JP" dirty="0">
              <a:latin typeface="+mn-ea"/>
              <a:ea typeface="+mn-ea"/>
            </a:endParaRPr>
          </a:p>
          <a:p>
            <a:pPr lvl="1"/>
            <a:r>
              <a:rPr lang="ja-JP" altLang="en-US">
                <a:latin typeface="+mn-ea"/>
                <a:ea typeface="+mn-ea"/>
              </a:rPr>
              <a:t>システムメモリ上のデータを共有メモリにコピー</a:t>
            </a:r>
            <a:endParaRPr lang="en-US" altLang="ja-JP" dirty="0">
              <a:latin typeface="+mn-ea"/>
              <a:ea typeface="+mn-ea"/>
            </a:endParaRPr>
          </a:p>
        </p:txBody>
      </p:sp>
      <p:sp>
        <p:nvSpPr>
          <p:cNvPr id="4" name="スライド番号プレースホルダー 3">
            <a:extLst>
              <a:ext uri="{FF2B5EF4-FFF2-40B4-BE49-F238E27FC236}">
                <a16:creationId xmlns:a16="http://schemas.microsoft.com/office/drawing/2014/main" id="{CD80ABCA-A92F-86BD-94E6-7ABF1499A1EC}"/>
              </a:ext>
            </a:extLst>
          </p:cNvPr>
          <p:cNvSpPr>
            <a:spLocks noGrp="1"/>
          </p:cNvSpPr>
          <p:nvPr>
            <p:ph type="sldNum" sz="quarter" idx="12"/>
          </p:nvPr>
        </p:nvSpPr>
        <p:spPr/>
        <p:txBody>
          <a:bodyPr/>
          <a:lstStyle/>
          <a:p>
            <a:fld id="{A2DAF6EC-2C59-9941-AA93-00E19ED16896}" type="slidenum">
              <a:rPr kumimoji="1" lang="ja-JP" altLang="en-US" smtClean="0">
                <a:latin typeface="+mn-ea"/>
              </a:rPr>
              <a:t>32</a:t>
            </a:fld>
            <a:endParaRPr kumimoji="1" lang="ja-JP" altLang="en-US">
              <a:latin typeface="+mn-ea"/>
            </a:endParaRPr>
          </a:p>
        </p:txBody>
      </p:sp>
      <p:grpSp>
        <p:nvGrpSpPr>
          <p:cNvPr id="8" name="グループ化 7">
            <a:extLst>
              <a:ext uri="{FF2B5EF4-FFF2-40B4-BE49-F238E27FC236}">
                <a16:creationId xmlns:a16="http://schemas.microsoft.com/office/drawing/2014/main" id="{FFA3BC09-614E-8A66-12F6-B06FC145B55D}"/>
              </a:ext>
            </a:extLst>
          </p:cNvPr>
          <p:cNvGrpSpPr/>
          <p:nvPr/>
        </p:nvGrpSpPr>
        <p:grpSpPr>
          <a:xfrm>
            <a:off x="1947504" y="3907560"/>
            <a:ext cx="7910174" cy="2668948"/>
            <a:chOff x="1947504" y="3907560"/>
            <a:chExt cx="7910174" cy="2668948"/>
          </a:xfrm>
        </p:grpSpPr>
        <p:grpSp>
          <p:nvGrpSpPr>
            <p:cNvPr id="5" name="グループ化 4">
              <a:extLst>
                <a:ext uri="{FF2B5EF4-FFF2-40B4-BE49-F238E27FC236}">
                  <a16:creationId xmlns:a16="http://schemas.microsoft.com/office/drawing/2014/main" id="{2614EAFE-1194-1FCF-CA45-36E9EE00D0DA}"/>
                </a:ext>
              </a:extLst>
            </p:cNvPr>
            <p:cNvGrpSpPr/>
            <p:nvPr/>
          </p:nvGrpSpPr>
          <p:grpSpPr>
            <a:xfrm>
              <a:off x="2511844" y="3907560"/>
              <a:ext cx="7345834" cy="2668948"/>
              <a:chOff x="3062843" y="3575949"/>
              <a:chExt cx="7345834" cy="3015077"/>
            </a:xfrm>
          </p:grpSpPr>
          <p:sp>
            <p:nvSpPr>
              <p:cNvPr id="32" name="四角形: 角を丸くする 6">
                <a:extLst>
                  <a:ext uri="{FF2B5EF4-FFF2-40B4-BE49-F238E27FC236}">
                    <a16:creationId xmlns:a16="http://schemas.microsoft.com/office/drawing/2014/main" id="{53AC9B2B-D1CA-8067-EC17-C9E0B85CF562}"/>
                  </a:ext>
                </a:extLst>
              </p:cNvPr>
              <p:cNvSpPr/>
              <p:nvPr/>
            </p:nvSpPr>
            <p:spPr>
              <a:xfrm>
                <a:off x="5642341" y="3575949"/>
                <a:ext cx="4766336" cy="3015077"/>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rgbClr val="FF0000"/>
                  </a:solidFill>
                  <a:latin typeface="+mn-ea"/>
                </a:endParaRPr>
              </a:p>
            </p:txBody>
          </p:sp>
          <p:sp>
            <p:nvSpPr>
              <p:cNvPr id="33" name="正方形/長方形 7">
                <a:extLst>
                  <a:ext uri="{FF2B5EF4-FFF2-40B4-BE49-F238E27FC236}">
                    <a16:creationId xmlns:a16="http://schemas.microsoft.com/office/drawing/2014/main" id="{97C44847-88FE-A88B-13C7-1E7E9DB6E9E7}"/>
                  </a:ext>
                </a:extLst>
              </p:cNvPr>
              <p:cNvSpPr/>
              <p:nvPr/>
            </p:nvSpPr>
            <p:spPr>
              <a:xfrm>
                <a:off x="7082681" y="3825834"/>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n-ea"/>
                  </a:rPr>
                  <a:t>システム</a:t>
                </a:r>
              </a:p>
            </p:txBody>
          </p:sp>
          <p:sp>
            <p:nvSpPr>
              <p:cNvPr id="34" name="テキスト ボックス 11">
                <a:extLst>
                  <a:ext uri="{FF2B5EF4-FFF2-40B4-BE49-F238E27FC236}">
                    <a16:creationId xmlns:a16="http://schemas.microsoft.com/office/drawing/2014/main" id="{0B156689-0F3F-1C52-0F72-F8CE129BB0AA}"/>
                  </a:ext>
                </a:extLst>
              </p:cNvPr>
              <p:cNvSpPr txBox="1"/>
              <p:nvPr/>
            </p:nvSpPr>
            <p:spPr>
              <a:xfrm>
                <a:off x="8764774" y="3827847"/>
                <a:ext cx="1512424" cy="417230"/>
              </a:xfrm>
              <a:prstGeom prst="rect">
                <a:avLst/>
              </a:prstGeom>
              <a:noFill/>
            </p:spPr>
            <p:txBody>
              <a:bodyPr wrap="square" rtlCol="0">
                <a:spAutoFit/>
              </a:bodyPr>
              <a:lstStyle/>
              <a:p>
                <a:r>
                  <a:rPr lang="ja-JP" altLang="en-US">
                    <a:latin typeface="+mn-ea"/>
                  </a:rPr>
                  <a:t>監視対象</a:t>
                </a:r>
                <a:r>
                  <a:rPr lang="en-US" altLang="ja-JP" dirty="0">
                    <a:latin typeface="+mn-ea"/>
                  </a:rPr>
                  <a:t>VM</a:t>
                </a:r>
                <a:endParaRPr kumimoji="1" lang="ja-JP" altLang="en-US">
                  <a:latin typeface="+mn-ea"/>
                </a:endParaRPr>
              </a:p>
            </p:txBody>
          </p:sp>
          <p:sp>
            <p:nvSpPr>
              <p:cNvPr id="35" name="正方形/長方形 14">
                <a:extLst>
                  <a:ext uri="{FF2B5EF4-FFF2-40B4-BE49-F238E27FC236}">
                    <a16:creationId xmlns:a16="http://schemas.microsoft.com/office/drawing/2014/main" id="{E594D967-F0C6-23F0-5A1C-AB41A13041E5}"/>
                  </a:ext>
                </a:extLst>
              </p:cNvPr>
              <p:cNvSpPr/>
              <p:nvPr/>
            </p:nvSpPr>
            <p:spPr>
              <a:xfrm>
                <a:off x="6467532" y="5876389"/>
                <a:ext cx="3580249" cy="46592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n-ea"/>
                  </a:rPr>
                  <a:t>エージェント</a:t>
                </a:r>
                <a:endParaRPr kumimoji="1" lang="ja-JP" altLang="en-US">
                  <a:solidFill>
                    <a:schemeClr val="tx1"/>
                  </a:solidFill>
                  <a:latin typeface="+mn-ea"/>
                </a:endParaRPr>
              </a:p>
            </p:txBody>
          </p:sp>
          <p:sp>
            <p:nvSpPr>
              <p:cNvPr id="36" name="四角形: 対角を切り取る 15">
                <a:extLst>
                  <a:ext uri="{FF2B5EF4-FFF2-40B4-BE49-F238E27FC236}">
                    <a16:creationId xmlns:a16="http://schemas.microsoft.com/office/drawing/2014/main" id="{352C9DAA-EA26-203D-1649-577DAC255582}"/>
                  </a:ext>
                </a:extLst>
              </p:cNvPr>
              <p:cNvSpPr/>
              <p:nvPr/>
            </p:nvSpPr>
            <p:spPr>
              <a:xfrm>
                <a:off x="6177600" y="4431103"/>
                <a:ext cx="3975416" cy="1995446"/>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rgbClr val="FF0000"/>
                  </a:solidFill>
                  <a:latin typeface="+mn-ea"/>
                </a:endParaRPr>
              </a:p>
            </p:txBody>
          </p:sp>
          <p:sp>
            <p:nvSpPr>
              <p:cNvPr id="37" name="正方形/長方形 16">
                <a:extLst>
                  <a:ext uri="{FF2B5EF4-FFF2-40B4-BE49-F238E27FC236}">
                    <a16:creationId xmlns:a16="http://schemas.microsoft.com/office/drawing/2014/main" id="{77C5A554-B480-3CAB-1EC4-B94869F5793B}"/>
                  </a:ext>
                </a:extLst>
              </p:cNvPr>
              <p:cNvSpPr/>
              <p:nvPr/>
            </p:nvSpPr>
            <p:spPr>
              <a:xfrm>
                <a:off x="6300028" y="4288923"/>
                <a:ext cx="782653" cy="350374"/>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BIOS</a:t>
                </a:r>
                <a:endParaRPr kumimoji="1" lang="ja-JP" altLang="en-US">
                  <a:solidFill>
                    <a:schemeClr val="tx1"/>
                  </a:solidFill>
                  <a:latin typeface="+mn-ea"/>
                </a:endParaRPr>
              </a:p>
            </p:txBody>
          </p:sp>
          <p:sp>
            <p:nvSpPr>
              <p:cNvPr id="48" name="テキスト ボックス 47">
                <a:extLst>
                  <a:ext uri="{FF2B5EF4-FFF2-40B4-BE49-F238E27FC236}">
                    <a16:creationId xmlns:a16="http://schemas.microsoft.com/office/drawing/2014/main" id="{2106C5AB-BAA8-59F2-B355-0499A2A662E1}"/>
                  </a:ext>
                </a:extLst>
              </p:cNvPr>
              <p:cNvSpPr txBox="1"/>
              <p:nvPr/>
            </p:nvSpPr>
            <p:spPr>
              <a:xfrm>
                <a:off x="3062843" y="3888548"/>
                <a:ext cx="1338828" cy="417230"/>
              </a:xfrm>
              <a:prstGeom prst="rect">
                <a:avLst/>
              </a:prstGeom>
              <a:noFill/>
            </p:spPr>
            <p:txBody>
              <a:bodyPr wrap="none" rtlCol="0">
                <a:spAutoFit/>
              </a:bodyPr>
              <a:lstStyle/>
              <a:p>
                <a:r>
                  <a:rPr kumimoji="1" lang="ja-JP" altLang="en-US">
                    <a:latin typeface="+mn-ea"/>
                  </a:rPr>
                  <a:t>共有メモリ</a:t>
                </a:r>
              </a:p>
            </p:txBody>
          </p:sp>
        </p:grpSp>
        <p:sp>
          <p:nvSpPr>
            <p:cNvPr id="6" name="正方形/長方形 5">
              <a:extLst>
                <a:ext uri="{FF2B5EF4-FFF2-40B4-BE49-F238E27FC236}">
                  <a16:creationId xmlns:a16="http://schemas.microsoft.com/office/drawing/2014/main" id="{306238BF-AFD6-738E-7139-2EB4323F6E03}"/>
                </a:ext>
              </a:extLst>
            </p:cNvPr>
            <p:cNvSpPr/>
            <p:nvPr/>
          </p:nvSpPr>
          <p:spPr>
            <a:xfrm>
              <a:off x="5916533" y="5322810"/>
              <a:ext cx="3580249" cy="537416"/>
            </a:xfrm>
            <a:prstGeom prst="rect">
              <a:avLst/>
            </a:prstGeom>
            <a:solidFill>
              <a:schemeClr val="accent3">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r"/>
              <a:endParaRPr kumimoji="1" lang="ja-JP" altLang="en-US">
                <a:solidFill>
                  <a:schemeClr val="tx1"/>
                </a:solidFill>
                <a:latin typeface="+mn-ea"/>
              </a:endParaRPr>
            </a:p>
          </p:txBody>
        </p:sp>
        <p:sp>
          <p:nvSpPr>
            <p:cNvPr id="11" name="TextBox 10">
              <a:extLst>
                <a:ext uri="{FF2B5EF4-FFF2-40B4-BE49-F238E27FC236}">
                  <a16:creationId xmlns:a16="http://schemas.microsoft.com/office/drawing/2014/main" id="{2FA7374B-FC4B-2FDD-2CE6-F8449C831E48}"/>
                </a:ext>
              </a:extLst>
            </p:cNvPr>
            <p:cNvSpPr txBox="1"/>
            <p:nvPr/>
          </p:nvSpPr>
          <p:spPr>
            <a:xfrm>
              <a:off x="8157954" y="5297204"/>
              <a:ext cx="1338828" cy="646331"/>
            </a:xfrm>
            <a:prstGeom prst="rect">
              <a:avLst/>
            </a:prstGeom>
            <a:noFill/>
          </p:spPr>
          <p:txBody>
            <a:bodyPr wrap="none" rtlCol="0">
              <a:spAutoFit/>
            </a:bodyPr>
            <a:lstStyle/>
            <a:p>
              <a:pPr algn="ctr"/>
              <a:r>
                <a:rPr kumimoji="1" lang="en-US" altLang="ja-JP" dirty="0">
                  <a:solidFill>
                    <a:schemeClr val="tx1"/>
                  </a:solidFill>
                  <a:latin typeface="+mn-ea"/>
                </a:rPr>
                <a:t>uBPF</a:t>
              </a:r>
            </a:p>
            <a:p>
              <a:pPr algn="ctr"/>
              <a:r>
                <a:rPr kumimoji="1" lang="ja-JP" altLang="en-US">
                  <a:solidFill>
                    <a:schemeClr val="tx1"/>
                  </a:solidFill>
                  <a:latin typeface="+mn-ea"/>
                </a:rPr>
                <a:t>ランタイム</a:t>
              </a:r>
            </a:p>
          </p:txBody>
        </p:sp>
        <p:sp>
          <p:nvSpPr>
            <p:cNvPr id="12" name="Rectangle 11">
              <a:extLst>
                <a:ext uri="{FF2B5EF4-FFF2-40B4-BE49-F238E27FC236}">
                  <a16:creationId xmlns:a16="http://schemas.microsoft.com/office/drawing/2014/main" id="{E92F14D7-BC48-3DB6-C098-7AD9486BF3CB}"/>
                </a:ext>
              </a:extLst>
            </p:cNvPr>
            <p:cNvSpPr/>
            <p:nvPr/>
          </p:nvSpPr>
          <p:spPr>
            <a:xfrm>
              <a:off x="6151675" y="5437512"/>
              <a:ext cx="1710834" cy="345769"/>
            </a:xfrm>
            <a:prstGeom prst="rect">
              <a:avLst/>
            </a:prstGeom>
            <a:solidFill>
              <a:schemeClr val="bg1"/>
            </a:solidFill>
            <a:ln w="19050">
              <a:solidFill>
                <a:srgbClr val="DA050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JP" dirty="0">
                  <a:solidFill>
                    <a:srgbClr val="DA0504"/>
                  </a:solidFill>
                  <a:latin typeface="+mn-ea"/>
                </a:rPr>
                <a:t>ヘルパー関数</a:t>
              </a:r>
            </a:p>
          </p:txBody>
        </p:sp>
        <p:cxnSp>
          <p:nvCxnSpPr>
            <p:cNvPr id="14" name="Straight Arrow Connector 13">
              <a:extLst>
                <a:ext uri="{FF2B5EF4-FFF2-40B4-BE49-F238E27FC236}">
                  <a16:creationId xmlns:a16="http://schemas.microsoft.com/office/drawing/2014/main" id="{6887BCE0-34B2-85C8-DE50-5DF1BD72EF2D}"/>
                </a:ext>
              </a:extLst>
            </p:cNvPr>
            <p:cNvCxnSpPr>
              <a:cxnSpLocks/>
              <a:stCxn id="7" idx="3"/>
              <a:endCxn id="12" idx="1"/>
            </p:cNvCxnSpPr>
            <p:nvPr/>
          </p:nvCxnSpPr>
          <p:spPr>
            <a:xfrm>
              <a:off x="4321855" y="5077242"/>
              <a:ext cx="1829820" cy="533155"/>
            </a:xfrm>
            <a:prstGeom prst="straightConnector1">
              <a:avLst/>
            </a:prstGeom>
            <a:ln w="57150">
              <a:solidFill>
                <a:srgbClr val="DA0504"/>
              </a:solidFill>
              <a:headEnd type="triangl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16" name="Straight Arrow Connector 15">
              <a:extLst>
                <a:ext uri="{FF2B5EF4-FFF2-40B4-BE49-F238E27FC236}">
                  <a16:creationId xmlns:a16="http://schemas.microsoft.com/office/drawing/2014/main" id="{C70FC1A2-ED36-038E-1A60-4F2E2696DEEC}"/>
                </a:ext>
              </a:extLst>
            </p:cNvPr>
            <p:cNvCxnSpPr>
              <a:cxnSpLocks/>
              <a:stCxn id="33" idx="2"/>
              <a:endCxn id="12" idx="0"/>
            </p:cNvCxnSpPr>
            <p:nvPr/>
          </p:nvCxnSpPr>
          <p:spPr>
            <a:xfrm flipH="1">
              <a:off x="7007092" y="4475123"/>
              <a:ext cx="233701" cy="962389"/>
            </a:xfrm>
            <a:prstGeom prst="straightConnector1">
              <a:avLst/>
            </a:prstGeom>
            <a:ln w="57150">
              <a:solidFill>
                <a:srgbClr val="DA0504"/>
              </a:solidFill>
              <a:tailEnd type="triangle"/>
            </a:ln>
          </p:spPr>
          <p:style>
            <a:lnRef idx="2">
              <a:schemeClr val="accent1"/>
            </a:lnRef>
            <a:fillRef idx="0">
              <a:schemeClr val="accent1"/>
            </a:fillRef>
            <a:effectRef idx="1">
              <a:schemeClr val="accent1"/>
            </a:effectRef>
            <a:fontRef idx="minor">
              <a:schemeClr val="tx1"/>
            </a:fontRef>
          </p:style>
        </p:cxnSp>
        <p:sp>
          <p:nvSpPr>
            <p:cNvPr id="17" name="正方形/長方形 5">
              <a:extLst>
                <a:ext uri="{FF2B5EF4-FFF2-40B4-BE49-F238E27FC236}">
                  <a16:creationId xmlns:a16="http://schemas.microsoft.com/office/drawing/2014/main" id="{B4E3D197-1A34-DD59-9A27-D8278E393A15}"/>
                </a:ext>
              </a:extLst>
            </p:cNvPr>
            <p:cNvSpPr/>
            <p:nvPr/>
          </p:nvSpPr>
          <p:spPr>
            <a:xfrm>
              <a:off x="7447920" y="4908948"/>
              <a:ext cx="2048862" cy="310151"/>
            </a:xfrm>
            <a:prstGeom prst="rect">
              <a:avLst/>
            </a:prstGeom>
            <a:solidFill>
              <a:schemeClr val="accent3">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kumimoji="1" lang="en-US" altLang="ja-JP" dirty="0">
                  <a:solidFill>
                    <a:schemeClr val="tx1"/>
                  </a:solidFill>
                  <a:latin typeface="+mn-ea"/>
                </a:rPr>
                <a:t>uBPF</a:t>
              </a:r>
              <a:r>
                <a:rPr kumimoji="1" lang="ja-JP" altLang="en-US">
                  <a:solidFill>
                    <a:schemeClr val="tx1"/>
                  </a:solidFill>
                  <a:latin typeface="+mn-ea"/>
                </a:rPr>
                <a:t>プログラム</a:t>
              </a:r>
            </a:p>
          </p:txBody>
        </p:sp>
        <p:sp>
          <p:nvSpPr>
            <p:cNvPr id="7" name="正方形/長方形 7">
              <a:extLst>
                <a:ext uri="{FF2B5EF4-FFF2-40B4-BE49-F238E27FC236}">
                  <a16:creationId xmlns:a16="http://schemas.microsoft.com/office/drawing/2014/main" id="{182385A8-D292-936E-D365-6B1FD10A8071}"/>
                </a:ext>
              </a:extLst>
            </p:cNvPr>
            <p:cNvSpPr/>
            <p:nvPr/>
          </p:nvSpPr>
          <p:spPr>
            <a:xfrm>
              <a:off x="1947504" y="4714262"/>
              <a:ext cx="2374351"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n-ea"/>
              </a:endParaRPr>
            </a:p>
          </p:txBody>
        </p:sp>
        <p:sp>
          <p:nvSpPr>
            <p:cNvPr id="15" name="正方形/長方形 7">
              <a:extLst>
                <a:ext uri="{FF2B5EF4-FFF2-40B4-BE49-F238E27FC236}">
                  <a16:creationId xmlns:a16="http://schemas.microsoft.com/office/drawing/2014/main" id="{6FD14193-3793-D164-2A7B-0975B6BFDECB}"/>
                </a:ext>
              </a:extLst>
            </p:cNvPr>
            <p:cNvSpPr/>
            <p:nvPr/>
          </p:nvSpPr>
          <p:spPr>
            <a:xfrm>
              <a:off x="2329059" y="4844638"/>
              <a:ext cx="1606169" cy="438770"/>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n-ea"/>
                </a:rPr>
                <a:t>メモリデータ</a:t>
              </a:r>
            </a:p>
          </p:txBody>
        </p:sp>
      </p:grpSp>
    </p:spTree>
    <p:extLst>
      <p:ext uri="{BB962C8B-B14F-4D97-AF65-F5344CB8AC3E}">
        <p14:creationId xmlns:p14="http://schemas.microsoft.com/office/powerpoint/2010/main" val="36754341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0" name="グループ化 9">
            <a:extLst>
              <a:ext uri="{FF2B5EF4-FFF2-40B4-BE49-F238E27FC236}">
                <a16:creationId xmlns:a16="http://schemas.microsoft.com/office/drawing/2014/main" id="{C8464250-4F17-8B89-3211-D3F85180F6ED}"/>
              </a:ext>
            </a:extLst>
          </p:cNvPr>
          <p:cNvGrpSpPr/>
          <p:nvPr/>
        </p:nvGrpSpPr>
        <p:grpSpPr>
          <a:xfrm>
            <a:off x="1586248" y="3999001"/>
            <a:ext cx="9112461" cy="2775639"/>
            <a:chOff x="1858377" y="3844244"/>
            <a:chExt cx="9112461" cy="2775639"/>
          </a:xfrm>
        </p:grpSpPr>
        <p:sp>
          <p:nvSpPr>
            <p:cNvPr id="8" name="正方形/長方形 7">
              <a:extLst>
                <a:ext uri="{FF2B5EF4-FFF2-40B4-BE49-F238E27FC236}">
                  <a16:creationId xmlns:a16="http://schemas.microsoft.com/office/drawing/2014/main" id="{7079974A-3840-30FA-11DE-03D9B42D5A21}"/>
                </a:ext>
              </a:extLst>
            </p:cNvPr>
            <p:cNvSpPr/>
            <p:nvPr/>
          </p:nvSpPr>
          <p:spPr>
            <a:xfrm>
              <a:off x="4733086" y="4383027"/>
              <a:ext cx="2374351" cy="72595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solidFill>
                  <a:schemeClr val="tx1"/>
                </a:solidFill>
                <a:latin typeface="+mn-ea"/>
              </a:endParaRPr>
            </a:p>
          </p:txBody>
        </p:sp>
        <p:sp>
          <p:nvSpPr>
            <p:cNvPr id="11" name="四角形: 角を丸くする 6">
              <a:extLst>
                <a:ext uri="{FF2B5EF4-FFF2-40B4-BE49-F238E27FC236}">
                  <a16:creationId xmlns:a16="http://schemas.microsoft.com/office/drawing/2014/main" id="{3AB63D8F-5ECF-3147-A81F-1184D3EA0F4D}"/>
                </a:ext>
              </a:extLst>
            </p:cNvPr>
            <p:cNvSpPr/>
            <p:nvPr/>
          </p:nvSpPr>
          <p:spPr>
            <a:xfrm>
              <a:off x="1858377" y="4255511"/>
              <a:ext cx="2059055" cy="999671"/>
            </a:xfrm>
            <a:prstGeom prst="roundRect">
              <a:avLst/>
            </a:prstGeom>
            <a:solidFill>
              <a:srgbClr val="4DA72E"/>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13" name="TextBox 12">
              <a:extLst>
                <a:ext uri="{FF2B5EF4-FFF2-40B4-BE49-F238E27FC236}">
                  <a16:creationId xmlns:a16="http://schemas.microsoft.com/office/drawing/2014/main" id="{FAE2EC53-80B0-848B-C3D9-4E2D4E347084}"/>
                </a:ext>
              </a:extLst>
            </p:cNvPr>
            <p:cNvSpPr txBox="1"/>
            <p:nvPr/>
          </p:nvSpPr>
          <p:spPr>
            <a:xfrm>
              <a:off x="2372729" y="3844244"/>
              <a:ext cx="979755" cy="369332"/>
            </a:xfrm>
            <a:prstGeom prst="rect">
              <a:avLst/>
            </a:prstGeom>
            <a:noFill/>
          </p:spPr>
          <p:txBody>
            <a:bodyPr wrap="none" rtlCol="0">
              <a:spAutoFit/>
            </a:bodyPr>
            <a:lstStyle/>
            <a:p>
              <a:r>
                <a:rPr lang="en-JP" dirty="0">
                  <a:latin typeface="+mn-ea"/>
                </a:rPr>
                <a:t>IDS VM</a:t>
              </a:r>
            </a:p>
          </p:txBody>
        </p:sp>
        <p:grpSp>
          <p:nvGrpSpPr>
            <p:cNvPr id="9" name="グループ化 8">
              <a:extLst>
                <a:ext uri="{FF2B5EF4-FFF2-40B4-BE49-F238E27FC236}">
                  <a16:creationId xmlns:a16="http://schemas.microsoft.com/office/drawing/2014/main" id="{2DD818E0-6C32-5F54-D6C4-3206C5EF38D0}"/>
                </a:ext>
              </a:extLst>
            </p:cNvPr>
            <p:cNvGrpSpPr/>
            <p:nvPr/>
          </p:nvGrpSpPr>
          <p:grpSpPr>
            <a:xfrm>
              <a:off x="2164239" y="4030512"/>
              <a:ext cx="8806599" cy="2589371"/>
              <a:chOff x="2434516" y="4030512"/>
              <a:chExt cx="8806599" cy="2589371"/>
            </a:xfrm>
          </p:grpSpPr>
          <p:grpSp>
            <p:nvGrpSpPr>
              <p:cNvPr id="5" name="グループ化 4">
                <a:extLst>
                  <a:ext uri="{FF2B5EF4-FFF2-40B4-BE49-F238E27FC236}">
                    <a16:creationId xmlns:a16="http://schemas.microsoft.com/office/drawing/2014/main" id="{2614EAFE-1194-1FCF-CA45-36E9EE00D0DA}"/>
                  </a:ext>
                </a:extLst>
              </p:cNvPr>
              <p:cNvGrpSpPr/>
              <p:nvPr/>
            </p:nvGrpSpPr>
            <p:grpSpPr>
              <a:xfrm>
                <a:off x="2434516" y="4030512"/>
                <a:ext cx="8806599" cy="2589371"/>
                <a:chOff x="2041400" y="3551073"/>
                <a:chExt cx="8806599" cy="2925176"/>
              </a:xfrm>
            </p:grpSpPr>
            <p:sp>
              <p:nvSpPr>
                <p:cNvPr id="31" name="正方形/長方形 30">
                  <a:extLst>
                    <a:ext uri="{FF2B5EF4-FFF2-40B4-BE49-F238E27FC236}">
                      <a16:creationId xmlns:a16="http://schemas.microsoft.com/office/drawing/2014/main" id="{B47EC3D4-C7FF-1DA4-432F-EC2B0D5B3651}"/>
                    </a:ext>
                  </a:extLst>
                </p:cNvPr>
                <p:cNvSpPr/>
                <p:nvPr/>
              </p:nvSpPr>
              <p:spPr>
                <a:xfrm>
                  <a:off x="2041400" y="4096257"/>
                  <a:ext cx="1457863" cy="526211"/>
                </a:xfrm>
                <a:prstGeom prst="rect">
                  <a:avLst/>
                </a:prstGeom>
                <a:solidFill>
                  <a:srgbClr val="96DCF9"/>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IDS</a:t>
                  </a:r>
                  <a:endParaRPr kumimoji="1" lang="ja-JP" altLang="en-US">
                    <a:solidFill>
                      <a:schemeClr val="tx1"/>
                    </a:solidFill>
                    <a:latin typeface="+mn-ea"/>
                  </a:endParaRPr>
                </a:p>
              </p:txBody>
            </p:sp>
            <p:sp>
              <p:nvSpPr>
                <p:cNvPr id="32" name="四角形: 角を丸くする 6">
                  <a:extLst>
                    <a:ext uri="{FF2B5EF4-FFF2-40B4-BE49-F238E27FC236}">
                      <a16:creationId xmlns:a16="http://schemas.microsoft.com/office/drawing/2014/main" id="{53AC9B2B-D1CA-8067-EC17-C9E0B85CF562}"/>
                    </a:ext>
                  </a:extLst>
                </p:cNvPr>
                <p:cNvSpPr/>
                <p:nvPr/>
              </p:nvSpPr>
              <p:spPr>
                <a:xfrm>
                  <a:off x="8259598" y="3925893"/>
                  <a:ext cx="2588401" cy="2550356"/>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solidFill>
                      <a:schemeClr val="tx1"/>
                    </a:solidFill>
                    <a:latin typeface="+mn-ea"/>
                  </a:endParaRPr>
                </a:p>
              </p:txBody>
            </p:sp>
            <p:sp>
              <p:nvSpPr>
                <p:cNvPr id="33" name="正方形/長方形 7">
                  <a:extLst>
                    <a:ext uri="{FF2B5EF4-FFF2-40B4-BE49-F238E27FC236}">
                      <a16:creationId xmlns:a16="http://schemas.microsoft.com/office/drawing/2014/main" id="{97C44847-88FE-A88B-13C7-1E7E9DB6E9E7}"/>
                    </a:ext>
                  </a:extLst>
                </p:cNvPr>
                <p:cNvSpPr/>
                <p:nvPr/>
              </p:nvSpPr>
              <p:spPr>
                <a:xfrm>
                  <a:off x="8844687" y="4011881"/>
                  <a:ext cx="1418221" cy="391283"/>
                </a:xfrm>
                <a:prstGeom prst="rect">
                  <a:avLst/>
                </a:prstGeom>
                <a:solidFill>
                  <a:schemeClr val="accent5">
                    <a:lumMod val="20000"/>
                    <a:lumOff val="80000"/>
                  </a:schemeClr>
                </a:solidFill>
                <a:ln>
                  <a:headEnd type="none" w="med" len="med"/>
                  <a:tailEnd type="none" w="med" len="med"/>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kumimoji="1" lang="ja-JP" altLang="en-US">
                      <a:solidFill>
                        <a:schemeClr val="tx1"/>
                      </a:solidFill>
                      <a:latin typeface="+mn-ea"/>
                    </a:rPr>
                    <a:t>システム</a:t>
                  </a:r>
                </a:p>
              </p:txBody>
            </p:sp>
            <p:sp>
              <p:nvSpPr>
                <p:cNvPr id="34" name="テキスト ボックス 11">
                  <a:extLst>
                    <a:ext uri="{FF2B5EF4-FFF2-40B4-BE49-F238E27FC236}">
                      <a16:creationId xmlns:a16="http://schemas.microsoft.com/office/drawing/2014/main" id="{0B156689-0F3F-1C52-0F72-F8CE129BB0AA}"/>
                    </a:ext>
                  </a:extLst>
                </p:cNvPr>
                <p:cNvSpPr txBox="1"/>
                <p:nvPr/>
              </p:nvSpPr>
              <p:spPr>
                <a:xfrm>
                  <a:off x="8848384" y="3576587"/>
                  <a:ext cx="1512424" cy="417230"/>
                </a:xfrm>
                <a:prstGeom prst="rect">
                  <a:avLst/>
                </a:prstGeom>
                <a:noFill/>
              </p:spPr>
              <p:txBody>
                <a:bodyPr wrap="square" rtlCol="0">
                  <a:spAutoFit/>
                </a:bodyPr>
                <a:lstStyle/>
                <a:p>
                  <a:r>
                    <a:rPr lang="ja-JP" altLang="en-US">
                      <a:latin typeface="+mn-ea"/>
                    </a:rPr>
                    <a:t>監視対象</a:t>
                  </a:r>
                  <a:r>
                    <a:rPr lang="en-US" altLang="ja-JP">
                      <a:latin typeface="+mn-ea"/>
                    </a:rPr>
                    <a:t>VM</a:t>
                  </a:r>
                  <a:endParaRPr kumimoji="1" lang="ja-JP" altLang="en-US">
                    <a:latin typeface="+mn-ea"/>
                  </a:endParaRPr>
                </a:p>
              </p:txBody>
            </p:sp>
            <p:sp>
              <p:nvSpPr>
                <p:cNvPr id="35" name="正方形/長方形 14">
                  <a:extLst>
                    <a:ext uri="{FF2B5EF4-FFF2-40B4-BE49-F238E27FC236}">
                      <a16:creationId xmlns:a16="http://schemas.microsoft.com/office/drawing/2014/main" id="{E594D967-F0C6-23F0-5A1C-AB41A13041E5}"/>
                    </a:ext>
                  </a:extLst>
                </p:cNvPr>
                <p:cNvSpPr/>
                <p:nvPr/>
              </p:nvSpPr>
              <p:spPr>
                <a:xfrm>
                  <a:off x="8529366" y="5777343"/>
                  <a:ext cx="2048862" cy="412477"/>
                </a:xfrm>
                <a:prstGeom prst="rect">
                  <a:avLst/>
                </a:prstGeom>
                <a:solidFill>
                  <a:schemeClr val="accent2">
                    <a:lumMod val="20000"/>
                    <a:lumOff val="80000"/>
                  </a:schemeClr>
                </a:solidFill>
                <a:ln w="1905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a:solidFill>
                        <a:schemeClr val="tx1"/>
                      </a:solidFill>
                      <a:latin typeface="+mn-ea"/>
                    </a:rPr>
                    <a:t>エージェント</a:t>
                  </a:r>
                  <a:endParaRPr kumimoji="1" lang="ja-JP" altLang="en-US">
                    <a:solidFill>
                      <a:schemeClr val="tx1"/>
                    </a:solidFill>
                    <a:latin typeface="+mn-ea"/>
                  </a:endParaRPr>
                </a:p>
              </p:txBody>
            </p:sp>
            <p:sp>
              <p:nvSpPr>
                <p:cNvPr id="36" name="四角形: 対角を切り取る 15">
                  <a:extLst>
                    <a:ext uri="{FF2B5EF4-FFF2-40B4-BE49-F238E27FC236}">
                      <a16:creationId xmlns:a16="http://schemas.microsoft.com/office/drawing/2014/main" id="{352C9DAA-EA26-203D-1649-577DAC255582}"/>
                    </a:ext>
                  </a:extLst>
                </p:cNvPr>
                <p:cNvSpPr/>
                <p:nvPr/>
              </p:nvSpPr>
              <p:spPr>
                <a:xfrm>
                  <a:off x="8356784" y="4666266"/>
                  <a:ext cx="2356178" cy="1690489"/>
                </a:xfrm>
                <a:prstGeom prst="snip2Diag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kumimoji="1" lang="ja-JP" altLang="en-US">
                    <a:solidFill>
                      <a:schemeClr val="tx1"/>
                    </a:solidFill>
                    <a:latin typeface="+mn-ea"/>
                  </a:endParaRPr>
                </a:p>
              </p:txBody>
            </p:sp>
            <p:sp>
              <p:nvSpPr>
                <p:cNvPr id="37" name="正方形/長方形 16">
                  <a:extLst>
                    <a:ext uri="{FF2B5EF4-FFF2-40B4-BE49-F238E27FC236}">
                      <a16:creationId xmlns:a16="http://schemas.microsoft.com/office/drawing/2014/main" id="{77C5A554-B480-3CAB-1EC4-B94869F5793B}"/>
                    </a:ext>
                  </a:extLst>
                </p:cNvPr>
                <p:cNvSpPr/>
                <p:nvPr/>
              </p:nvSpPr>
              <p:spPr>
                <a:xfrm>
                  <a:off x="8310484" y="4479976"/>
                  <a:ext cx="782653" cy="350373"/>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ja-JP" dirty="0">
                      <a:solidFill>
                        <a:schemeClr val="tx1"/>
                      </a:solidFill>
                      <a:latin typeface="+mn-ea"/>
                    </a:rPr>
                    <a:t>BIOS</a:t>
                  </a:r>
                  <a:endParaRPr kumimoji="1" lang="ja-JP" altLang="en-US">
                    <a:solidFill>
                      <a:schemeClr val="tx1"/>
                    </a:solidFill>
                    <a:latin typeface="+mn-ea"/>
                  </a:endParaRPr>
                </a:p>
              </p:txBody>
            </p:sp>
            <p:cxnSp>
              <p:nvCxnSpPr>
                <p:cNvPr id="46" name="直線矢印コネクタ 45">
                  <a:extLst>
                    <a:ext uri="{FF2B5EF4-FFF2-40B4-BE49-F238E27FC236}">
                      <a16:creationId xmlns:a16="http://schemas.microsoft.com/office/drawing/2014/main" id="{8E525957-86C0-82CE-BEAF-B67E283F1886}"/>
                    </a:ext>
                  </a:extLst>
                </p:cNvPr>
                <p:cNvCxnSpPr>
                  <a:cxnSpLocks/>
                  <a:stCxn id="31" idx="3"/>
                </p:cNvCxnSpPr>
                <p:nvPr/>
              </p:nvCxnSpPr>
              <p:spPr>
                <a:xfrm>
                  <a:off x="3499263" y="4359362"/>
                  <a:ext cx="1110984" cy="0"/>
                </a:xfrm>
                <a:prstGeom prst="straightConnector1">
                  <a:avLst/>
                </a:prstGeom>
                <a:ln w="1905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48" name="テキスト ボックス 47">
                  <a:extLst>
                    <a:ext uri="{FF2B5EF4-FFF2-40B4-BE49-F238E27FC236}">
                      <a16:creationId xmlns:a16="http://schemas.microsoft.com/office/drawing/2014/main" id="{2106C5AB-BAA8-59F2-B355-0499A2A662E1}"/>
                    </a:ext>
                  </a:extLst>
                </p:cNvPr>
                <p:cNvSpPr txBox="1"/>
                <p:nvPr/>
              </p:nvSpPr>
              <p:spPr>
                <a:xfrm>
                  <a:off x="5128008" y="3551073"/>
                  <a:ext cx="1338828" cy="417230"/>
                </a:xfrm>
                <a:prstGeom prst="rect">
                  <a:avLst/>
                </a:prstGeom>
                <a:noFill/>
              </p:spPr>
              <p:txBody>
                <a:bodyPr wrap="none" rtlCol="0">
                  <a:spAutoFit/>
                </a:bodyPr>
                <a:lstStyle/>
                <a:p>
                  <a:r>
                    <a:rPr kumimoji="1" lang="ja-JP" altLang="en-US">
                      <a:latin typeface="+mn-ea"/>
                    </a:rPr>
                    <a:t>共有メモリ</a:t>
                  </a:r>
                </a:p>
              </p:txBody>
            </p:sp>
          </p:grpSp>
          <p:sp>
            <p:nvSpPr>
              <p:cNvPr id="6" name="正方形/長方形 5">
                <a:extLst>
                  <a:ext uri="{FF2B5EF4-FFF2-40B4-BE49-F238E27FC236}">
                    <a16:creationId xmlns:a16="http://schemas.microsoft.com/office/drawing/2014/main" id="{306238BF-AFD6-738E-7139-2EB4323F6E03}"/>
                  </a:ext>
                </a:extLst>
              </p:cNvPr>
              <p:cNvSpPr/>
              <p:nvPr/>
            </p:nvSpPr>
            <p:spPr>
              <a:xfrm>
                <a:off x="8933014" y="5602685"/>
                <a:ext cx="2048862" cy="310151"/>
              </a:xfrm>
              <a:prstGeom prst="rect">
                <a:avLst/>
              </a:prstGeom>
              <a:solidFill>
                <a:schemeClr val="accent3">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kumimoji="1" lang="en-US" altLang="ja-JP" dirty="0">
                    <a:solidFill>
                      <a:schemeClr val="tx1"/>
                    </a:solidFill>
                    <a:latin typeface="+mn-ea"/>
                  </a:rPr>
                  <a:t>uBPF</a:t>
                </a:r>
                <a:r>
                  <a:rPr kumimoji="1" lang="ja-JP" altLang="en-US">
                    <a:solidFill>
                      <a:schemeClr val="tx1"/>
                    </a:solidFill>
                    <a:latin typeface="+mn-ea"/>
                  </a:rPr>
                  <a:t>ランタイム</a:t>
                </a:r>
              </a:p>
            </p:txBody>
          </p:sp>
          <p:sp>
            <p:nvSpPr>
              <p:cNvPr id="26" name="正方形/長方形 5">
                <a:extLst>
                  <a:ext uri="{FF2B5EF4-FFF2-40B4-BE49-F238E27FC236}">
                    <a16:creationId xmlns:a16="http://schemas.microsoft.com/office/drawing/2014/main" id="{7E496AB3-0141-C15A-BC0C-ECE17359F0E2}"/>
                  </a:ext>
                </a:extLst>
              </p:cNvPr>
              <p:cNvSpPr/>
              <p:nvPr/>
            </p:nvSpPr>
            <p:spPr>
              <a:xfrm>
                <a:off x="8933014" y="5204166"/>
                <a:ext cx="2048862" cy="310151"/>
              </a:xfrm>
              <a:prstGeom prst="rect">
                <a:avLst/>
              </a:prstGeom>
              <a:solidFill>
                <a:schemeClr val="accent3">
                  <a:lumMod val="20000"/>
                  <a:lumOff val="80000"/>
                </a:schemeClr>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kumimoji="1" lang="en-US" altLang="ja-JP" dirty="0">
                    <a:solidFill>
                      <a:schemeClr val="tx1"/>
                    </a:solidFill>
                    <a:latin typeface="+mn-ea"/>
                  </a:rPr>
                  <a:t>uBPF</a:t>
                </a:r>
                <a:r>
                  <a:rPr kumimoji="1" lang="ja-JP" altLang="en-US">
                    <a:solidFill>
                      <a:schemeClr val="tx1"/>
                    </a:solidFill>
                    <a:latin typeface="+mn-ea"/>
                  </a:rPr>
                  <a:t>プログラム</a:t>
                </a:r>
              </a:p>
            </p:txBody>
          </p:sp>
        </p:grpSp>
        <p:cxnSp>
          <p:nvCxnSpPr>
            <p:cNvPr id="49" name="直線矢印コネクタ 48">
              <a:extLst>
                <a:ext uri="{FF2B5EF4-FFF2-40B4-BE49-F238E27FC236}">
                  <a16:creationId xmlns:a16="http://schemas.microsoft.com/office/drawing/2014/main" id="{A25F0192-5A1C-2A41-3502-60D9DA90844D}"/>
                </a:ext>
              </a:extLst>
            </p:cNvPr>
            <p:cNvCxnSpPr>
              <a:cxnSpLocks/>
              <a:stCxn id="8" idx="3"/>
              <a:endCxn id="35" idx="1"/>
            </p:cNvCxnSpPr>
            <p:nvPr/>
          </p:nvCxnSpPr>
          <p:spPr>
            <a:xfrm>
              <a:off x="7107437" y="4746007"/>
              <a:ext cx="1544768" cy="1437765"/>
            </a:xfrm>
            <a:prstGeom prst="straightConnector1">
              <a:avLst/>
            </a:prstGeom>
            <a:ln w="19050"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17" name="正方形/長方形 7">
              <a:extLst>
                <a:ext uri="{FF2B5EF4-FFF2-40B4-BE49-F238E27FC236}">
                  <a16:creationId xmlns:a16="http://schemas.microsoft.com/office/drawing/2014/main" id="{60DB2971-D67B-E232-DF74-93FED86DECE1}"/>
                </a:ext>
              </a:extLst>
            </p:cNvPr>
            <p:cNvSpPr/>
            <p:nvPr/>
          </p:nvSpPr>
          <p:spPr>
            <a:xfrm>
              <a:off x="5117176" y="4530514"/>
              <a:ext cx="1606169" cy="438770"/>
            </a:xfrm>
            <a:prstGeom prst="rect">
              <a:avLst/>
            </a:prstGeom>
            <a:solidFill>
              <a:schemeClr val="accent4">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a:solidFill>
                    <a:schemeClr val="tx1"/>
                  </a:solidFill>
                  <a:latin typeface="+mn-ea"/>
                </a:rPr>
                <a:t>メモリデータ</a:t>
              </a:r>
            </a:p>
          </p:txBody>
        </p:sp>
        <p:cxnSp>
          <p:nvCxnSpPr>
            <p:cNvPr id="14" name="Elbow Connector 13">
              <a:extLst>
                <a:ext uri="{FF2B5EF4-FFF2-40B4-BE49-F238E27FC236}">
                  <a16:creationId xmlns:a16="http://schemas.microsoft.com/office/drawing/2014/main" id="{174DCD18-2764-7083-4792-7861886487EE}"/>
                </a:ext>
              </a:extLst>
            </p:cNvPr>
            <p:cNvCxnSpPr/>
            <p:nvPr/>
          </p:nvCxnSpPr>
          <p:spPr>
            <a:xfrm rot="16200000" flipH="1">
              <a:off x="5140955" y="2767514"/>
              <a:ext cx="1245261" cy="5740829"/>
            </a:xfrm>
            <a:prstGeom prst="bentConnector2">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7" name="テキスト ボックス 6">
              <a:extLst>
                <a:ext uri="{FF2B5EF4-FFF2-40B4-BE49-F238E27FC236}">
                  <a16:creationId xmlns:a16="http://schemas.microsoft.com/office/drawing/2014/main" id="{4A5FA284-C9CF-264F-FC0A-0D1D5213EDB3}"/>
                </a:ext>
              </a:extLst>
            </p:cNvPr>
            <p:cNvSpPr txBox="1"/>
            <p:nvPr/>
          </p:nvSpPr>
          <p:spPr>
            <a:xfrm>
              <a:off x="4888373" y="5846024"/>
              <a:ext cx="2558451" cy="369332"/>
            </a:xfrm>
            <a:prstGeom prst="rect">
              <a:avLst/>
            </a:prstGeom>
            <a:noFill/>
          </p:spPr>
          <p:txBody>
            <a:bodyPr wrap="square" rtlCol="0">
              <a:spAutoFit/>
            </a:bodyPr>
            <a:lstStyle/>
            <a:p>
              <a:r>
                <a:rPr kumimoji="1" lang="en-US" altLang="ja-JP" dirty="0">
                  <a:latin typeface="Meiryo" panose="020B0604030504040204" pitchFamily="34" charset="-128"/>
                  <a:ea typeface="Meiryo" panose="020B0604030504040204" pitchFamily="34" charset="-128"/>
                </a:rPr>
                <a:t>SMI</a:t>
              </a:r>
              <a:r>
                <a:rPr kumimoji="1" lang="ja-JP" altLang="en-US">
                  <a:latin typeface="Meiryo" panose="020B0604030504040204" pitchFamily="34" charset="-128"/>
                  <a:ea typeface="Meiryo" panose="020B0604030504040204" pitchFamily="34" charset="-128"/>
                </a:rPr>
                <a:t>インジェクション</a:t>
              </a:r>
            </a:p>
          </p:txBody>
        </p:sp>
      </p:grpSp>
      <p:sp>
        <p:nvSpPr>
          <p:cNvPr id="2" name="タイトル 1">
            <a:extLst>
              <a:ext uri="{FF2B5EF4-FFF2-40B4-BE49-F238E27FC236}">
                <a16:creationId xmlns:a16="http://schemas.microsoft.com/office/drawing/2014/main" id="{E72B75E7-95FF-6820-CCBD-4B47495DD3B6}"/>
              </a:ext>
            </a:extLst>
          </p:cNvPr>
          <p:cNvSpPr>
            <a:spLocks noGrp="1"/>
          </p:cNvSpPr>
          <p:nvPr>
            <p:ph type="title"/>
          </p:nvPr>
        </p:nvSpPr>
        <p:spPr>
          <a:xfrm>
            <a:off x="838200" y="438412"/>
            <a:ext cx="10515600" cy="560970"/>
          </a:xfrm>
        </p:spPr>
        <p:txBody>
          <a:bodyPr>
            <a:noAutofit/>
          </a:bodyPr>
          <a:lstStyle/>
          <a:p>
            <a:r>
              <a:rPr lang="en" altLang="ja-JP" sz="3600" dirty="0" err="1">
                <a:latin typeface="+mn-ea"/>
                <a:ea typeface="+mn-ea"/>
              </a:rPr>
              <a:t>uBPF</a:t>
            </a:r>
            <a:r>
              <a:rPr lang="ja-JP" altLang="en-US" sz="3600">
                <a:latin typeface="+mn-ea"/>
                <a:ea typeface="+mn-ea"/>
              </a:rPr>
              <a:t>プログラムの実行</a:t>
            </a:r>
            <a:endParaRPr kumimoji="1" lang="ja-JP" altLang="en-US" sz="3600">
              <a:latin typeface="+mn-ea"/>
              <a:ea typeface="+mn-ea"/>
            </a:endParaRPr>
          </a:p>
        </p:txBody>
      </p:sp>
      <p:sp>
        <p:nvSpPr>
          <p:cNvPr id="3" name="コンテンツ プレースホルダー 2">
            <a:extLst>
              <a:ext uri="{FF2B5EF4-FFF2-40B4-BE49-F238E27FC236}">
                <a16:creationId xmlns:a16="http://schemas.microsoft.com/office/drawing/2014/main" id="{00041C7F-FF3E-B22C-DAC4-516B7978F41A}"/>
              </a:ext>
            </a:extLst>
          </p:cNvPr>
          <p:cNvSpPr>
            <a:spLocks noGrp="1"/>
          </p:cNvSpPr>
          <p:nvPr>
            <p:ph idx="1"/>
          </p:nvPr>
        </p:nvSpPr>
        <p:spPr>
          <a:xfrm>
            <a:off x="884679" y="1222941"/>
            <a:ext cx="10515600" cy="3658356"/>
          </a:xfrm>
        </p:spPr>
        <p:txBody>
          <a:bodyPr>
            <a:normAutofit/>
          </a:bodyPr>
          <a:lstStyle/>
          <a:p>
            <a:r>
              <a:rPr lang="ja-JP" altLang="en-US">
                <a:latin typeface="+mn-ea"/>
                <a:ea typeface="+mn-ea"/>
              </a:rPr>
              <a:t>データ取得のために</a:t>
            </a:r>
            <a:r>
              <a:rPr lang="en-US" altLang="ja-JP" dirty="0">
                <a:latin typeface="+mn-ea"/>
                <a:ea typeface="+mn-ea"/>
              </a:rPr>
              <a:t>SMI</a:t>
            </a:r>
            <a:r>
              <a:rPr lang="ja-JP" altLang="en-US">
                <a:latin typeface="+mn-ea"/>
                <a:ea typeface="+mn-ea"/>
              </a:rPr>
              <a:t>インジェクションを挿入</a:t>
            </a:r>
            <a:endParaRPr lang="en-US" altLang="ja-JP" dirty="0">
              <a:latin typeface="+mn-ea"/>
              <a:ea typeface="+mn-ea"/>
            </a:endParaRPr>
          </a:p>
          <a:p>
            <a:pPr lvl="1"/>
            <a:r>
              <a:rPr lang="ja-JP" altLang="en-US">
                <a:latin typeface="+mn-ea"/>
                <a:ea typeface="+mn-ea"/>
              </a:rPr>
              <a:t>エージェントを呼び出し指定された</a:t>
            </a:r>
            <a:r>
              <a:rPr lang="en" altLang="ja-JP" dirty="0" err="1">
                <a:latin typeface="+mn-ea"/>
                <a:ea typeface="+mn-ea"/>
              </a:rPr>
              <a:t>uBPF</a:t>
            </a:r>
            <a:r>
              <a:rPr lang="ja-JP" altLang="en-US">
                <a:latin typeface="+mn-ea"/>
                <a:ea typeface="+mn-ea"/>
              </a:rPr>
              <a:t>プログラムを実行</a:t>
            </a:r>
            <a:endParaRPr lang="en-US" altLang="ja-JP" dirty="0">
              <a:latin typeface="+mn-ea"/>
              <a:ea typeface="+mn-ea"/>
            </a:endParaRPr>
          </a:p>
          <a:p>
            <a:r>
              <a:rPr lang="en" altLang="ja-JP" dirty="0" err="1">
                <a:latin typeface="+mn-ea"/>
                <a:ea typeface="+mn-ea"/>
              </a:rPr>
              <a:t>uBPF</a:t>
            </a:r>
            <a:r>
              <a:rPr lang="ja-JP" altLang="en-US">
                <a:latin typeface="+mn-ea"/>
                <a:ea typeface="+mn-ea"/>
              </a:rPr>
              <a:t>プログラムはシステムメモリや共有メモリには</a:t>
            </a:r>
            <a:r>
              <a:rPr lang="ja-JP" altLang="en-US" u="sng">
                <a:latin typeface="+mn-ea"/>
                <a:ea typeface="+mn-ea"/>
              </a:rPr>
              <a:t>アクセスできない</a:t>
            </a:r>
            <a:endParaRPr lang="en" altLang="ja-JP" u="sng" dirty="0">
              <a:latin typeface="+mn-ea"/>
              <a:ea typeface="+mn-ea"/>
            </a:endParaRPr>
          </a:p>
          <a:p>
            <a:pPr lvl="1"/>
            <a:r>
              <a:rPr lang="en-US" altLang="ja-JP" dirty="0">
                <a:latin typeface="+mn-ea"/>
                <a:ea typeface="+mn-ea"/>
              </a:rPr>
              <a:t>uBPF</a:t>
            </a:r>
            <a:r>
              <a:rPr lang="ja-JP" altLang="en-US">
                <a:latin typeface="+mn-ea"/>
                <a:ea typeface="+mn-ea"/>
              </a:rPr>
              <a:t>ランタイムに用意された</a:t>
            </a:r>
            <a:r>
              <a:rPr lang="ja-JP" altLang="en-US">
                <a:solidFill>
                  <a:srgbClr val="0083B3"/>
                </a:solidFill>
                <a:latin typeface="+mn-ea"/>
                <a:ea typeface="+mn-ea"/>
              </a:rPr>
              <a:t>ヘルパー関数</a:t>
            </a:r>
            <a:r>
              <a:rPr lang="ja-JP" altLang="en-US">
                <a:latin typeface="+mn-ea"/>
                <a:ea typeface="+mn-ea"/>
              </a:rPr>
              <a:t>を使用</a:t>
            </a:r>
            <a:endParaRPr lang="en-US" altLang="ja-JP" dirty="0">
              <a:latin typeface="+mn-ea"/>
              <a:ea typeface="+mn-ea"/>
            </a:endParaRPr>
          </a:p>
          <a:p>
            <a:pPr lvl="1"/>
            <a:r>
              <a:rPr lang="ja-JP" altLang="en-US">
                <a:latin typeface="+mn-ea"/>
                <a:ea typeface="+mn-ea"/>
              </a:rPr>
              <a:t>システムメモリ上の</a:t>
            </a:r>
            <a:r>
              <a:rPr lang="en-US" altLang="ja-JP" dirty="0">
                <a:latin typeface="+mn-ea"/>
                <a:ea typeface="+mn-ea"/>
              </a:rPr>
              <a:t>OS</a:t>
            </a:r>
            <a:r>
              <a:rPr lang="ja-JP" altLang="en-US">
                <a:latin typeface="+mn-ea"/>
                <a:ea typeface="+mn-ea"/>
              </a:rPr>
              <a:t>のデータ構造をたどってデータを収集して教諭メモリに格納</a:t>
            </a:r>
            <a:endParaRPr lang="en-US" altLang="ja-JP" dirty="0">
              <a:latin typeface="+mn-ea"/>
              <a:ea typeface="+mn-ea"/>
            </a:endParaRPr>
          </a:p>
          <a:p>
            <a:endParaRPr kumimoji="1" lang="ja-JP" altLang="en-US">
              <a:latin typeface="+mn-ea"/>
              <a:ea typeface="+mn-ea"/>
            </a:endParaRPr>
          </a:p>
        </p:txBody>
      </p:sp>
      <p:sp>
        <p:nvSpPr>
          <p:cNvPr id="4" name="スライド番号プレースホルダー 3">
            <a:extLst>
              <a:ext uri="{FF2B5EF4-FFF2-40B4-BE49-F238E27FC236}">
                <a16:creationId xmlns:a16="http://schemas.microsoft.com/office/drawing/2014/main" id="{CD80ABCA-A92F-86BD-94E6-7ABF1499A1EC}"/>
              </a:ext>
            </a:extLst>
          </p:cNvPr>
          <p:cNvSpPr>
            <a:spLocks noGrp="1"/>
          </p:cNvSpPr>
          <p:nvPr>
            <p:ph type="sldNum" sz="quarter" idx="12"/>
          </p:nvPr>
        </p:nvSpPr>
        <p:spPr/>
        <p:txBody>
          <a:bodyPr/>
          <a:lstStyle/>
          <a:p>
            <a:fld id="{A2DAF6EC-2C59-9941-AA93-00E19ED16896}" type="slidenum">
              <a:rPr kumimoji="1" lang="ja-JP" altLang="en-US" smtClean="0">
                <a:solidFill>
                  <a:schemeClr val="tx1"/>
                </a:solidFill>
                <a:latin typeface="+mn-ea"/>
              </a:rPr>
              <a:t>33</a:t>
            </a:fld>
            <a:endParaRPr kumimoji="1" lang="ja-JP" altLang="en-US">
              <a:solidFill>
                <a:schemeClr val="tx1"/>
              </a:solidFill>
              <a:latin typeface="+mn-ea"/>
            </a:endParaRPr>
          </a:p>
        </p:txBody>
      </p:sp>
    </p:spTree>
    <p:extLst>
      <p:ext uri="{BB962C8B-B14F-4D97-AF65-F5344CB8AC3E}">
        <p14:creationId xmlns:p14="http://schemas.microsoft.com/office/powerpoint/2010/main" val="1426408259"/>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solidFill>
            <a:srgbClr val="FF0000"/>
          </a:solidFill>
        </a:ln>
      </a:spPr>
      <a:bodyPr rtlCol="0" anchor="ctr"/>
      <a:lstStyle>
        <a:defPPr algn="ctr">
          <a:defRPr dirty="0" smtClean="0">
            <a:solidFill>
              <a:srgbClr val="FF0000"/>
            </a:solidFill>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テンプレート" id="{38D22C19-B98B-CE42-B7DB-7A536949DDD1}" vid="{A651663E-BB01-D14A-BB3E-5C896E5506F1}"/>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71123</TotalTime>
  <Words>6712</Words>
  <Application>Microsoft Macintosh PowerPoint</Application>
  <PresentationFormat>ワイド画面</PresentationFormat>
  <Paragraphs>702</Paragraphs>
  <Slides>33</Slides>
  <Notes>33</Notes>
  <HiddenSlides>11</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33</vt:i4>
      </vt:variant>
    </vt:vector>
  </HeadingPairs>
  <TitlesOfParts>
    <vt:vector size="40" baseType="lpstr">
      <vt:lpstr>IBM Plex Sans JP</vt:lpstr>
      <vt:lpstr>Meiryo</vt:lpstr>
      <vt:lpstr>游ゴシック</vt:lpstr>
      <vt:lpstr>Arial</vt:lpstr>
      <vt:lpstr>Century Gothic</vt:lpstr>
      <vt:lpstr>Helvetica</vt:lpstr>
      <vt:lpstr>Office テーマ</vt:lpstr>
      <vt:lpstr>SMIインジェクションとuBPFを用いた 機密VMの高速な監視</vt:lpstr>
      <vt:lpstr>クラウドにおける機密VM</vt:lpstr>
      <vt:lpstr>機密VMに対するIDSオフロード</vt:lpstr>
      <vt:lpstr>先行研究：SEVmonitor [能野+, CSS'22]</vt:lpstr>
      <vt:lpstr>コンテナを用いた隔離</vt:lpstr>
      <vt:lpstr>内部VMを用いた隔離</vt:lpstr>
      <vt:lpstr>提案：uBPF-SV</vt:lpstr>
      <vt:lpstr>VM内のSMMエージェントの保護</vt:lpstr>
      <vt:lpstr>SMMエージェントの呼び出し</vt:lpstr>
      <vt:lpstr>SMIインジェクション</vt:lpstr>
      <vt:lpstr>SMMエージェントとIDS間の共有メモリ</vt:lpstr>
      <vt:lpstr>uBPFプログラムを用いた一括取得</vt:lpstr>
      <vt:lpstr>uBPFプログラムのロード</vt:lpstr>
      <vt:lpstr>uBPFプログラムによる外部メモリアクセス</vt:lpstr>
      <vt:lpstr>ヘルパー関数による安全なメモリアクセス</vt:lpstr>
      <vt:lpstr>実験</vt:lpstr>
      <vt:lpstr>実験1：動作確認</vt:lpstr>
      <vt:lpstr>実験２：監視性能</vt:lpstr>
      <vt:lpstr>実験３：監視性能の詳細</vt:lpstr>
      <vt:lpstr>関連研究</vt:lpstr>
      <vt:lpstr>まとめ</vt:lpstr>
      <vt:lpstr>SMIインジェクションとuBPFを用いた 機密VMの高速な監視</vt:lpstr>
      <vt:lpstr>uBPFプログラムのロード</vt:lpstr>
      <vt:lpstr>実験1：性能測定</vt:lpstr>
      <vt:lpstr>SMIインジェクション</vt:lpstr>
      <vt:lpstr>uBPFプログラムを用いた一括取得</vt:lpstr>
      <vt:lpstr>実験1：監視性能</vt:lpstr>
      <vt:lpstr>実験3：多くのOSデータを一括取得する場合の性能</vt:lpstr>
      <vt:lpstr>実験４：返送データ暗号化によるオーバヘッド</vt:lpstr>
      <vt:lpstr>メモリデータのキャッシュ</vt:lpstr>
      <vt:lpstr>先行研究の問題点</vt:lpstr>
      <vt:lpstr>uBPFにおける外部メモリアクセス</vt:lpstr>
      <vt:lpstr>uBPFプログラムの実行</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AMD SEV で保護されたVM の SMI インジェクションを用いた監視</dc:title>
  <dc:creator>YAMAGUCHI Kouki</dc:creator>
  <cp:lastModifiedBy>YAMAGUCHI Kouki</cp:lastModifiedBy>
  <cp:revision>113</cp:revision>
  <dcterms:created xsi:type="dcterms:W3CDTF">2024-09-05T23:38:12Z</dcterms:created>
  <dcterms:modified xsi:type="dcterms:W3CDTF">2025-08-04T06:17:48Z</dcterms:modified>
</cp:coreProperties>
</file>