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1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2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23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24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1"/>
  </p:notesMasterIdLst>
  <p:handoutMasterIdLst>
    <p:handoutMasterId r:id="rId32"/>
  </p:handoutMasterIdLst>
  <p:sldIdLst>
    <p:sldId id="256" r:id="rId5"/>
    <p:sldId id="257" r:id="rId6"/>
    <p:sldId id="259" r:id="rId7"/>
    <p:sldId id="258" r:id="rId8"/>
    <p:sldId id="275" r:id="rId9"/>
    <p:sldId id="274" r:id="rId10"/>
    <p:sldId id="262" r:id="rId11"/>
    <p:sldId id="287" r:id="rId12"/>
    <p:sldId id="269" r:id="rId13"/>
    <p:sldId id="264" r:id="rId14"/>
    <p:sldId id="285" r:id="rId15"/>
    <p:sldId id="286" r:id="rId16"/>
    <p:sldId id="265" r:id="rId17"/>
    <p:sldId id="277" r:id="rId18"/>
    <p:sldId id="276" r:id="rId19"/>
    <p:sldId id="266" r:id="rId20"/>
    <p:sldId id="267" r:id="rId21"/>
    <p:sldId id="283" r:id="rId22"/>
    <p:sldId id="268" r:id="rId23"/>
    <p:sldId id="288" r:id="rId24"/>
    <p:sldId id="279" r:id="rId25"/>
    <p:sldId id="270" r:id="rId26"/>
    <p:sldId id="281" r:id="rId27"/>
    <p:sldId id="271" r:id="rId28"/>
    <p:sldId id="272" r:id="rId29"/>
    <p:sldId id="278" r:id="rId30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E7EE"/>
    <a:srgbClr val="A7DBEE"/>
    <a:srgbClr val="FFFFFF"/>
    <a:srgbClr val="F8F8F8"/>
    <a:srgbClr val="3B6FBB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3" autoAdjust="0"/>
    <p:restoredTop sz="96271"/>
  </p:normalViewPr>
  <p:slideViewPr>
    <p:cSldViewPr snapToGrid="0">
      <p:cViewPr varScale="1">
        <p:scale>
          <a:sx n="122" d="100"/>
          <a:sy n="122" d="100"/>
        </p:scale>
        <p:origin x="264" y="192"/>
      </p:cViewPr>
      <p:guideLst/>
    </p:cSldViewPr>
  </p:slideViewPr>
  <p:outlineViewPr>
    <p:cViewPr>
      <p:scale>
        <a:sx n="33" d="100"/>
        <a:sy n="33" d="100"/>
      </p:scale>
      <p:origin x="0" y="-14128"/>
    </p:cViewPr>
  </p:outlineViewPr>
  <p:notesTextViewPr>
    <p:cViewPr>
      <p:scale>
        <a:sx n="145" d="100"/>
        <a:sy n="145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notesViewPr>
    <p:cSldViewPr snapToGrid="0">
      <p:cViewPr>
        <p:scale>
          <a:sx n="96" d="100"/>
          <a:sy n="96" d="100"/>
        </p:scale>
        <p:origin x="3976" y="15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taiyo/Library/Mobile%20Documents/com~apple~CloudDocs/kyutech/M2/PRDC2025/slides/Book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taiyo/Library/Mobile%20Documents/com~apple~CloudDocs/kyutech/M2/PRDC2025/slides/Book1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taiyo/Library/Mobile%20Documents/com~apple~CloudDocs/kyutech/M2/PRDC2025/slides/Book1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taiyo/Library/Mobile%20Documents/com~apple~CloudDocs/kyutech/M2/PRDC2025/slides/Book1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taiyo/Library/Mobile%20Documents/com~apple~CloudDocs/kyutech/M2/PRDC2025/slides/Book1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taiyo/Library/Mobile%20Documents/com~apple~CloudDocs/kyutech/M2/PRDC2025/slides/Book1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taiyo/Library/Mobile%20Documents/com~apple~CloudDocs/kyutech/M2/PRDC2025/slides/Book1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taiyo/Library/Mobile%20Documents/com~apple~CloudDocs/kyutech/M2/PRDC2025/slides/Book1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885426593196429"/>
          <c:y val="6.1568858137949711E-2"/>
          <c:w val="0.8023429049993217"/>
          <c:h val="0.6511252416034062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Sheet2!$B$5</c:f>
              <c:strCache>
                <c:ptCount val="1"/>
                <c:pt idx="0">
                  <c:v>original RPC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cat>
            <c:strRef>
              <c:f>Sheet2!$C$4:$F$4</c:f>
              <c:strCache>
                <c:ptCount val="4"/>
                <c:pt idx="0">
                  <c:v>pipe</c:v>
                </c:pt>
                <c:pt idx="1">
                  <c:v>TCP
socket</c:v>
                </c:pt>
                <c:pt idx="2">
                  <c:v>shared memory</c:v>
                </c:pt>
                <c:pt idx="3">
                  <c:v>signal</c:v>
                </c:pt>
              </c:strCache>
            </c:strRef>
          </c:cat>
          <c:val>
            <c:numRef>
              <c:f>Sheet2!$C$5:$F$5</c:f>
              <c:numCache>
                <c:formatCode>General</c:formatCode>
                <c:ptCount val="4"/>
                <c:pt idx="0">
                  <c:v>491.53</c:v>
                </c:pt>
                <c:pt idx="1">
                  <c:v>447.52</c:v>
                </c:pt>
                <c:pt idx="3">
                  <c:v>369.63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142-6A48-AFA3-5624F8109097}"/>
            </c:ext>
          </c:extLst>
        </c:ser>
        <c:ser>
          <c:idx val="1"/>
          <c:order val="1"/>
          <c:tx>
            <c:strRef>
              <c:f>Sheet2!$B$6</c:f>
              <c:strCache>
                <c:ptCount val="1"/>
                <c:pt idx="0">
                  <c:v>lightweight RPC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Sheet2!$C$4:$F$4</c:f>
              <c:strCache>
                <c:ptCount val="4"/>
                <c:pt idx="0">
                  <c:v>pipe</c:v>
                </c:pt>
                <c:pt idx="1">
                  <c:v>TCP
socket</c:v>
                </c:pt>
                <c:pt idx="2">
                  <c:v>shared memory</c:v>
                </c:pt>
                <c:pt idx="3">
                  <c:v>signal</c:v>
                </c:pt>
              </c:strCache>
            </c:strRef>
          </c:cat>
          <c:val>
            <c:numRef>
              <c:f>Sheet2!$C$6:$F$6</c:f>
              <c:numCache>
                <c:formatCode>General</c:formatCode>
                <c:ptCount val="4"/>
                <c:pt idx="0">
                  <c:v>53.155999999999999</c:v>
                </c:pt>
                <c:pt idx="1">
                  <c:v>66.605999999999995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142-6A48-AFA3-5624F8109097}"/>
            </c:ext>
          </c:extLst>
        </c:ser>
        <c:ser>
          <c:idx val="2"/>
          <c:order val="2"/>
          <c:tx>
            <c:strRef>
              <c:f>Sheet2!$B$7</c:f>
              <c:strCache>
                <c:ptCount val="1"/>
                <c:pt idx="0">
                  <c:v>polling (0μs)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Sheet2!$C$4:$F$4</c:f>
              <c:strCache>
                <c:ptCount val="4"/>
                <c:pt idx="0">
                  <c:v>pipe</c:v>
                </c:pt>
                <c:pt idx="1">
                  <c:v>TCP
socket</c:v>
                </c:pt>
                <c:pt idx="2">
                  <c:v>shared memory</c:v>
                </c:pt>
                <c:pt idx="3">
                  <c:v>signal</c:v>
                </c:pt>
              </c:strCache>
            </c:strRef>
          </c:cat>
          <c:val>
            <c:numRef>
              <c:f>Sheet2!$C$7:$F$7</c:f>
              <c:numCache>
                <c:formatCode>General</c:formatCode>
                <c:ptCount val="4"/>
                <c:pt idx="0">
                  <c:v>20.774000000000001</c:v>
                </c:pt>
                <c:pt idx="1">
                  <c:v>48.395000000000003</c:v>
                </c:pt>
                <c:pt idx="2">
                  <c:v>4.8000000000000001E-2</c:v>
                </c:pt>
                <c:pt idx="3">
                  <c:v>28.722999999999999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142-6A48-AFA3-5624F810909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25788687"/>
        <c:axId val="1725111151"/>
      </c:barChart>
      <c:catAx>
        <c:axId val="172578868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ja-JP"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1725111151"/>
        <c:crosses val="autoZero"/>
        <c:auto val="1"/>
        <c:lblAlgn val="ctr"/>
        <c:lblOffset val="100"/>
        <c:noMultiLvlLbl val="0"/>
      </c:catAx>
      <c:valAx>
        <c:axId val="172511115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lang="ja-JP"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ja-JP" sz="1600">
                    <a:solidFill>
                      <a:schemeClr val="tx1"/>
                    </a:solidFill>
                  </a:rPr>
                  <a:t>round-trip</a:t>
                </a:r>
                <a:r>
                  <a:rPr lang="en-US" altLang="ja-JP" sz="1600" baseline="0">
                    <a:solidFill>
                      <a:schemeClr val="tx1"/>
                    </a:solidFill>
                  </a:rPr>
                  <a:t> latency (μs)</a:t>
                </a:r>
                <a:endParaRPr lang="ja-JP" altLang="en-US" sz="160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2.6184390062467294E-3"/>
              <c:y val="5.8614153524375101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lang="ja-JP"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ja-JP" alt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ja-JP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172578868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ja-JP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732450725668439"/>
          <c:y val="0.12323258354575756"/>
          <c:w val="0.55909190061351921"/>
          <c:h val="0.5894615161955983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Sheet2!$B$14</c:f>
              <c:strCache>
                <c:ptCount val="1"/>
                <c:pt idx="0">
                  <c:v>original RPC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cat>
            <c:strRef>
              <c:f>Sheet2!$C$13:$E$13</c:f>
              <c:strCache>
                <c:ptCount val="3"/>
                <c:pt idx="0">
                  <c:v>pipe</c:v>
                </c:pt>
                <c:pt idx="1">
                  <c:v>TCP
socket</c:v>
                </c:pt>
                <c:pt idx="2">
                  <c:v>shared memory</c:v>
                </c:pt>
              </c:strCache>
            </c:strRef>
          </c:cat>
          <c:val>
            <c:numRef>
              <c:f>Sheet2!$C$14:$E$14</c:f>
              <c:numCache>
                <c:formatCode>General</c:formatCode>
                <c:ptCount val="3"/>
                <c:pt idx="0">
                  <c:v>20.584</c:v>
                </c:pt>
                <c:pt idx="1">
                  <c:v>18.413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D95-9B49-919B-8B6F517C9623}"/>
            </c:ext>
          </c:extLst>
        </c:ser>
        <c:ser>
          <c:idx val="1"/>
          <c:order val="1"/>
          <c:tx>
            <c:strRef>
              <c:f>Sheet2!$B$15</c:f>
              <c:strCache>
                <c:ptCount val="1"/>
                <c:pt idx="0">
                  <c:v>lightweight RPC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Sheet2!$C$13:$E$13</c:f>
              <c:strCache>
                <c:ptCount val="3"/>
                <c:pt idx="0">
                  <c:v>pipe</c:v>
                </c:pt>
                <c:pt idx="1">
                  <c:v>TCP
socket</c:v>
                </c:pt>
                <c:pt idx="2">
                  <c:v>shared memory</c:v>
                </c:pt>
              </c:strCache>
            </c:strRef>
          </c:cat>
          <c:val>
            <c:numRef>
              <c:f>Sheet2!$C$15:$E$15</c:f>
              <c:numCache>
                <c:formatCode>General</c:formatCode>
                <c:ptCount val="3"/>
                <c:pt idx="0">
                  <c:v>150.94999999999999</c:v>
                </c:pt>
                <c:pt idx="1">
                  <c:v>119.33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D95-9B49-919B-8B6F517C9623}"/>
            </c:ext>
          </c:extLst>
        </c:ser>
        <c:ser>
          <c:idx val="2"/>
          <c:order val="2"/>
          <c:tx>
            <c:strRef>
              <c:f>Sheet2!$B$16</c:f>
              <c:strCache>
                <c:ptCount val="1"/>
                <c:pt idx="0">
                  <c:v>polling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Sheet2!$C$13:$E$13</c:f>
              <c:strCache>
                <c:ptCount val="3"/>
                <c:pt idx="0">
                  <c:v>pipe</c:v>
                </c:pt>
                <c:pt idx="1">
                  <c:v>TCP
socket</c:v>
                </c:pt>
                <c:pt idx="2">
                  <c:v>shared memory</c:v>
                </c:pt>
              </c:strCache>
            </c:strRef>
          </c:cat>
          <c:val>
            <c:numRef>
              <c:f>Sheet2!$C$16:$E$16</c:f>
              <c:numCache>
                <c:formatCode>General</c:formatCode>
                <c:ptCount val="3"/>
                <c:pt idx="0">
                  <c:v>644.30999999999995</c:v>
                </c:pt>
                <c:pt idx="1">
                  <c:v>691.09</c:v>
                </c:pt>
                <c:pt idx="2">
                  <c:v>2573.6999999999998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D95-9B49-919B-8B6F517C96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3480048"/>
        <c:axId val="2144180847"/>
      </c:barChart>
      <c:catAx>
        <c:axId val="2103480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ja-JP"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2144180847"/>
        <c:crosses val="autoZero"/>
        <c:auto val="1"/>
        <c:lblAlgn val="ctr"/>
        <c:lblOffset val="100"/>
        <c:noMultiLvlLbl val="0"/>
      </c:catAx>
      <c:valAx>
        <c:axId val="2144180847"/>
        <c:scaling>
          <c:orientation val="minMax"/>
          <c:max val="1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lang="ja-JP"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ja-JP" sz="1600">
                    <a:solidFill>
                      <a:schemeClr val="tx1"/>
                    </a:solidFill>
                  </a:rPr>
                  <a:t>throughput</a:t>
                </a:r>
                <a:r>
                  <a:rPr lang="en-US" altLang="ja-JP" sz="1600" baseline="0">
                    <a:solidFill>
                      <a:schemeClr val="tx1"/>
                    </a:solidFill>
                  </a:rPr>
                  <a:t> (MB/s)</a:t>
                </a:r>
                <a:endParaRPr lang="ja-JP" altLang="en-US" sz="160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1.0160679546248053E-2"/>
              <c:y val="0.1184892200528492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lang="ja-JP"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ja-JP" alt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ja-JP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210348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1040281206384426"/>
          <c:y val="0.15088415175028244"/>
          <c:w val="0.28959718793615574"/>
          <c:h val="0.51798351027573131"/>
        </c:manualLayout>
      </c:layout>
      <c:overlay val="0"/>
      <c:spPr>
        <a:solidFill>
          <a:schemeClr val="tx2">
            <a:lumMod val="20000"/>
            <a:lumOff val="8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ja-JP"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ja-JP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ja-JP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569407297275345"/>
          <c:y val="0.26641459691014513"/>
          <c:w val="0.66851413307772123"/>
          <c:h val="0.4860328298796621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Sheet2!$B$29</c:f>
              <c:strCache>
                <c:ptCount val="1"/>
                <c:pt idx="0">
                  <c:v>original RPC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cat>
            <c:strRef>
              <c:f>Sheet2!$C$28:$F$28</c:f>
              <c:strCache>
                <c:ptCount val="4"/>
                <c:pt idx="0">
                  <c:v>pipe</c:v>
                </c:pt>
                <c:pt idx="1">
                  <c:v>TCP
socket</c:v>
                </c:pt>
                <c:pt idx="2">
                  <c:v>shared
memory</c:v>
                </c:pt>
                <c:pt idx="3">
                  <c:v>signal</c:v>
                </c:pt>
              </c:strCache>
            </c:strRef>
          </c:cat>
          <c:val>
            <c:numRef>
              <c:f>Sheet2!$C$29:$F$29</c:f>
              <c:numCache>
                <c:formatCode>General</c:formatCode>
                <c:ptCount val="4"/>
                <c:pt idx="0">
                  <c:v>2164.61</c:v>
                </c:pt>
                <c:pt idx="1">
                  <c:v>2044.94</c:v>
                </c:pt>
                <c:pt idx="3">
                  <c:v>2314.04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A53-8841-A9FC-11A71BEA443C}"/>
            </c:ext>
          </c:extLst>
        </c:ser>
        <c:ser>
          <c:idx val="1"/>
          <c:order val="1"/>
          <c:tx>
            <c:strRef>
              <c:f>Sheet2!$B$30</c:f>
              <c:strCache>
                <c:ptCount val="1"/>
                <c:pt idx="0">
                  <c:v>lightweight RPC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Sheet2!$C$28:$F$28</c:f>
              <c:strCache>
                <c:ptCount val="4"/>
                <c:pt idx="0">
                  <c:v>pipe</c:v>
                </c:pt>
                <c:pt idx="1">
                  <c:v>TCP
socket</c:v>
                </c:pt>
                <c:pt idx="2">
                  <c:v>shared
memory</c:v>
                </c:pt>
                <c:pt idx="3">
                  <c:v>signal</c:v>
                </c:pt>
              </c:strCache>
            </c:strRef>
          </c:cat>
          <c:val>
            <c:numRef>
              <c:f>Sheet2!$C$30:$F$30</c:f>
              <c:numCache>
                <c:formatCode>General</c:formatCode>
                <c:ptCount val="4"/>
                <c:pt idx="0">
                  <c:v>2022.73</c:v>
                </c:pt>
                <c:pt idx="1">
                  <c:v>2041.46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A53-8841-A9FC-11A71BEA443C}"/>
            </c:ext>
          </c:extLst>
        </c:ser>
        <c:ser>
          <c:idx val="2"/>
          <c:order val="2"/>
          <c:tx>
            <c:strRef>
              <c:f>Sheet2!$B$31</c:f>
              <c:strCache>
                <c:ptCount val="1"/>
                <c:pt idx="0">
                  <c:v>polling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Sheet2!$C$28:$F$28</c:f>
              <c:strCache>
                <c:ptCount val="4"/>
                <c:pt idx="0">
                  <c:v>pipe</c:v>
                </c:pt>
                <c:pt idx="1">
                  <c:v>TCP
socket</c:v>
                </c:pt>
                <c:pt idx="2">
                  <c:v>shared
memory</c:v>
                </c:pt>
                <c:pt idx="3">
                  <c:v>signal</c:v>
                </c:pt>
              </c:strCache>
            </c:strRef>
          </c:cat>
          <c:val>
            <c:numRef>
              <c:f>Sheet2!$C$31:$F$31</c:f>
              <c:numCache>
                <c:formatCode>General</c:formatCode>
                <c:ptCount val="4"/>
                <c:pt idx="0">
                  <c:v>1461.98</c:v>
                </c:pt>
                <c:pt idx="1">
                  <c:v>1438.38</c:v>
                </c:pt>
                <c:pt idx="2">
                  <c:v>1544.67</c:v>
                </c:pt>
                <c:pt idx="3">
                  <c:v>1998.45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A53-8841-A9FC-11A71BEA44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16707232"/>
        <c:axId val="360325360"/>
      </c:barChart>
      <c:catAx>
        <c:axId val="4167072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ja-JP"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360325360"/>
        <c:crosses val="autoZero"/>
        <c:auto val="1"/>
        <c:lblAlgn val="ctr"/>
        <c:lblOffset val="100"/>
        <c:noMultiLvlLbl val="0"/>
      </c:catAx>
      <c:valAx>
        <c:axId val="360325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lang="ja-JP"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ja-JP" sz="1600">
                    <a:solidFill>
                      <a:schemeClr val="tx1"/>
                    </a:solidFill>
                  </a:rPr>
                  <a:t>CPU</a:t>
                </a:r>
                <a:r>
                  <a:rPr lang="en-US" altLang="ja-JP" sz="1600" baseline="0">
                    <a:solidFill>
                      <a:schemeClr val="tx1"/>
                    </a:solidFill>
                  </a:rPr>
                  <a:t> speed (evnets/sec)</a:t>
                </a:r>
                <a:endParaRPr lang="ja-JP" altLang="en-US" sz="160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1.4631648255175945E-3"/>
              <c:y val="0.1983574772540536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lang="ja-JP"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ja-JP" alt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ja-JP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4167072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9030301913116807"/>
          <c:y val="0.25349779364663511"/>
          <c:w val="0.20091799191572632"/>
          <c:h val="0.48429422068471711"/>
        </c:manualLayout>
      </c:layout>
      <c:overlay val="0"/>
      <c:spPr>
        <a:solidFill>
          <a:schemeClr val="tx2">
            <a:lumMod val="20000"/>
            <a:lumOff val="8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ja-JP"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ja-JP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ja-JP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909854841772281"/>
          <c:y val="0.10638888888888889"/>
          <c:w val="0.81268185178751062"/>
          <c:h val="0.6131940799066782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Sheet2!$B$44</c:f>
              <c:strCache>
                <c:ptCount val="1"/>
                <c:pt idx="0">
                  <c:v>CA-CA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Sheet2!$C$43:$F$43</c:f>
              <c:strCache>
                <c:ptCount val="4"/>
                <c:pt idx="0">
                  <c:v>pipe</c:v>
                </c:pt>
                <c:pt idx="1">
                  <c:v>TCP
socket</c:v>
                </c:pt>
                <c:pt idx="2">
                  <c:v>shared
memory</c:v>
                </c:pt>
                <c:pt idx="3">
                  <c:v>signal</c:v>
                </c:pt>
              </c:strCache>
            </c:strRef>
          </c:cat>
          <c:val>
            <c:numRef>
              <c:f>Sheet2!$C$44:$F$44</c:f>
              <c:numCache>
                <c:formatCode>General</c:formatCode>
                <c:ptCount val="4"/>
                <c:pt idx="0">
                  <c:v>18.29</c:v>
                </c:pt>
                <c:pt idx="1">
                  <c:v>44.015000000000001</c:v>
                </c:pt>
                <c:pt idx="2">
                  <c:v>3.0000000000000001E-3</c:v>
                </c:pt>
                <c:pt idx="3">
                  <c:v>24.36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906-3A45-A4B3-7B6504323ADA}"/>
            </c:ext>
          </c:extLst>
        </c:ser>
        <c:ser>
          <c:idx val="1"/>
          <c:order val="1"/>
          <c:tx>
            <c:strRef>
              <c:f>Sheet2!$B$45</c:f>
              <c:strCache>
                <c:ptCount val="1"/>
                <c:pt idx="0">
                  <c:v>CA-TA (polling)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Sheet2!$C$43:$F$43</c:f>
              <c:strCache>
                <c:ptCount val="4"/>
                <c:pt idx="0">
                  <c:v>pipe</c:v>
                </c:pt>
                <c:pt idx="1">
                  <c:v>TCP
socket</c:v>
                </c:pt>
                <c:pt idx="2">
                  <c:v>shared
memory</c:v>
                </c:pt>
                <c:pt idx="3">
                  <c:v>signal</c:v>
                </c:pt>
              </c:strCache>
            </c:strRef>
          </c:cat>
          <c:val>
            <c:numRef>
              <c:f>Sheet2!$C$45:$F$45</c:f>
              <c:numCache>
                <c:formatCode>General</c:formatCode>
                <c:ptCount val="4"/>
                <c:pt idx="0">
                  <c:v>20.774000000000001</c:v>
                </c:pt>
                <c:pt idx="1">
                  <c:v>48.395000000000003</c:v>
                </c:pt>
                <c:pt idx="2">
                  <c:v>4.8000000000000001E-2</c:v>
                </c:pt>
                <c:pt idx="3">
                  <c:v>28.722999999999999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906-3A45-A4B3-7B6504323ADA}"/>
            </c:ext>
          </c:extLst>
        </c:ser>
        <c:ser>
          <c:idx val="2"/>
          <c:order val="2"/>
          <c:tx>
            <c:strRef>
              <c:f>Sheet2!$B$46</c:f>
              <c:strCache>
                <c:ptCount val="1"/>
                <c:pt idx="0">
                  <c:v>CA-TA (RPC)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Sheet2!$C$43:$F$43</c:f>
              <c:strCache>
                <c:ptCount val="4"/>
                <c:pt idx="0">
                  <c:v>pipe</c:v>
                </c:pt>
                <c:pt idx="1">
                  <c:v>TCP
socket</c:v>
                </c:pt>
                <c:pt idx="2">
                  <c:v>shared
memory</c:v>
                </c:pt>
                <c:pt idx="3">
                  <c:v>signal</c:v>
                </c:pt>
              </c:strCache>
            </c:strRef>
          </c:cat>
          <c:val>
            <c:numRef>
              <c:f>Sheet2!$C$46:$F$46</c:f>
              <c:numCache>
                <c:formatCode>General</c:formatCode>
                <c:ptCount val="4"/>
                <c:pt idx="0">
                  <c:v>53.155999999999999</c:v>
                </c:pt>
                <c:pt idx="1">
                  <c:v>66.605999999999995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906-3A45-A4B3-7B6504323A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18291696"/>
        <c:axId val="2118293408"/>
      </c:barChart>
      <c:catAx>
        <c:axId val="2118291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ja-JP"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2118293408"/>
        <c:crosses val="autoZero"/>
        <c:auto val="1"/>
        <c:lblAlgn val="ctr"/>
        <c:lblOffset val="100"/>
        <c:noMultiLvlLbl val="0"/>
      </c:catAx>
      <c:valAx>
        <c:axId val="21182934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lang="ja-JP"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ja-JP" sz="1600" b="0" i="0" u="none" strike="noStrike" kern="1200" baseline="0">
                    <a:solidFill>
                      <a:sysClr val="windowText" lastClr="000000">
                        <a:lumMod val="65000"/>
                        <a:lumOff val="35000"/>
                      </a:sysClr>
                    </a:solidFill>
                  </a:rPr>
                  <a:t>round-trip latency (μs)</a:t>
                </a:r>
                <a:endParaRPr lang="ja-JP" altLang="en-US" sz="1600" b="0" i="0" u="none" strike="noStrike" kern="1200" baseline="0">
                  <a:solidFill>
                    <a:sysClr val="windowText" lastClr="000000">
                      <a:lumMod val="65000"/>
                      <a:lumOff val="35000"/>
                    </a:sysClr>
                  </a:solidFill>
                </a:endParaRPr>
              </a:p>
            </c:rich>
          </c:tx>
          <c:layout>
            <c:manualLayout>
              <c:xMode val="edge"/>
              <c:yMode val="edge"/>
              <c:x val="2.5654181631605951E-3"/>
              <c:y val="6.4722222222222223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lang="ja-JP"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ja-JP" alt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ja-JP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2118291696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ja-JP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014843385140936"/>
          <c:y val="0.13425925925925927"/>
          <c:w val="0.56489220991714495"/>
          <c:h val="0.5853237095363080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Sheet2!$B$55</c:f>
              <c:strCache>
                <c:ptCount val="1"/>
                <c:pt idx="0">
                  <c:v>CA-CA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Sheet2!$C$54:$F$54</c:f>
              <c:strCache>
                <c:ptCount val="4"/>
                <c:pt idx="0">
                  <c:v>pipe</c:v>
                </c:pt>
                <c:pt idx="1">
                  <c:v>TCP
socket</c:v>
                </c:pt>
                <c:pt idx="2">
                  <c:v>shared
memory</c:v>
                </c:pt>
                <c:pt idx="3">
                  <c:v>signal</c:v>
                </c:pt>
              </c:strCache>
            </c:strRef>
          </c:cat>
          <c:val>
            <c:numRef>
              <c:f>Sheet2!$C$55:$F$55</c:f>
              <c:numCache>
                <c:formatCode>General</c:formatCode>
                <c:ptCount val="4"/>
                <c:pt idx="0">
                  <c:v>2229.3000000000002</c:v>
                </c:pt>
                <c:pt idx="1">
                  <c:v>2232.23</c:v>
                </c:pt>
                <c:pt idx="2">
                  <c:v>1515.79</c:v>
                </c:pt>
                <c:pt idx="3">
                  <c:v>2748.29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136-CD42-8A5A-40AEBE5D4AD7}"/>
            </c:ext>
          </c:extLst>
        </c:ser>
        <c:ser>
          <c:idx val="1"/>
          <c:order val="1"/>
          <c:tx>
            <c:strRef>
              <c:f>Sheet2!$B$56</c:f>
              <c:strCache>
                <c:ptCount val="1"/>
                <c:pt idx="0">
                  <c:v>CA-TA (polling)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Sheet2!$C$54:$F$54</c:f>
              <c:strCache>
                <c:ptCount val="4"/>
                <c:pt idx="0">
                  <c:v>pipe</c:v>
                </c:pt>
                <c:pt idx="1">
                  <c:v>TCP
socket</c:v>
                </c:pt>
                <c:pt idx="2">
                  <c:v>shared
memory</c:v>
                </c:pt>
                <c:pt idx="3">
                  <c:v>signal</c:v>
                </c:pt>
              </c:strCache>
            </c:strRef>
          </c:cat>
          <c:val>
            <c:numRef>
              <c:f>Sheet2!$C$56:$F$56</c:f>
              <c:numCache>
                <c:formatCode>General</c:formatCode>
                <c:ptCount val="4"/>
                <c:pt idx="0">
                  <c:v>1461.98</c:v>
                </c:pt>
                <c:pt idx="1">
                  <c:v>1438.38</c:v>
                </c:pt>
                <c:pt idx="2">
                  <c:v>1544.67</c:v>
                </c:pt>
                <c:pt idx="3">
                  <c:v>1998.45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136-CD42-8A5A-40AEBE5D4AD7}"/>
            </c:ext>
          </c:extLst>
        </c:ser>
        <c:ser>
          <c:idx val="2"/>
          <c:order val="2"/>
          <c:tx>
            <c:strRef>
              <c:f>Sheet2!$B$57</c:f>
              <c:strCache>
                <c:ptCount val="1"/>
                <c:pt idx="0">
                  <c:v>CA-TA (RPC)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Sheet2!$C$54:$F$54</c:f>
              <c:strCache>
                <c:ptCount val="4"/>
                <c:pt idx="0">
                  <c:v>pipe</c:v>
                </c:pt>
                <c:pt idx="1">
                  <c:v>TCP
socket</c:v>
                </c:pt>
                <c:pt idx="2">
                  <c:v>shared
memory</c:v>
                </c:pt>
                <c:pt idx="3">
                  <c:v>signal</c:v>
                </c:pt>
              </c:strCache>
            </c:strRef>
          </c:cat>
          <c:val>
            <c:numRef>
              <c:f>Sheet2!$C$57:$F$57</c:f>
              <c:numCache>
                <c:formatCode>General</c:formatCode>
                <c:ptCount val="4"/>
                <c:pt idx="0">
                  <c:v>2022.73</c:v>
                </c:pt>
                <c:pt idx="1">
                  <c:v>2041.46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136-CD42-8A5A-40AEBE5D4A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31828176"/>
        <c:axId val="1731829888"/>
      </c:barChart>
      <c:catAx>
        <c:axId val="17318281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ja-JP"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1731829888"/>
        <c:crosses val="autoZero"/>
        <c:auto val="1"/>
        <c:lblAlgn val="ctr"/>
        <c:lblOffset val="100"/>
        <c:noMultiLvlLbl val="0"/>
      </c:catAx>
      <c:valAx>
        <c:axId val="17318298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lang="ja-JP"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ja-JP" sz="1600" b="0" i="0" u="none" strike="noStrike" kern="1200" baseline="0">
                    <a:solidFill>
                      <a:schemeClr val="tx1"/>
                    </a:solidFill>
                  </a:rPr>
                  <a:t>CPU speed (evnets/sec)</a:t>
                </a:r>
                <a:endParaRPr lang="ja-JP" altLang="en-US" sz="1600" b="0" i="0" u="none" strike="noStrike" kern="1200" baseline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8.2953131480713403E-3"/>
              <c:y val="5.0925925925925923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lang="ja-JP"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ja-JP" alt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ja-JP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17318281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2333595691662556"/>
          <c:y val="0.19629228638086907"/>
          <c:w val="0.27666404308337444"/>
          <c:h val="0.49167468649752116"/>
        </c:manualLayout>
      </c:layout>
      <c:overlay val="0"/>
      <c:spPr>
        <a:solidFill>
          <a:schemeClr val="tx2">
            <a:lumMod val="20000"/>
            <a:lumOff val="8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ja-JP"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ja-JP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ja-JP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065487290436705"/>
          <c:y val="0.23632983377077865"/>
          <c:w val="0.85794435216392162"/>
          <c:h val="0.5064012831729367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Sheet2!$N$70</c:f>
              <c:strCache>
                <c:ptCount val="1"/>
                <c:pt idx="0">
                  <c:v>native (polling)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Sheet2!$O$69:$R$69</c:f>
              <c:strCache>
                <c:ptCount val="4"/>
                <c:pt idx="0">
                  <c:v>pipe</c:v>
                </c:pt>
                <c:pt idx="1">
                  <c:v>TCP
socket</c:v>
                </c:pt>
                <c:pt idx="2">
                  <c:v>shared
memory</c:v>
                </c:pt>
                <c:pt idx="3">
                  <c:v>signal</c:v>
                </c:pt>
              </c:strCache>
            </c:strRef>
          </c:cat>
          <c:val>
            <c:numRef>
              <c:f>Sheet2!$O$70:$R$70</c:f>
              <c:numCache>
                <c:formatCode>General</c:formatCode>
                <c:ptCount val="4"/>
                <c:pt idx="0">
                  <c:v>20.774000000000001</c:v>
                </c:pt>
                <c:pt idx="1">
                  <c:v>48.395000000000003</c:v>
                </c:pt>
                <c:pt idx="2">
                  <c:v>4.8000000000000001E-2</c:v>
                </c:pt>
                <c:pt idx="3">
                  <c:v>28.722999999999999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26C-CC44-89E6-E9B451ED6B86}"/>
            </c:ext>
          </c:extLst>
        </c:ser>
        <c:ser>
          <c:idx val="1"/>
          <c:order val="1"/>
          <c:tx>
            <c:strRef>
              <c:f>Sheet2!$N$71</c:f>
              <c:strCache>
                <c:ptCount val="1"/>
                <c:pt idx="0">
                  <c:v>Wasm (polling)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Sheet2!$O$69:$R$69</c:f>
              <c:strCache>
                <c:ptCount val="4"/>
                <c:pt idx="0">
                  <c:v>pipe</c:v>
                </c:pt>
                <c:pt idx="1">
                  <c:v>TCP
socket</c:v>
                </c:pt>
                <c:pt idx="2">
                  <c:v>shared
memory</c:v>
                </c:pt>
                <c:pt idx="3">
                  <c:v>signal</c:v>
                </c:pt>
              </c:strCache>
            </c:strRef>
          </c:cat>
          <c:val>
            <c:numRef>
              <c:f>Sheet2!$O$71:$R$71</c:f>
              <c:numCache>
                <c:formatCode>General</c:formatCode>
                <c:ptCount val="4"/>
                <c:pt idx="0">
                  <c:v>38.261000000000003</c:v>
                </c:pt>
                <c:pt idx="1">
                  <c:v>65.53</c:v>
                </c:pt>
                <c:pt idx="2">
                  <c:v>6.7000000000000004E-2</c:v>
                </c:pt>
                <c:pt idx="3">
                  <c:v>28.285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26C-CC44-89E6-E9B451ED6B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28500511"/>
        <c:axId val="2128502223"/>
      </c:barChart>
      <c:catAx>
        <c:axId val="212850051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ja-JP"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2128502223"/>
        <c:crosses val="autoZero"/>
        <c:auto val="1"/>
        <c:lblAlgn val="ctr"/>
        <c:lblOffset val="100"/>
        <c:noMultiLvlLbl val="0"/>
      </c:catAx>
      <c:valAx>
        <c:axId val="212850222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lang="ja-JP"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ja-JP" sz="1600" b="0" i="0" u="none" strike="noStrike" kern="1200" baseline="0">
                    <a:solidFill>
                      <a:schemeClr val="tx1"/>
                    </a:solidFill>
                  </a:rPr>
                  <a:t>round-trip latency (μs)</a:t>
                </a:r>
                <a:endParaRPr lang="ja-JP" altLang="en-US" sz="1600" b="0" i="0" u="none" strike="noStrike" kern="1200" baseline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3.8910499875838738E-3"/>
              <c:y val="0.1344779819189267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lang="ja-JP"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ja-JP" alt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ja-JP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2128500511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25058775535590011"/>
          <c:y val="5.0925925925925923E-2"/>
          <c:w val="0.58442743582410062"/>
          <c:h val="0.12531131525226014"/>
        </c:manualLayout>
      </c:layout>
      <c:overlay val="0"/>
      <c:spPr>
        <a:solidFill>
          <a:schemeClr val="tx2">
            <a:lumMod val="20000"/>
            <a:lumOff val="8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ja-JP"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ja-JP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ja-JP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226837270341211"/>
          <c:y val="0.23632983377077865"/>
          <c:w val="0.79717607174103233"/>
          <c:h val="0.5064012831729367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Sheet2!$T$70</c:f>
              <c:strCache>
                <c:ptCount val="1"/>
                <c:pt idx="0">
                  <c:v>native (RPC)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Sheet2!$U$69:$V$69</c:f>
              <c:strCache>
                <c:ptCount val="2"/>
                <c:pt idx="0">
                  <c:v>pipe</c:v>
                </c:pt>
                <c:pt idx="1">
                  <c:v>TCP
socket</c:v>
                </c:pt>
              </c:strCache>
            </c:strRef>
          </c:cat>
          <c:val>
            <c:numRef>
              <c:f>Sheet2!$U$70:$V$70</c:f>
              <c:numCache>
                <c:formatCode>General</c:formatCode>
                <c:ptCount val="2"/>
                <c:pt idx="0">
                  <c:v>53.155999999999999</c:v>
                </c:pt>
                <c:pt idx="1">
                  <c:v>66.605999999999995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14C-8543-A557-92CDDC277F20}"/>
            </c:ext>
          </c:extLst>
        </c:ser>
        <c:ser>
          <c:idx val="1"/>
          <c:order val="1"/>
          <c:tx>
            <c:strRef>
              <c:f>Sheet2!$T$71</c:f>
              <c:strCache>
                <c:ptCount val="1"/>
                <c:pt idx="0">
                  <c:v>Wasm (RPC)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Sheet2!$U$69:$V$69</c:f>
              <c:strCache>
                <c:ptCount val="2"/>
                <c:pt idx="0">
                  <c:v>pipe</c:v>
                </c:pt>
                <c:pt idx="1">
                  <c:v>TCP
socket</c:v>
                </c:pt>
              </c:strCache>
            </c:strRef>
          </c:cat>
          <c:val>
            <c:numRef>
              <c:f>Sheet2!$U$71:$V$71</c:f>
              <c:numCache>
                <c:formatCode>General</c:formatCode>
                <c:ptCount val="2"/>
                <c:pt idx="0">
                  <c:v>59.521999999999998</c:v>
                </c:pt>
                <c:pt idx="1">
                  <c:v>75.724999999999994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14C-8543-A557-92CDDC277F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82327120"/>
        <c:axId val="882611200"/>
      </c:barChart>
      <c:catAx>
        <c:axId val="8823271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ja-JP"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882611200"/>
        <c:crosses val="autoZero"/>
        <c:auto val="1"/>
        <c:lblAlgn val="ctr"/>
        <c:lblOffset val="100"/>
        <c:noMultiLvlLbl val="0"/>
      </c:catAx>
      <c:valAx>
        <c:axId val="8826112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lang="ja-JP"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ja-JP" sz="1600" b="0" i="0" u="none" strike="noStrike" kern="1200" baseline="0">
                    <a:solidFill>
                      <a:schemeClr val="tx1"/>
                    </a:solidFill>
                  </a:rPr>
                  <a:t>round-trip latency (μs)</a:t>
                </a:r>
                <a:endParaRPr lang="ja-JP" altLang="en-US" sz="1600" b="0" i="0" u="none" strike="noStrike" kern="1200" baseline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8.3333333333333332E-3"/>
              <c:y val="0.1252187226596675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lang="ja-JP"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ja-JP" alt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ja-JP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882327120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8148972003499564"/>
          <c:y val="6.4814814814814811E-2"/>
          <c:w val="0.69813145231846019"/>
          <c:h val="0.12531131525226014"/>
        </c:manualLayout>
      </c:layout>
      <c:overlay val="0"/>
      <c:spPr>
        <a:solidFill>
          <a:schemeClr val="tx2">
            <a:lumMod val="20000"/>
            <a:lumOff val="8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ja-JP"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ja-JP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ja-JP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33012472088377"/>
          <c:y val="0.360166003109128"/>
          <c:w val="0.8510457677165354"/>
          <c:h val="0.5973961052831443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Sheet1!$C$21</c:f>
              <c:strCache>
                <c:ptCount val="1"/>
                <c:pt idx="0">
                  <c:v>TEE API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val>
            <c:numRef>
              <c:f>Sheet1!$C$22</c:f>
              <c:numCache>
                <c:formatCode>General</c:formatCode>
                <c:ptCount val="1"/>
                <c:pt idx="0">
                  <c:v>3.06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9F2-9C4D-9227-B6C7F3516A9D}"/>
            </c:ext>
          </c:extLst>
        </c:ser>
        <c:ser>
          <c:idx val="1"/>
          <c:order val="1"/>
          <c:tx>
            <c:strRef>
              <c:f>Sheet1!$D$21</c:f>
              <c:strCache>
                <c:ptCount val="1"/>
                <c:pt idx="0">
                  <c:v>shared memory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val>
            <c:numRef>
              <c:f>Sheet1!$D$22</c:f>
              <c:numCache>
                <c:formatCode>General</c:formatCode>
                <c:ptCount val="1"/>
                <c:pt idx="0">
                  <c:v>3.15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9F2-9C4D-9227-B6C7F3516A9D}"/>
            </c:ext>
          </c:extLst>
        </c:ser>
        <c:ser>
          <c:idx val="2"/>
          <c:order val="2"/>
          <c:tx>
            <c:strRef>
              <c:f>Sheet1!$E$21</c:f>
              <c:strCache>
                <c:ptCount val="1"/>
                <c:pt idx="0">
                  <c:v>pipe (RPC)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Sheet1!$E$22</c:f>
              <c:numCache>
                <c:formatCode>General</c:formatCode>
                <c:ptCount val="1"/>
                <c:pt idx="0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9F2-9C4D-9227-B6C7F3516A9D}"/>
            </c:ext>
          </c:extLst>
        </c:ser>
        <c:ser>
          <c:idx val="3"/>
          <c:order val="3"/>
          <c:tx>
            <c:strRef>
              <c:f>Sheet1!$F$21</c:f>
              <c:strCache>
                <c:ptCount val="1"/>
                <c:pt idx="0">
                  <c:v>pipe (polling)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Sheet1!$F$22</c:f>
              <c:numCache>
                <c:formatCode>General</c:formatCode>
                <c:ptCount val="1"/>
                <c:pt idx="0">
                  <c:v>3.48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9F2-9C4D-9227-B6C7F3516A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67356976"/>
        <c:axId val="367162224"/>
      </c:barChart>
      <c:catAx>
        <c:axId val="36735697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67162224"/>
        <c:crosses val="autoZero"/>
        <c:auto val="1"/>
        <c:lblAlgn val="ctr"/>
        <c:lblOffset val="100"/>
        <c:noMultiLvlLbl val="0"/>
      </c:catAx>
      <c:valAx>
        <c:axId val="36716222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lang="ja-JP"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ja-JP" sz="1600">
                    <a:solidFill>
                      <a:schemeClr val="tx1"/>
                    </a:solidFill>
                  </a:rPr>
                  <a:t>inference</a:t>
                </a:r>
                <a:r>
                  <a:rPr lang="en-US" altLang="ja-JP" sz="1600" baseline="0">
                    <a:solidFill>
                      <a:schemeClr val="tx1"/>
                    </a:solidFill>
                  </a:rPr>
                  <a:t> time</a:t>
                </a:r>
                <a:r>
                  <a:rPr lang="en-US" altLang="ja-JP" sz="1600">
                    <a:solidFill>
                      <a:schemeClr val="tx1"/>
                    </a:solidFill>
                  </a:rPr>
                  <a:t> (ms)</a:t>
                </a:r>
                <a:endParaRPr lang="ja-JP" altLang="en-US" sz="160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7.5783728992831153E-4"/>
              <c:y val="0.2190069925713200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lang="ja-JP" sz="16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ja-JP" alt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ja-JP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367356976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1629359354800799"/>
          <c:y val="4.1276047847344184E-2"/>
          <c:w val="0.82540416764602165"/>
          <c:h val="0.24009929629278018"/>
        </c:manualLayout>
      </c:layout>
      <c:overlay val="0"/>
      <c:spPr>
        <a:solidFill>
          <a:schemeClr val="tx2">
            <a:lumMod val="20000"/>
            <a:lumOff val="8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ja-JP"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ja-JP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ja-JP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064B9691-87D6-48EF-9BFD-698344D045A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286BE10E-3BBD-4023-B684-892AE173FF6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02328F-004D-4D3A-9F80-6B7A705D1367}" type="datetimeFigureOut">
              <a:rPr kumimoji="1" lang="ja-JP" altLang="en-US" smtClean="0"/>
              <a:t>2025/11/6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F6367B9F-A0B4-4348-9C4B-89D15EDCB27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42CC2C2F-D89E-474B-9003-7069E7D90C0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DCC25F-5D23-455B-B707-89EC30CA97B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457490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00887C-0EF1-4AC1-9E9B-79863B12620D}" type="datetimeFigureOut">
              <a:rPr kumimoji="1" lang="ja-JP" altLang="en-US" smtClean="0"/>
              <a:t>2025/11/6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9A420A-BDF0-4775-9670-07D3BFB5E94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99677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>
                <a:solidFill>
                  <a:schemeClr val="tx1"/>
                </a:solidFill>
              </a:rPr>
              <a:t>I’m Taiyo Sato from Kyushu Institute of Technology.</a:t>
            </a:r>
          </a:p>
          <a:p>
            <a:r>
              <a:rPr kumimoji="1" lang="en-US" altLang="ja-JP" dirty="0">
                <a:solidFill>
                  <a:schemeClr val="tx1"/>
                </a:solidFill>
              </a:rPr>
              <a:t>I’m </a:t>
            </a:r>
            <a:r>
              <a:rPr kumimoji="1" lang="en-US" altLang="ja-JP" dirty="0" err="1">
                <a:solidFill>
                  <a:schemeClr val="tx1"/>
                </a:solidFill>
              </a:rPr>
              <a:t>gonna</a:t>
            </a:r>
            <a:r>
              <a:rPr kumimoji="1" lang="en-US" altLang="ja-JP" dirty="0">
                <a:solidFill>
                  <a:schemeClr val="tx1"/>
                </a:solidFill>
              </a:rPr>
              <a:t> talk about “TZmediator: Secure Cooperative Execution of Cloud Applications Using POSIX APIs on Arm TrustZone.”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315951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" altLang="ja-JP" dirty="0">
                <a:solidFill>
                  <a:schemeClr val="tx1"/>
                </a:solidFill>
              </a:rPr>
              <a:t>Recently, edge computing has become increasingly prevalent as a means to improve service quality by executing cloud applications closer to end-users.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Edge computing, including smartphones, IoT devices, and edge servers enables lower latency, higher throughput, and real-time processing, compared with centralized</a:t>
            </a:r>
            <a:r>
              <a:rPr kumimoji="1" lang="en-US" altLang="ja-JP" dirty="0">
                <a:solidFill>
                  <a:schemeClr val="tx1"/>
                </a:solidFill>
              </a:rPr>
              <a:t> </a:t>
            </a:r>
            <a:r>
              <a:rPr kumimoji="1" lang="en" altLang="ja-JP" dirty="0">
                <a:solidFill>
                  <a:schemeClr val="tx1"/>
                </a:solidFill>
              </a:rPr>
              <a:t>cloud computing.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It also strengthen data governance because data is not stored in clouds.</a:t>
            </a:r>
          </a:p>
          <a:p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However, </a:t>
            </a:r>
            <a:r>
              <a:rPr kumimoji="1" lang="en-US" altLang="ja-JP" dirty="0">
                <a:solidFill>
                  <a:schemeClr val="tx1"/>
                </a:solidFill>
                <a:latin typeface="+mn-lt"/>
              </a:rPr>
              <a:t>s</a:t>
            </a:r>
            <a:r>
              <a:rPr lang="en-US" altLang="ja-JP" dirty="0">
                <a:solidFill>
                  <a:schemeClr val="tx1"/>
                </a:solidFill>
                <a:latin typeface="+mn-lt"/>
              </a:rPr>
              <a:t>uch cloud applications can be attacked on edge devices.</a:t>
            </a: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Even the OS cannot be trusted on edge devices outside clouds' control.</a:t>
            </a:r>
            <a:endParaRPr kumimoji="1" lang="en-US" altLang="ja-JP" dirty="0">
              <a:solidFill>
                <a:schemeClr val="tx1"/>
              </a:solidFill>
              <a:latin typeface="+mn-lt"/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If they are not well maintained, they are vulnerable to attacks such as leakage of sensitive information, tampering with applications, and reverse engineering.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Due to limited resources, it is difficult to implement strong security mechanisms on typical edge devices.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410338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" altLang="ja-JP" dirty="0">
                <a:solidFill>
                  <a:schemeClr val="tx1"/>
                </a:solidFill>
              </a:rPr>
              <a:t>To securely execute cloud applications on untrusted edge devices, one promising approach is to use trusted execution environments (TEEs) provided by recent processors.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A TEE enables program execution inside a logically isolated memory region.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Examples of major TEE architectures are Intel SGX, Arm </a:t>
            </a:r>
            <a:r>
              <a:rPr kumimoji="1" lang="en" altLang="ja-JP" dirty="0" err="1">
                <a:solidFill>
                  <a:schemeClr val="tx1"/>
                </a:solidFill>
              </a:rPr>
              <a:t>TrustZone</a:t>
            </a:r>
            <a:r>
              <a:rPr kumimoji="1" lang="en" altLang="ja-JP" dirty="0">
                <a:solidFill>
                  <a:schemeClr val="tx1"/>
                </a:solidFill>
              </a:rPr>
              <a:t>, and RISC-V Keystone. </a:t>
            </a:r>
          </a:p>
          <a:p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Using TEEs protects cloud applications on edge devices.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The system outside the TEE cannot eavesdrop on or tamper with the code and data used in the TEE.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Attackers cannot perform physical memory snooping if the isolated memory of a TEE is encrypted by processor.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By leveraging TEEs, cloud applications can be protected on edge devices even if the OS is compromised.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18192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" altLang="ja-JP" dirty="0">
                <a:solidFill>
                  <a:schemeClr val="tx1"/>
                </a:solidFill>
              </a:rPr>
              <a:t>Arm </a:t>
            </a:r>
            <a:r>
              <a:rPr kumimoji="1" lang="en" altLang="ja-JP" dirty="0" err="1">
                <a:solidFill>
                  <a:schemeClr val="tx1"/>
                </a:solidFill>
              </a:rPr>
              <a:t>TrustZone</a:t>
            </a:r>
            <a:r>
              <a:rPr kumimoji="1" lang="en" altLang="ja-JP" dirty="0">
                <a:solidFill>
                  <a:schemeClr val="tx1"/>
                </a:solidFill>
              </a:rPr>
              <a:t> is a TEE that is often used for edge devices.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For example, it is used for key management in the Android keystore.</a:t>
            </a:r>
          </a:p>
          <a:p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 err="1">
                <a:solidFill>
                  <a:schemeClr val="tx1"/>
                </a:solidFill>
              </a:rPr>
              <a:t>TrustZone</a:t>
            </a:r>
            <a:r>
              <a:rPr kumimoji="1" lang="en" altLang="ja-JP" dirty="0">
                <a:solidFill>
                  <a:schemeClr val="tx1"/>
                </a:solidFill>
              </a:rPr>
              <a:t> provides two isolated execution environments called worlds.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The secure world serves as a TEE and enables the secure execution of applications known as trusted applications (TAs).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A trusted OS also runs inside the secure world to support the execution of </a:t>
            </a:r>
            <a:r>
              <a:rPr kumimoji="1" lang="en" altLang="ja-JP" dirty="0" err="1">
                <a:solidFill>
                  <a:schemeClr val="tx1"/>
                </a:solidFill>
              </a:rPr>
              <a:t>TAs.</a:t>
            </a:r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In contrast, the normal world serves as a traditional execution environment.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It executes not only traditional applications but also client applications (CAs) to interact with </a:t>
            </a:r>
            <a:r>
              <a:rPr kumimoji="1" lang="en" altLang="ja-JP" dirty="0" err="1">
                <a:solidFill>
                  <a:schemeClr val="tx1"/>
                </a:solidFill>
              </a:rPr>
              <a:t>TAs.</a:t>
            </a:r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A rich OS such as Linux runs in the normal world to support these applications.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9583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" altLang="ja-JP" dirty="0">
                <a:solidFill>
                  <a:schemeClr val="tx1"/>
                </a:solidFill>
              </a:rPr>
              <a:t>One issue with running cloud applications in the secure world is that it has much higher privileges than the normal world.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Since cloud applications running on edge devices are often more complex than traditional TAs, they are more likely to contain vulnerabilities.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If attackers who have intruded into the normal world exploit such vulnerabilities, they could potentially escalate their privileges and take control of the secure world.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As a result, attackers could eavesdrop on and tamper with the entire memory of both worlds and access all the devices.</a:t>
            </a:r>
          </a:p>
          <a:p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In general, cloud applications do not need such high privileges but rather require strong isolation from the normal world.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678875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" altLang="ja-JP" dirty="0"/>
              <a:t>To enhance the security of cloud applications, it is desirable to minimize the code executed as TAs in the secure world.</a:t>
            </a:r>
          </a:p>
          <a:p>
            <a:r>
              <a:rPr kumimoji="1" lang="en" altLang="ja-JP" dirty="0"/>
              <a:t>In this design, TAs contain only sensitive information and execute only the code handling it.</a:t>
            </a:r>
          </a:p>
          <a:p>
            <a:r>
              <a:rPr kumimoji="1" lang="en" altLang="ja-JP" dirty="0"/>
              <a:t>CAs execute the other security-insensitive tasks and communicate with TAs when necessary.</a:t>
            </a:r>
          </a:p>
          <a:p>
            <a:endParaRPr kumimoji="1" lang="en" altLang="ja-JP" dirty="0"/>
          </a:p>
          <a:p>
            <a:r>
              <a:rPr kumimoji="1" lang="en" altLang="ja-JP" dirty="0"/>
              <a:t>In </a:t>
            </a:r>
            <a:r>
              <a:rPr kumimoji="1" lang="en" altLang="ja-JP" dirty="0" err="1"/>
              <a:t>TrustZone</a:t>
            </a:r>
            <a:r>
              <a:rPr kumimoji="1" lang="en" altLang="ja-JP" dirty="0"/>
              <a:t>, however, cooperative execution between CAs and TAs requires the use of the special TEE APIs.</a:t>
            </a:r>
          </a:p>
          <a:p>
            <a:r>
              <a:rPr kumimoji="1" lang="en" altLang="ja-JP" dirty="0"/>
              <a:t>They significantly differ from POSIX APIs such as pipes and sockets, which are commonly used in rich OSes.</a:t>
            </a:r>
          </a:p>
          <a:p>
            <a:r>
              <a:rPr kumimoji="1" lang="en" altLang="ja-JP" dirty="0"/>
              <a:t>For example, a TA is executed only in response to a command invocation by a CA.</a:t>
            </a:r>
          </a:p>
          <a:p>
            <a:r>
              <a:rPr kumimoji="1" lang="en" altLang="ja-JP" dirty="0"/>
              <a:t>The CA must wait until the execution of the TA completes.</a:t>
            </a:r>
          </a:p>
          <a:p>
            <a:r>
              <a:rPr kumimoji="1" lang="en" altLang="ja-JP" dirty="0"/>
              <a:t>As a result, flexible cooperation between CAs and TAs is difficult.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65479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To address these issues, we propose </a:t>
            </a:r>
            <a:r>
              <a:rPr lang="en-JP" dirty="0">
                <a:solidFill>
                  <a:schemeClr val="tx1"/>
                </a:solidFill>
              </a:rPr>
              <a:t>TZmediator to enable cooperative execution using POSIX APIs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r>
              <a:rPr lang="en-US" dirty="0">
                <a:solidFill>
                  <a:schemeClr val="tx1"/>
                </a:solidFill>
              </a:rPr>
              <a:t>In TZmediator, a</a:t>
            </a:r>
            <a:r>
              <a:rPr lang="en-JP">
                <a:solidFill>
                  <a:schemeClr val="tx1"/>
                </a:solidFill>
              </a:rPr>
              <a:t> </a:t>
            </a:r>
            <a:r>
              <a:rPr lang="en-JP" dirty="0">
                <a:solidFill>
                  <a:schemeClr val="tx1"/>
                </a:solidFill>
              </a:rPr>
              <a:t>cloud application</a:t>
            </a:r>
            <a:r>
              <a:rPr lang="en-US" dirty="0">
                <a:solidFill>
                  <a:schemeClr val="tx1"/>
                </a:solidFill>
              </a:rPr>
              <a:t> is </a:t>
            </a:r>
            <a:r>
              <a:rPr lang="en-JP" dirty="0">
                <a:solidFill>
                  <a:schemeClr val="tx1"/>
                </a:solidFill>
              </a:rPr>
              <a:t>partitioned into the two worlds of TrustZone.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JP">
                <a:solidFill>
                  <a:schemeClr val="tx1"/>
                </a:solidFill>
              </a:rPr>
              <a:t>TZmediator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JP">
                <a:solidFill>
                  <a:schemeClr val="tx1"/>
                </a:solidFill>
              </a:rPr>
              <a:t>allow</a:t>
            </a:r>
            <a:r>
              <a:rPr lang="en-US" dirty="0">
                <a:solidFill>
                  <a:schemeClr val="tx1"/>
                </a:solidFill>
              </a:rPr>
              <a:t>s</a:t>
            </a:r>
            <a:r>
              <a:rPr lang="en-JP" dirty="0">
                <a:solidFill>
                  <a:schemeClr val="tx1"/>
                </a:solidFill>
              </a:rPr>
              <a:t> inter-world seamless communication between C</a:t>
            </a:r>
            <a:r>
              <a:rPr lang="en-US" dirty="0">
                <a:solidFill>
                  <a:schemeClr val="tx1"/>
                </a:solidFill>
              </a:rPr>
              <a:t>A</a:t>
            </a:r>
            <a:r>
              <a:rPr lang="en-JP" dirty="0">
                <a:solidFill>
                  <a:schemeClr val="tx1"/>
                </a:solidFill>
              </a:rPr>
              <a:t>s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JP">
                <a:solidFill>
                  <a:schemeClr val="tx1"/>
                </a:solidFill>
              </a:rPr>
              <a:t>and TAs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To do this,</a:t>
            </a:r>
            <a:r>
              <a:rPr lang="en-JP" dirty="0">
                <a:solidFill>
                  <a:schemeClr val="tx1"/>
                </a:solidFill>
              </a:rPr>
              <a:t> TZmediator creates a shadow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JP" dirty="0">
                <a:solidFill>
                  <a:schemeClr val="tx1"/>
                </a:solidFill>
              </a:rPr>
              <a:t>process in the normal world for each TA.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JP" dirty="0">
                <a:solidFill>
                  <a:schemeClr val="tx1"/>
                </a:solidFill>
              </a:rPr>
              <a:t>The shadow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JP" dirty="0">
                <a:solidFill>
                  <a:schemeClr val="tx1"/>
                </a:solidFill>
              </a:rPr>
              <a:t>process uses the standard library available in the normal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JP" dirty="0">
                <a:solidFill>
                  <a:schemeClr val="tx1"/>
                </a:solidFill>
              </a:rPr>
              <a:t>world and issues system calls to the rich OS.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JP" dirty="0">
                <a:solidFill>
                  <a:schemeClr val="tx1"/>
                </a:solidFill>
              </a:rPr>
              <a:t>Since the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JP" dirty="0">
                <a:solidFill>
                  <a:schemeClr val="tx1"/>
                </a:solidFill>
              </a:rPr>
              <a:t>semantics of the library and the system calls are equivalent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JP" dirty="0">
                <a:solidFill>
                  <a:schemeClr val="tx1"/>
                </a:solidFill>
              </a:rPr>
              <a:t>to those used by CAs, high compatibility with POSIX is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JP" dirty="0">
                <a:solidFill>
                  <a:schemeClr val="tx1"/>
                </a:solidFill>
              </a:rPr>
              <a:t>preserved in communication between CAs and </a:t>
            </a:r>
            <a:r>
              <a:rPr lang="en-JP">
                <a:solidFill>
                  <a:schemeClr val="tx1"/>
                </a:solidFill>
              </a:rPr>
              <a:t>TAs.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802655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" altLang="ja-JP" dirty="0">
                <a:solidFill>
                  <a:schemeClr val="tx1"/>
                </a:solidFill>
              </a:rPr>
              <a:t>The threat model assumed in </a:t>
            </a:r>
            <a:r>
              <a:rPr kumimoji="1" lang="en" altLang="ja-JP" dirty="0" err="1">
                <a:solidFill>
                  <a:schemeClr val="tx1"/>
                </a:solidFill>
              </a:rPr>
              <a:t>TZmediator</a:t>
            </a:r>
            <a:r>
              <a:rPr kumimoji="1" lang="en" altLang="ja-JP" dirty="0">
                <a:solidFill>
                  <a:schemeClr val="tx1"/>
                </a:solidFill>
              </a:rPr>
              <a:t> is as follows.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We trust the hardware and software running in the secure world, as well as the cloud applications, including CAs and </a:t>
            </a:r>
            <a:r>
              <a:rPr kumimoji="1" lang="en" altLang="ja-JP" dirty="0" err="1">
                <a:solidFill>
                  <a:schemeClr val="tx1"/>
                </a:solidFill>
              </a:rPr>
              <a:t>TAs.</a:t>
            </a:r>
            <a:endParaRPr kumimoji="1" lang="en" altLang="ja-JP" dirty="0">
              <a:solidFill>
                <a:schemeClr val="tx1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dirty="0">
                <a:solidFill>
                  <a:schemeClr val="tx1"/>
                </a:solidFill>
                <a:latin typeface="+mn-lt"/>
              </a:rPr>
              <a:t>We assume that TAs are free of vulnerabilities.</a:t>
            </a:r>
            <a:endParaRPr kumimoji="1" lang="en" altLang="ja-JP" dirty="0">
              <a:solidFill>
                <a:schemeClr val="tx1"/>
              </a:solidFill>
            </a:endParaRPr>
          </a:p>
          <a:p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In contrast, we do not trust the software running in the normal world, including the rich OS.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Therefore, we assume that CAs as parts of cloud applications could be compromised.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We focus on attackers who reside in the normal world and attempt to eavesdrop on or tamper with sensitive information handled by cloud applications.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941760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" altLang="ja-JP" dirty="0">
                <a:solidFill>
                  <a:schemeClr val="tx1"/>
                </a:solidFill>
              </a:rPr>
              <a:t>To emulate POSIX APIs, </a:t>
            </a:r>
            <a:r>
              <a:rPr kumimoji="1" lang="en" altLang="ja-JP" dirty="0" err="1">
                <a:solidFill>
                  <a:schemeClr val="tx1"/>
                </a:solidFill>
              </a:rPr>
              <a:t>TZmediator</a:t>
            </a:r>
            <a:r>
              <a:rPr kumimoji="1" lang="en" altLang="ja-JP" dirty="0">
                <a:solidFill>
                  <a:schemeClr val="tx1"/>
                </a:solidFill>
              </a:rPr>
              <a:t> provides the </a:t>
            </a:r>
            <a:r>
              <a:rPr kumimoji="1" lang="en" altLang="ja-JP" dirty="0" err="1">
                <a:solidFill>
                  <a:schemeClr val="tx1"/>
                </a:solidFill>
              </a:rPr>
              <a:t>TZm</a:t>
            </a:r>
            <a:r>
              <a:rPr kumimoji="1" lang="en" altLang="ja-JP" dirty="0">
                <a:solidFill>
                  <a:schemeClr val="tx1"/>
                </a:solidFill>
              </a:rPr>
              <a:t>-TA library to </a:t>
            </a:r>
            <a:r>
              <a:rPr kumimoji="1" lang="en" altLang="ja-JP" dirty="0" err="1">
                <a:solidFill>
                  <a:schemeClr val="tx1"/>
                </a:solidFill>
              </a:rPr>
              <a:t>TAs.</a:t>
            </a:r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This library provides the functions for communication in POSIX APIs such as the pipe function and the socket function.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&lt;C1&gt; When a TA invokes the provided function, the library communicates with the corresponding shadow process in the normal world.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&lt;C2&gt; The shadow process executes the specified POSIX API on behalf of the TA using the standard library and returns the result to the TA.</a:t>
            </a:r>
          </a:p>
          <a:p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&lt;C3&gt; On the other hand, CAs use POSIX APIs via the standard library provided by the rich OS.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Instead of direct communication with TAs running in a different world, they first communicate with the shadow process corresponding to the target TA in the same world.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Then, the shadow process communicates with the TA across the worlds.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951309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" altLang="ja-JP" dirty="0">
                <a:solidFill>
                  <a:schemeClr val="tx1"/>
                </a:solidFill>
              </a:rPr>
              <a:t>As a concrete example, let us consider the execution flow when a TA communicates with a CA using a named pipe.</a:t>
            </a: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First, a CA or a TA creates a named pipe using the </a:t>
            </a:r>
            <a:r>
              <a:rPr lang="en-US" altLang="ja-JP" dirty="0" err="1">
                <a:solidFill>
                  <a:schemeClr val="tx1"/>
                </a:solidFill>
                <a:latin typeface="+mn-lt"/>
              </a:rPr>
              <a:t>mkfifo</a:t>
            </a:r>
            <a:r>
              <a:rPr lang="en-US" altLang="ja-JP" dirty="0">
                <a:solidFill>
                  <a:schemeClr val="tx1"/>
                </a:solidFill>
                <a:latin typeface="+mn-lt"/>
              </a:rPr>
              <a:t> function.</a:t>
            </a: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Then, the CA and the TA open the pipe and obtain a file descriptor using the open function.</a:t>
            </a:r>
          </a:p>
          <a:p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When the TA invokes the write function and writes data to the pipe, &lt;C1&gt; the </a:t>
            </a:r>
            <a:r>
              <a:rPr kumimoji="1" lang="en" altLang="ja-JP" dirty="0" err="1">
                <a:solidFill>
                  <a:schemeClr val="tx1"/>
                </a:solidFill>
              </a:rPr>
              <a:t>TZm</a:t>
            </a:r>
            <a:r>
              <a:rPr kumimoji="1" lang="en" altLang="ja-JP" dirty="0">
                <a:solidFill>
                  <a:schemeClr val="tx1"/>
                </a:solidFill>
              </a:rPr>
              <a:t>-TA library sends a write request to the shadow process.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&lt;C2&gt; Then, the shadow process writes the data to the pipe.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&lt;C3&gt; When the CA invokes the read function, it obtains data that the TA has written.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&lt;C4&gt; Conversely, when the TA invokes the read function to the pipe,  &lt;C5&gt; the </a:t>
            </a:r>
            <a:r>
              <a:rPr kumimoji="1" lang="en" altLang="ja-JP" dirty="0" err="1">
                <a:solidFill>
                  <a:schemeClr val="tx1"/>
                </a:solidFill>
              </a:rPr>
              <a:t>TZm</a:t>
            </a:r>
            <a:r>
              <a:rPr kumimoji="1" lang="en" altLang="ja-JP" dirty="0">
                <a:solidFill>
                  <a:schemeClr val="tx1"/>
                </a:solidFill>
              </a:rPr>
              <a:t>-TA library sends a read request to the shadow process.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&lt;C6&gt; Then, the shadow process reads data from the pipe &lt;C7&gt; and forwards it to the TA.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10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582720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" altLang="ja-JP" dirty="0">
                <a:solidFill>
                  <a:schemeClr val="tx1"/>
                </a:solidFill>
              </a:rPr>
              <a:t>Next, we describe unnamed pipes.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&lt;C1&gt; A CA first invokes the pipe function in the C standard library to create a pair of pipes for reading and writing.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" altLang="ja-JP" dirty="0">
                <a:solidFill>
                  <a:schemeClr val="tx1"/>
                </a:solidFill>
              </a:rPr>
              <a:t>Unlike named pipes, unnamed pipes are usually used between parent and its child processes.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" altLang="ja-JP" dirty="0">
                <a:solidFill>
                  <a:schemeClr val="tx1"/>
                </a:solidFill>
              </a:rPr>
              <a:t>However, since neither the shadow process nor the TA has a parent-child relationships with the CA, they need to share the file descriptors.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&lt;C2&gt; The CA passes these file descriptors to the shadow process using a mechanism called file descriptor passing.</a:t>
            </a:r>
          </a:p>
          <a:p>
            <a:endParaRPr kumimoji="1" lang="en" altLang="ja-JP" dirty="0">
              <a:solidFill>
                <a:schemeClr val="tx1"/>
              </a:solidFill>
            </a:endParaRP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&lt;C3&gt; The TA reads and writes data using the read function and write functions, &lt;C4&gt; and it passes data via the shadow process like named pipes</a:t>
            </a:r>
            <a:r>
              <a:rPr kumimoji="1" lang="en-US" altLang="ja-JP" dirty="0">
                <a:solidFill>
                  <a:schemeClr val="tx1"/>
                </a:solidFill>
                <a:latin typeface="+mn-lt"/>
              </a:rPr>
              <a:t>.</a:t>
            </a:r>
            <a:endParaRPr lang="en-US" altLang="ja-JP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11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97340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" altLang="ja-JP" dirty="0">
                <a:solidFill>
                  <a:schemeClr val="tx1"/>
                </a:solidFill>
              </a:rPr>
              <a:t>Next, we explain socket communication.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When a TA creates a socket, it invokes the socket function in the </a:t>
            </a:r>
            <a:r>
              <a:rPr kumimoji="1" lang="en" altLang="ja-JP" dirty="0" err="1">
                <a:solidFill>
                  <a:schemeClr val="tx1"/>
                </a:solidFill>
              </a:rPr>
              <a:t>TZm</a:t>
            </a:r>
            <a:r>
              <a:rPr kumimoji="1" lang="en" altLang="ja-JP" dirty="0">
                <a:solidFill>
                  <a:schemeClr val="tx1"/>
                </a:solidFill>
              </a:rPr>
              <a:t>-TA library by specifying a socket type such </a:t>
            </a:r>
            <a:r>
              <a:rPr lang="en" altLang="ja-JP" dirty="0">
                <a:solidFill>
                  <a:schemeClr val="tx1"/>
                </a:solidFill>
              </a:rPr>
              <a:t>as UNIX domain, TCP, or UDP.</a:t>
            </a:r>
            <a:endParaRPr kumimoji="1" lang="en" altLang="ja-JP" dirty="0">
              <a:solidFill>
                <a:schemeClr val="tx1"/>
              </a:solidFill>
            </a:endParaRPr>
          </a:p>
          <a:p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When a TA acts as a TCP client and connects to a CA, &lt;C1&gt; it invokes the connect function in the </a:t>
            </a:r>
            <a:r>
              <a:rPr kumimoji="1" lang="en" altLang="ja-JP" dirty="0" err="1">
                <a:solidFill>
                  <a:schemeClr val="tx1"/>
                </a:solidFill>
              </a:rPr>
              <a:t>TZm</a:t>
            </a:r>
            <a:r>
              <a:rPr kumimoji="1" lang="en" altLang="ja-JP" dirty="0">
                <a:solidFill>
                  <a:schemeClr val="tx1"/>
                </a:solidFill>
              </a:rPr>
              <a:t>-TA library.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&lt;C2&gt; The shadow process then connects to the CA.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When a TA acts as a server and waits for incoming connections from a CA, &lt;C3&gt; it invokes the accept function provided by the </a:t>
            </a:r>
            <a:r>
              <a:rPr kumimoji="1" lang="en" altLang="ja-JP" dirty="0" err="1">
                <a:solidFill>
                  <a:schemeClr val="tx1"/>
                </a:solidFill>
              </a:rPr>
              <a:t>TZm</a:t>
            </a:r>
            <a:r>
              <a:rPr kumimoji="1" lang="en" altLang="ja-JP" dirty="0">
                <a:solidFill>
                  <a:schemeClr val="tx1"/>
                </a:solidFill>
              </a:rPr>
              <a:t>-TA library.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&lt;C4&gt; The shadow process subsequently waits for a connection from the CA. &lt;C5&gt;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Once a connection is established, the TA passes data via the shadow process like pipes using the send and </a:t>
            </a:r>
            <a:r>
              <a:rPr kumimoji="1" lang="en" altLang="ja-JP" dirty="0" err="1">
                <a:solidFill>
                  <a:schemeClr val="tx1"/>
                </a:solidFill>
              </a:rPr>
              <a:t>recv</a:t>
            </a:r>
            <a:r>
              <a:rPr kumimoji="1" lang="en" altLang="ja-JP" dirty="0">
                <a:solidFill>
                  <a:schemeClr val="tx1"/>
                </a:solidFill>
              </a:rPr>
              <a:t> functions.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12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903743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" altLang="ja-JP" dirty="0">
                <a:solidFill>
                  <a:schemeClr val="tx1"/>
                </a:solidFill>
              </a:rPr>
              <a:t>To support shared memory between a CA and a TA, </a:t>
            </a:r>
            <a:r>
              <a:rPr kumimoji="1" lang="en" altLang="ja-JP" dirty="0" err="1">
                <a:solidFill>
                  <a:schemeClr val="tx1"/>
                </a:solidFill>
              </a:rPr>
              <a:t>TZmediator</a:t>
            </a:r>
            <a:r>
              <a:rPr kumimoji="1" lang="en" altLang="ja-JP" dirty="0">
                <a:solidFill>
                  <a:schemeClr val="tx1"/>
                </a:solidFill>
              </a:rPr>
              <a:t> emulates the POSIX API for shared memory.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When a CA spawns a TA, the </a:t>
            </a:r>
            <a:r>
              <a:rPr kumimoji="1" lang="en" altLang="ja-JP" dirty="0" err="1">
                <a:solidFill>
                  <a:schemeClr val="tx1"/>
                </a:solidFill>
              </a:rPr>
              <a:t>TZm</a:t>
            </a:r>
            <a:r>
              <a:rPr kumimoji="1" lang="en" altLang="ja-JP" dirty="0">
                <a:solidFill>
                  <a:schemeClr val="tx1"/>
                </a:solidFill>
              </a:rPr>
              <a:t>-CA library pre-allocates shared memory with sufficient size.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The library creates the data structure for managing shared memory objects in this pre-allocated shared memory.</a:t>
            </a:r>
          </a:p>
          <a:p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&lt;C1&gt; When a CA or a TA invokes the </a:t>
            </a:r>
            <a:r>
              <a:rPr kumimoji="1" lang="en" altLang="ja-JP" dirty="0" err="1">
                <a:solidFill>
                  <a:schemeClr val="tx1"/>
                </a:solidFill>
              </a:rPr>
              <a:t>shm_open</a:t>
            </a:r>
            <a:r>
              <a:rPr kumimoji="1" lang="en" altLang="ja-JP" dirty="0">
                <a:solidFill>
                  <a:schemeClr val="tx1"/>
                </a:solidFill>
              </a:rPr>
              <a:t> function, &lt;C2&gt; the function registers a new shared memory object.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&lt;C3&gt; The </a:t>
            </a:r>
            <a:r>
              <a:rPr kumimoji="1" lang="en" altLang="ja-JP" dirty="0" err="1">
                <a:solidFill>
                  <a:schemeClr val="tx1"/>
                </a:solidFill>
              </a:rPr>
              <a:t>mmap</a:t>
            </a:r>
            <a:r>
              <a:rPr kumimoji="1" lang="en" altLang="ja-JP" dirty="0">
                <a:solidFill>
                  <a:schemeClr val="tx1"/>
                </a:solidFill>
              </a:rPr>
              <a:t> function returns the address of the allocated memory region.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Both the CA and the TA directly access the shared memory region for communication.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13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374079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" altLang="ja-JP" dirty="0" err="1">
                <a:solidFill>
                  <a:schemeClr val="tx1"/>
                </a:solidFill>
              </a:rPr>
              <a:t>TZmediator</a:t>
            </a:r>
            <a:r>
              <a:rPr kumimoji="1" lang="en" altLang="ja-JP" dirty="0">
                <a:solidFill>
                  <a:schemeClr val="tx1"/>
                </a:solidFill>
              </a:rPr>
              <a:t> emulates signal delivery in a shadow process and the </a:t>
            </a:r>
            <a:r>
              <a:rPr kumimoji="1" lang="en" altLang="ja-JP" dirty="0" err="1">
                <a:solidFill>
                  <a:schemeClr val="tx1"/>
                </a:solidFill>
              </a:rPr>
              <a:t>TZm</a:t>
            </a:r>
            <a:r>
              <a:rPr kumimoji="1" lang="en" altLang="ja-JP" dirty="0">
                <a:solidFill>
                  <a:schemeClr val="tx1"/>
                </a:solidFill>
              </a:rPr>
              <a:t>-TA library.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To send a signal, a TA invokes the kill function provided by the </a:t>
            </a:r>
            <a:r>
              <a:rPr kumimoji="1" lang="en" altLang="ja-JP" dirty="0" err="1">
                <a:solidFill>
                  <a:schemeClr val="tx1"/>
                </a:solidFill>
              </a:rPr>
              <a:t>TZm</a:t>
            </a:r>
            <a:r>
              <a:rPr kumimoji="1" lang="en" altLang="ja-JP" dirty="0">
                <a:solidFill>
                  <a:schemeClr val="tx1"/>
                </a:solidFill>
              </a:rPr>
              <a:t>-TA library.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Then, the shadow process sends the signal by specifying the CA’s process ID.</a:t>
            </a:r>
          </a:p>
          <a:p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&lt;C1&gt; When a CA sends a signal to a TA, the signal is delivered to the shadow process by the rich OS.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&lt;C2&gt; The shadow process stores the number of the received signal in the signal queue created in the pre-allocated shared memory.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&lt;C3&gt; The </a:t>
            </a:r>
            <a:r>
              <a:rPr kumimoji="1" lang="en" altLang="ja-JP" dirty="0" err="1">
                <a:solidFill>
                  <a:schemeClr val="tx1"/>
                </a:solidFill>
              </a:rPr>
              <a:t>TZm</a:t>
            </a:r>
            <a:r>
              <a:rPr kumimoji="1" lang="en" altLang="ja-JP" dirty="0">
                <a:solidFill>
                  <a:schemeClr val="tx1"/>
                </a:solidFill>
              </a:rPr>
              <a:t>-TA library checks the signal queue in the shared memory whenever the TA invokes a function provided by the library.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&lt;C4&gt; If a signal number is stored in the queue, the library invokes the corresponding signal handler.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14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445121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" altLang="ja-JP" dirty="0">
                <a:solidFill>
                  <a:schemeClr val="tx1"/>
                </a:solidFill>
              </a:rPr>
              <a:t>To delegate POSIX APIs from a TA to a shadow process, </a:t>
            </a:r>
            <a:r>
              <a:rPr kumimoji="1" lang="en" altLang="ja-JP" dirty="0" err="1">
                <a:solidFill>
                  <a:schemeClr val="tx1"/>
                </a:solidFill>
              </a:rPr>
              <a:t>TZmediator</a:t>
            </a:r>
            <a:r>
              <a:rPr kumimoji="1" lang="en" altLang="ja-JP" dirty="0">
                <a:solidFill>
                  <a:schemeClr val="tx1"/>
                </a:solidFill>
              </a:rPr>
              <a:t> can use RPC.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This RPC is provided for a TA to invoke functions in the normal world.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However, the standard RPC mechanism is heavyweight due to six world switches.</a:t>
            </a:r>
          </a:p>
          <a:p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&lt;C1&gt; To reduce this overhead, </a:t>
            </a:r>
            <a:r>
              <a:rPr kumimoji="1" lang="en" altLang="ja-JP" dirty="0" err="1">
                <a:solidFill>
                  <a:schemeClr val="tx1"/>
                </a:solidFill>
              </a:rPr>
              <a:t>TZmediator</a:t>
            </a:r>
            <a:r>
              <a:rPr kumimoji="1" lang="en" altLang="ja-JP" dirty="0">
                <a:solidFill>
                  <a:schemeClr val="tx1"/>
                </a:solidFill>
              </a:rPr>
              <a:t> provides a lightweight RPC mechanism, which needs only two world switches.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Instead of allocating shared memory on demand, it pre-allocates shared memory and reuses it for all the invocations of POSIX APIs.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To avoid world switches, </a:t>
            </a:r>
            <a:r>
              <a:rPr kumimoji="1" lang="en" altLang="ja-JP" dirty="0" err="1">
                <a:solidFill>
                  <a:schemeClr val="tx1"/>
                </a:solidFill>
              </a:rPr>
              <a:t>TZmediator</a:t>
            </a:r>
            <a:r>
              <a:rPr kumimoji="1" lang="en" altLang="ja-JP" dirty="0">
                <a:solidFill>
                  <a:schemeClr val="tx1"/>
                </a:solidFill>
              </a:rPr>
              <a:t> supports a polling-based method with the pre-allocated shared memory as well.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&lt;C2&gt; The shadow process polls the buffer in the shared memory to detect when a TA sends a new request.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&lt;C3&gt; Similarly, the </a:t>
            </a:r>
            <a:r>
              <a:rPr kumimoji="1" lang="en" altLang="ja-JP" dirty="0" err="1">
                <a:solidFill>
                  <a:schemeClr val="tx1"/>
                </a:solidFill>
              </a:rPr>
              <a:t>TZm</a:t>
            </a:r>
            <a:r>
              <a:rPr kumimoji="1" lang="en" altLang="ja-JP" dirty="0">
                <a:solidFill>
                  <a:schemeClr val="tx1"/>
                </a:solidFill>
              </a:rPr>
              <a:t>-TA library polls the shared buffer to detect the completion of the execution of the POSIX API.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15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155042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" altLang="ja-JP" dirty="0" err="1">
                <a:solidFill>
                  <a:schemeClr val="tx1"/>
                </a:solidFill>
              </a:rPr>
              <a:t>TZmediator</a:t>
            </a:r>
            <a:r>
              <a:rPr kumimoji="1" lang="en" altLang="ja-JP" dirty="0">
                <a:solidFill>
                  <a:schemeClr val="tx1"/>
                </a:solidFill>
              </a:rPr>
              <a:t> enables a CA to treat TAs like its child processes by providing the emulated </a:t>
            </a:r>
            <a:r>
              <a:rPr kumimoji="1" lang="en" altLang="ja-JP" dirty="0" err="1">
                <a:solidFill>
                  <a:schemeClr val="tx1"/>
                </a:solidFill>
              </a:rPr>
              <a:t>posix_spawn</a:t>
            </a:r>
            <a:r>
              <a:rPr kumimoji="1" lang="en" altLang="ja-JP" dirty="0">
                <a:solidFill>
                  <a:schemeClr val="tx1"/>
                </a:solidFill>
              </a:rPr>
              <a:t> function in the </a:t>
            </a:r>
            <a:r>
              <a:rPr kumimoji="1" lang="en" altLang="ja-JP" dirty="0" err="1">
                <a:solidFill>
                  <a:schemeClr val="tx1"/>
                </a:solidFill>
              </a:rPr>
              <a:t>TZm</a:t>
            </a:r>
            <a:r>
              <a:rPr kumimoji="1" lang="en" altLang="ja-JP" dirty="0">
                <a:solidFill>
                  <a:schemeClr val="tx1"/>
                </a:solidFill>
              </a:rPr>
              <a:t>-CA library.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&lt;C1&gt; To run the CA in parallel to the TA, the </a:t>
            </a:r>
            <a:r>
              <a:rPr kumimoji="1" lang="en" altLang="ja-JP" dirty="0" err="1">
                <a:solidFill>
                  <a:schemeClr val="tx1"/>
                </a:solidFill>
              </a:rPr>
              <a:t>TZm</a:t>
            </a:r>
            <a:r>
              <a:rPr kumimoji="1" lang="en" altLang="ja-JP" dirty="0">
                <a:solidFill>
                  <a:schemeClr val="tx1"/>
                </a:solidFill>
              </a:rPr>
              <a:t>-CA library creates a </a:t>
            </a:r>
            <a:r>
              <a:rPr kumimoji="1" lang="en" altLang="ja-JP" dirty="0" err="1">
                <a:solidFill>
                  <a:schemeClr val="tx1"/>
                </a:solidFill>
              </a:rPr>
              <a:t>subthread</a:t>
            </a:r>
            <a:r>
              <a:rPr kumimoji="1" lang="en" altLang="ja-JP" dirty="0">
                <a:solidFill>
                  <a:schemeClr val="tx1"/>
                </a:solidFill>
              </a:rPr>
              <a:t> before the command invocation so that the CA can continue running the cloud application in the main thread.</a:t>
            </a:r>
          </a:p>
          <a:p>
            <a:endParaRPr kumimoji="1" lang="en" altLang="ja-JP" dirty="0">
              <a:solidFill>
                <a:schemeClr val="tx1"/>
              </a:solidFill>
            </a:endParaRP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The </a:t>
            </a:r>
            <a:r>
              <a:rPr lang="en-US" altLang="ja-JP" dirty="0" err="1">
                <a:solidFill>
                  <a:schemeClr val="tx1"/>
                </a:solidFill>
                <a:latin typeface="+mn-lt"/>
              </a:rPr>
              <a:t>TZm</a:t>
            </a:r>
            <a:r>
              <a:rPr lang="en-US" altLang="ja-JP" dirty="0">
                <a:solidFill>
                  <a:schemeClr val="tx1"/>
                </a:solidFill>
                <a:latin typeface="+mn-lt"/>
              </a:rPr>
              <a:t>-CA/TA libraries hide complex initialization tasks.</a:t>
            </a: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To do this, the </a:t>
            </a:r>
            <a:r>
              <a:rPr lang="en-US" altLang="ja-JP" dirty="0" err="1">
                <a:solidFill>
                  <a:schemeClr val="tx1"/>
                </a:solidFill>
                <a:latin typeface="+mn-lt"/>
              </a:rPr>
              <a:t>TZm</a:t>
            </a:r>
            <a:r>
              <a:rPr lang="en-US" altLang="ja-JP" dirty="0">
                <a:solidFill>
                  <a:schemeClr val="tx1"/>
                </a:solidFill>
                <a:latin typeface="+mn-lt"/>
              </a:rPr>
              <a:t>-CA/TA libraries create a TA using several functions defined in the TEE APIs.</a:t>
            </a: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&lt;C2&gt; The </a:t>
            </a:r>
            <a:r>
              <a:rPr lang="en-US" altLang="ja-JP" dirty="0" err="1">
                <a:solidFill>
                  <a:schemeClr val="tx1"/>
                </a:solidFill>
                <a:latin typeface="+mn-lt"/>
              </a:rPr>
              <a:t>TZm</a:t>
            </a:r>
            <a:r>
              <a:rPr lang="en-US" altLang="ja-JP" dirty="0">
                <a:solidFill>
                  <a:schemeClr val="tx1"/>
                </a:solidFill>
                <a:latin typeface="+mn-lt"/>
              </a:rPr>
              <a:t>-TA library creates a shadow process using RPC when a new session is established.</a:t>
            </a:r>
            <a:endParaRPr kumimoji="1" lang="en" altLang="ja-JP" dirty="0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16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898516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" altLang="ja-JP" dirty="0" err="1">
                <a:solidFill>
                  <a:schemeClr val="tx1"/>
                </a:solidFill>
              </a:rPr>
              <a:t>TZmediator</a:t>
            </a:r>
            <a:r>
              <a:rPr kumimoji="1" lang="en" altLang="ja-JP" dirty="0">
                <a:solidFill>
                  <a:schemeClr val="tx1"/>
                </a:solidFill>
              </a:rPr>
              <a:t> can enhance security by executing code in TAs using </a:t>
            </a:r>
            <a:r>
              <a:rPr kumimoji="1" lang="en" altLang="ja-JP" dirty="0" err="1">
                <a:solidFill>
                  <a:schemeClr val="tx1"/>
                </a:solidFill>
              </a:rPr>
              <a:t>WebAssembly</a:t>
            </a:r>
            <a:r>
              <a:rPr kumimoji="1" lang="en" altLang="ja-JP" dirty="0">
                <a:solidFill>
                  <a:schemeClr val="tx1"/>
                </a:solidFill>
              </a:rPr>
              <a:t> (</a:t>
            </a:r>
            <a:r>
              <a:rPr kumimoji="1" lang="en" altLang="ja-JP" dirty="0" err="1">
                <a:solidFill>
                  <a:schemeClr val="tx1"/>
                </a:solidFill>
              </a:rPr>
              <a:t>Wasm</a:t>
            </a:r>
            <a:r>
              <a:rPr kumimoji="1" lang="en" altLang="ja-JP" dirty="0">
                <a:solidFill>
                  <a:schemeClr val="tx1"/>
                </a:solidFill>
              </a:rPr>
              <a:t>) if necessary.</a:t>
            </a:r>
          </a:p>
          <a:p>
            <a:r>
              <a:rPr kumimoji="1" lang="en" altLang="ja-JP" dirty="0" err="1">
                <a:solidFill>
                  <a:schemeClr val="tx1"/>
                </a:solidFill>
              </a:rPr>
              <a:t>Wasm</a:t>
            </a:r>
            <a:r>
              <a:rPr kumimoji="1" lang="en" altLang="ja-JP" dirty="0">
                <a:solidFill>
                  <a:schemeClr val="tx1"/>
                </a:solidFill>
              </a:rPr>
              <a:t> enables applications to run securely inside a sandbox.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This sandbox makes it difficult for compromised cloud applications to attack the trusted OS or the other TAs in the secure world.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It should be noted that the sandbox introduces execution overhead in exchange for security.</a:t>
            </a:r>
          </a:p>
          <a:p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To communicate with the other applications, </a:t>
            </a:r>
            <a:r>
              <a:rPr kumimoji="1" lang="en" altLang="ja-JP" dirty="0" err="1">
                <a:solidFill>
                  <a:schemeClr val="tx1"/>
                </a:solidFill>
              </a:rPr>
              <a:t>Wasm</a:t>
            </a:r>
            <a:r>
              <a:rPr kumimoji="1" lang="en" altLang="ja-JP" dirty="0">
                <a:solidFill>
                  <a:schemeClr val="tx1"/>
                </a:solidFill>
              </a:rPr>
              <a:t> applications can use the </a:t>
            </a:r>
            <a:r>
              <a:rPr kumimoji="1" lang="en" altLang="ja-JP" dirty="0" err="1">
                <a:solidFill>
                  <a:schemeClr val="tx1"/>
                </a:solidFill>
              </a:rPr>
              <a:t>WebAssembly</a:t>
            </a:r>
            <a:r>
              <a:rPr kumimoji="1" lang="en" altLang="ja-JP" dirty="0">
                <a:solidFill>
                  <a:schemeClr val="tx1"/>
                </a:solidFill>
              </a:rPr>
              <a:t> System Interface (WASI), which provides a POSIX-like API. </a:t>
            </a:r>
          </a:p>
          <a:p>
            <a:r>
              <a:rPr kumimoji="1" lang="en" altLang="ja-JP" dirty="0" err="1">
                <a:solidFill>
                  <a:schemeClr val="tx1"/>
                </a:solidFill>
              </a:rPr>
              <a:t>TZmediator</a:t>
            </a:r>
            <a:r>
              <a:rPr kumimoji="1" lang="en" altLang="ja-JP" dirty="0">
                <a:solidFill>
                  <a:schemeClr val="tx1"/>
                </a:solidFill>
              </a:rPr>
              <a:t> extends WASI to increase compatibility with POSIX.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When a </a:t>
            </a:r>
            <a:r>
              <a:rPr kumimoji="1" lang="en" altLang="ja-JP" dirty="0" err="1">
                <a:solidFill>
                  <a:schemeClr val="tx1"/>
                </a:solidFill>
              </a:rPr>
              <a:t>Wasm</a:t>
            </a:r>
            <a:r>
              <a:rPr kumimoji="1" lang="en" altLang="ja-JP" dirty="0">
                <a:solidFill>
                  <a:schemeClr val="tx1"/>
                </a:solidFill>
              </a:rPr>
              <a:t> application in a TA invokes a function provided by the WASI library, the </a:t>
            </a:r>
            <a:r>
              <a:rPr kumimoji="1" lang="en" altLang="ja-JP" dirty="0" err="1">
                <a:solidFill>
                  <a:schemeClr val="tx1"/>
                </a:solidFill>
              </a:rPr>
              <a:t>Wasm</a:t>
            </a:r>
            <a:r>
              <a:rPr kumimoji="1" lang="en" altLang="ja-JP" dirty="0">
                <a:solidFill>
                  <a:schemeClr val="tx1"/>
                </a:solidFill>
              </a:rPr>
              <a:t> runtime in the same TA invokes the corresponding shadow process via the </a:t>
            </a:r>
            <a:r>
              <a:rPr kumimoji="1" lang="en" altLang="ja-JP" dirty="0" err="1">
                <a:solidFill>
                  <a:schemeClr val="tx1"/>
                </a:solidFill>
              </a:rPr>
              <a:t>TZm</a:t>
            </a:r>
            <a:r>
              <a:rPr kumimoji="1" lang="en" altLang="ja-JP" dirty="0">
                <a:solidFill>
                  <a:schemeClr val="tx1"/>
                </a:solidFill>
              </a:rPr>
              <a:t>-TA library.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17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54195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" altLang="ja-JP" dirty="0">
                <a:solidFill>
                  <a:schemeClr val="tx1"/>
                </a:solidFill>
              </a:rPr>
              <a:t>We have implemented </a:t>
            </a:r>
            <a:r>
              <a:rPr kumimoji="1" lang="en" altLang="ja-JP" dirty="0" err="1">
                <a:solidFill>
                  <a:schemeClr val="tx1"/>
                </a:solidFill>
              </a:rPr>
              <a:t>TZmediator</a:t>
            </a:r>
            <a:r>
              <a:rPr kumimoji="1" lang="en" altLang="ja-JP" dirty="0">
                <a:solidFill>
                  <a:schemeClr val="tx1"/>
                </a:solidFill>
              </a:rPr>
              <a:t> on OP-TEE 3.15.0.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OP-TEE provides components necessary to execute TAs, including the OP-TEE OS and the tee-supplicant daemon.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The OP-TEE OS is a trusted OS running in the secure world.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The tee-supplicant daemon runs in the normal world and handles requests from </a:t>
            </a:r>
            <a:r>
              <a:rPr kumimoji="1" lang="en" altLang="ja-JP" dirty="0" err="1">
                <a:solidFill>
                  <a:schemeClr val="tx1"/>
                </a:solidFill>
              </a:rPr>
              <a:t>TAs.</a:t>
            </a:r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OP-TEE also provides libraries conforming to the </a:t>
            </a:r>
            <a:r>
              <a:rPr kumimoji="1" lang="en" altLang="ja-JP" dirty="0" err="1">
                <a:solidFill>
                  <a:schemeClr val="tx1"/>
                </a:solidFill>
              </a:rPr>
              <a:t>GlobalPlatform</a:t>
            </a:r>
            <a:r>
              <a:rPr kumimoji="1" lang="en" altLang="ja-JP" dirty="0">
                <a:solidFill>
                  <a:schemeClr val="tx1"/>
                </a:solidFill>
              </a:rPr>
              <a:t> APIs.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For a rich OS running in the normal world, we used Linux including the OP-TEE driver.</a:t>
            </a:r>
          </a:p>
          <a:p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To run </a:t>
            </a:r>
            <a:r>
              <a:rPr kumimoji="1" lang="en" altLang="ja-JP" dirty="0" err="1">
                <a:solidFill>
                  <a:schemeClr val="tx1"/>
                </a:solidFill>
              </a:rPr>
              <a:t>Wasm</a:t>
            </a:r>
            <a:r>
              <a:rPr kumimoji="1" lang="en" altLang="ja-JP" dirty="0">
                <a:solidFill>
                  <a:schemeClr val="tx1"/>
                </a:solidFill>
              </a:rPr>
              <a:t> applications in TAs, we have extended </a:t>
            </a:r>
            <a:r>
              <a:rPr kumimoji="1" lang="en" altLang="ja-JP" dirty="0" err="1">
                <a:solidFill>
                  <a:schemeClr val="tx1"/>
                </a:solidFill>
              </a:rPr>
              <a:t>WebAssembly</a:t>
            </a:r>
            <a:r>
              <a:rPr kumimoji="1" lang="en" altLang="ja-JP" dirty="0">
                <a:solidFill>
                  <a:schemeClr val="tx1"/>
                </a:solidFill>
              </a:rPr>
              <a:t> Micro Runtime (WAMR) and WASI Preview 1.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18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317510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" altLang="ja-JP" dirty="0">
                <a:solidFill>
                  <a:schemeClr val="tx1"/>
                </a:solidFill>
              </a:rPr>
              <a:t>We conducted several experiments between a CA and a TA in a cloud application using </a:t>
            </a:r>
            <a:r>
              <a:rPr kumimoji="1" lang="en" altLang="ja-JP" dirty="0" err="1">
                <a:solidFill>
                  <a:schemeClr val="tx1"/>
                </a:solidFill>
              </a:rPr>
              <a:t>TZmediator</a:t>
            </a:r>
            <a:r>
              <a:rPr kumimoji="1" lang="en" altLang="ja-JP" dirty="0">
                <a:solidFill>
                  <a:schemeClr val="tx1"/>
                </a:solidFill>
              </a:rPr>
              <a:t>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First, we examined the impact of the delegation method of POSIX APIs.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Then, we compared </a:t>
            </a:r>
            <a:r>
              <a:rPr kumimoji="1" lang="en" altLang="ja-JP" dirty="0" err="1">
                <a:solidFill>
                  <a:schemeClr val="tx1"/>
                </a:solidFill>
              </a:rPr>
              <a:t>TZmediator</a:t>
            </a:r>
            <a:r>
              <a:rPr kumimoji="1" lang="en" altLang="ja-JP" dirty="0">
                <a:solidFill>
                  <a:schemeClr val="tx1"/>
                </a:solidFill>
              </a:rPr>
              <a:t> with traditional communications between two CAs inside the normal world.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In addition, we measured the performance of a real-world cloud application.</a:t>
            </a:r>
          </a:p>
          <a:p>
            <a:endParaRPr kumimoji="1" lang="en" altLang="ja-JP" dirty="0">
              <a:solidFill>
                <a:schemeClr val="tx1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" altLang="ja-JP" dirty="0">
                <a:solidFill>
                  <a:schemeClr val="tx1"/>
                </a:solidFill>
              </a:rPr>
              <a:t>We used an Armadillo-X2 as an edge device, which is equipped with an ARM processor supporting </a:t>
            </a:r>
            <a:r>
              <a:rPr kumimoji="1" lang="en" altLang="ja-JP" dirty="0" err="1">
                <a:solidFill>
                  <a:schemeClr val="tx1"/>
                </a:solidFill>
              </a:rPr>
              <a:t>TrustZone</a:t>
            </a:r>
            <a:r>
              <a:rPr kumimoji="1" lang="en" altLang="ja-JP" dirty="0">
                <a:solidFill>
                  <a:schemeClr val="tx1"/>
                </a:solidFill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dirty="0">
                <a:solidFill>
                  <a:schemeClr val="tx1"/>
                </a:solidFill>
              </a:rPr>
              <a:t>We used the experimental environment in this table.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19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861628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We measured the round-trip latency and throughput</a:t>
            </a:r>
            <a:r>
              <a:rPr kumimoji="1" lang="en-US" altLang="ja-JP" dirty="0">
                <a:solidFill>
                  <a:schemeClr val="tx1"/>
                </a:solidFill>
                <a:latin typeface="+mn-lt"/>
              </a:rPr>
              <a:t> and c</a:t>
            </a:r>
            <a:r>
              <a:rPr lang="en-US" altLang="ja-JP" dirty="0">
                <a:solidFill>
                  <a:schemeClr val="tx1"/>
                </a:solidFill>
                <a:latin typeface="+mn-lt"/>
              </a:rPr>
              <a:t>ompared the original RPC, lightweight RPC and polling as delegation methods.</a:t>
            </a: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For polling we configured the wait time to zero.</a:t>
            </a:r>
          </a:p>
          <a:p>
            <a:endParaRPr lang="en-US" altLang="ja-JP" dirty="0">
              <a:solidFill>
                <a:schemeClr val="tx1"/>
              </a:solidFill>
              <a:latin typeface="+mn-lt"/>
            </a:endParaRP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Polling achieved the best performance, and the lightweight RPC was the second best in both latency and throughput.</a:t>
            </a: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Compared with the original RPC, t</a:t>
            </a:r>
            <a:r>
              <a:rPr kumimoji="1" lang="en-US" altLang="ja-JP" dirty="0">
                <a:solidFill>
                  <a:schemeClr val="tx1"/>
                </a:solidFill>
                <a:latin typeface="+mn-lt"/>
              </a:rPr>
              <a:t>he lightweight RPC reduced the latency by 319-438 </a:t>
            </a:r>
            <a:r>
              <a:rPr kumimoji="1" lang="en-US" altLang="ja-JP" dirty="0" err="1">
                <a:solidFill>
                  <a:schemeClr val="tx1"/>
                </a:solidFill>
                <a:latin typeface="+mn-lt"/>
              </a:rPr>
              <a:t>μs</a:t>
            </a:r>
            <a:r>
              <a:rPr kumimoji="1" lang="en-US" altLang="ja-JP" dirty="0">
                <a:solidFill>
                  <a:schemeClr val="tx1"/>
                </a:solidFill>
                <a:latin typeface="+mn-lt"/>
              </a:rPr>
              <a:t>. </a:t>
            </a: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Polling achieved 2.6-5.8x higher throughput than the lightweight RPC.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20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001526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To examine the impact of TZmediator on the entire system, we measured system performance in the normal world.</a:t>
            </a: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We executed </a:t>
            </a:r>
            <a:r>
              <a:rPr lang="en-US" altLang="ja-JP" dirty="0" err="1">
                <a:solidFill>
                  <a:schemeClr val="tx1"/>
                </a:solidFill>
                <a:latin typeface="+mn-lt"/>
              </a:rPr>
              <a:t>sysbench</a:t>
            </a:r>
            <a:r>
              <a:rPr lang="en-US" altLang="ja-JP" dirty="0">
                <a:solidFill>
                  <a:schemeClr val="tx1"/>
                </a:solidFill>
                <a:latin typeface="+mn-lt"/>
              </a:rPr>
              <a:t> and measured the score of the CPU benchmark.</a:t>
            </a: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During the execution, we continuously performed communication between a CA and a TA.</a:t>
            </a: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Unlike the latency and the throughput, the benchmark achieved the highest score in the original RPC. </a:t>
            </a:r>
          </a:p>
          <a:p>
            <a:r>
              <a:rPr lang="en" altLang="ja-JP" dirty="0"/>
              <a:t>The lightweight RPC caused only a slight reduction, whereas the polling led to a noticeable performance degradation.</a:t>
            </a: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This is because the CPU overhead was large due to a busy wait in addition to more frequent communication.</a:t>
            </a:r>
          </a:p>
          <a:p>
            <a:endParaRPr lang="en-US" altLang="ja-JP" dirty="0">
              <a:solidFill>
                <a:schemeClr val="tx1"/>
              </a:solidFill>
              <a:latin typeface="+mn-lt"/>
            </a:endParaRP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These results suggest that there is a trade-off between delegation methods.</a:t>
            </a:r>
          </a:p>
          <a:p>
            <a:r>
              <a:rPr kumimoji="1" lang="en-US" altLang="ja-JP" dirty="0">
                <a:solidFill>
                  <a:schemeClr val="tx1"/>
                </a:solidFill>
                <a:latin typeface="+mn-lt"/>
              </a:rPr>
              <a:t>The polling-based method </a:t>
            </a:r>
            <a:r>
              <a:rPr lang="en-US" altLang="ja-JP" dirty="0">
                <a:solidFill>
                  <a:schemeClr val="tx1"/>
                </a:solidFill>
                <a:latin typeface="+mn-lt"/>
              </a:rPr>
              <a:t>i</a:t>
            </a:r>
            <a:r>
              <a:rPr kumimoji="1" lang="en-US" altLang="ja-JP" dirty="0">
                <a:solidFill>
                  <a:schemeClr val="tx1"/>
                </a:solidFill>
                <a:latin typeface="+mn-lt"/>
              </a:rPr>
              <a:t>s the most performance-oriented, while t</a:t>
            </a:r>
            <a:r>
              <a:rPr lang="en-US" altLang="ja-JP" dirty="0">
                <a:solidFill>
                  <a:schemeClr val="tx1"/>
                </a:solidFill>
                <a:latin typeface="+mn-lt"/>
              </a:rPr>
              <a:t>he lightweight RPC is the most balanced.</a:t>
            </a:r>
            <a:endParaRPr kumimoji="1" lang="ja-JP" alt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21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452564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We measured communication performance between two CAs in the normal world and compared it with that between a CA and a TA.</a:t>
            </a:r>
          </a:p>
          <a:p>
            <a:r>
              <a:rPr kumimoji="1" lang="en-US" altLang="ja-JP" dirty="0">
                <a:solidFill>
                  <a:schemeClr val="tx1"/>
                </a:solidFill>
                <a:latin typeface="+mn-lt"/>
              </a:rPr>
              <a:t>CAs sent and received data using not the TEE Client APIs but POSIX APIs as normal processe</a:t>
            </a:r>
            <a:r>
              <a:rPr lang="en-US" altLang="ja-JP" dirty="0">
                <a:solidFill>
                  <a:schemeClr val="tx1"/>
                </a:solidFill>
                <a:latin typeface="+mn-lt"/>
              </a:rPr>
              <a:t>s.</a:t>
            </a:r>
            <a:endParaRPr kumimoji="1" lang="en-US" altLang="ja-JP" dirty="0">
              <a:solidFill>
                <a:schemeClr val="tx1"/>
              </a:solidFill>
              <a:latin typeface="+mn-lt"/>
            </a:endParaRPr>
          </a:p>
          <a:p>
            <a:endParaRPr lang="en-US" altLang="ja-JP" dirty="0">
              <a:solidFill>
                <a:schemeClr val="tx1"/>
              </a:solidFill>
              <a:latin typeface="+mn-lt"/>
            </a:endParaRP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TZmediator was comparable </a:t>
            </a:r>
            <a:r>
              <a:rPr lang="en-US" altLang="ja-JP" dirty="0">
                <a:solidFill>
                  <a:schemeClr val="tx1"/>
                </a:solidFill>
              </a:rPr>
              <a:t>in</a:t>
            </a:r>
            <a:r>
              <a:rPr lang="en-US" altLang="ja-JP" dirty="0">
                <a:solidFill>
                  <a:schemeClr val="tx1"/>
                </a:solidFill>
                <a:latin typeface="+mn-lt"/>
              </a:rPr>
              <a:t> the best delegation method.</a:t>
            </a: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Compared with CA-CA communication, the latency in TZmediator increased </a:t>
            </a:r>
            <a:r>
              <a:rPr lang="en" altLang="ja-JP" dirty="0"/>
              <a:t>only slightly</a:t>
            </a:r>
            <a:r>
              <a:rPr lang="en-US" altLang="ja-JP" dirty="0">
                <a:solidFill>
                  <a:schemeClr val="tx1"/>
                </a:solidFill>
                <a:latin typeface="+mn-lt"/>
              </a:rPr>
              <a:t> for the polling-based method. </a:t>
            </a: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The system performance degraded only </a:t>
            </a:r>
            <a:r>
              <a:rPr lang="en" altLang="ja-JP" dirty="0"/>
              <a:t>marginally </a:t>
            </a:r>
            <a:r>
              <a:rPr lang="en-US" altLang="ja-JP" dirty="0">
                <a:solidFill>
                  <a:schemeClr val="tx1"/>
                </a:solidFill>
                <a:latin typeface="+mn-lt"/>
              </a:rPr>
              <a:t>for the lightweight RPC.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22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19811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We measured latency when we ran a </a:t>
            </a:r>
            <a:r>
              <a:rPr lang="en-US" altLang="ja-JP" dirty="0" err="1">
                <a:solidFill>
                  <a:schemeClr val="tx1"/>
                </a:solidFill>
                <a:latin typeface="+mn-lt"/>
              </a:rPr>
              <a:t>Wasm</a:t>
            </a:r>
            <a:r>
              <a:rPr lang="en-US" altLang="ja-JP" dirty="0">
                <a:solidFill>
                  <a:schemeClr val="tx1"/>
                </a:solidFill>
                <a:latin typeface="+mn-lt"/>
              </a:rPr>
              <a:t> application as a TA and compared it with that of a native application in a TA.</a:t>
            </a:r>
          </a:p>
          <a:p>
            <a:endParaRPr lang="en-US" altLang="ja-JP" dirty="0">
              <a:solidFill>
                <a:schemeClr val="tx1"/>
              </a:solidFill>
              <a:latin typeface="+mn-lt"/>
            </a:endParaRPr>
          </a:p>
          <a:p>
            <a:r>
              <a:rPr lang="en-US" altLang="ja-JP" dirty="0">
                <a:solidFill>
                  <a:schemeClr val="tx1"/>
                </a:solidFill>
                <a:latin typeface="+mn-lt"/>
              </a:rPr>
              <a:t>As shown in the left-hand side figure, </a:t>
            </a:r>
            <a:r>
              <a:rPr lang="en-US" altLang="ja-JP" dirty="0" err="1">
                <a:solidFill>
                  <a:schemeClr val="tx1"/>
                </a:solidFill>
                <a:latin typeface="+mn-lt"/>
              </a:rPr>
              <a:t>Wasm</a:t>
            </a:r>
            <a:r>
              <a:rPr lang="en-US" altLang="ja-JP" dirty="0">
                <a:solidFill>
                  <a:schemeClr val="tx1"/>
                </a:solidFill>
                <a:latin typeface="+mn-lt"/>
              </a:rPr>
              <a:t> kept similar performance for the lightweight RPC</a:t>
            </a:r>
            <a:r>
              <a:rPr lang="en-US" altLang="ja-JP" dirty="0"/>
              <a:t> because of the relatively large overhead of RPC.</a:t>
            </a:r>
          </a:p>
          <a:p>
            <a:r>
              <a:rPr lang="en" altLang="ja-JP" dirty="0">
                <a:solidFill>
                  <a:schemeClr val="tx1"/>
                </a:solidFill>
                <a:latin typeface="+mn-lt"/>
              </a:rPr>
              <a:t>When we used polling, in contrast, the performance degraded more largely, as in the right-hand side figure.</a:t>
            </a:r>
          </a:p>
          <a:p>
            <a:r>
              <a:rPr lang="en" altLang="ja-JP" dirty="0">
                <a:solidFill>
                  <a:schemeClr val="tx1"/>
                </a:solidFill>
                <a:latin typeface="+mn-lt"/>
              </a:rPr>
              <a:t>This is due to the overhead of </a:t>
            </a:r>
            <a:r>
              <a:rPr lang="en" altLang="ja-JP" dirty="0" err="1">
                <a:solidFill>
                  <a:schemeClr val="tx1"/>
                </a:solidFill>
                <a:latin typeface="+mn-lt"/>
              </a:rPr>
              <a:t>Wasm</a:t>
            </a:r>
            <a:r>
              <a:rPr lang="en" altLang="ja-JP" dirty="0">
                <a:solidFill>
                  <a:schemeClr val="tx1"/>
                </a:solidFill>
                <a:latin typeface="+mn-lt"/>
              </a:rPr>
              <a:t> and WASI.</a:t>
            </a:r>
          </a:p>
          <a:p>
            <a:r>
              <a:rPr kumimoji="1" lang="en-US" altLang="ja-JP" dirty="0">
                <a:solidFill>
                  <a:schemeClr val="tx1"/>
                </a:solidFill>
              </a:rPr>
              <a:t>The system performance was almost the same between native and </a:t>
            </a:r>
            <a:r>
              <a:rPr kumimoji="1" lang="en-US" altLang="ja-JP" dirty="0" err="1">
                <a:solidFill>
                  <a:schemeClr val="tx1"/>
                </a:solidFill>
              </a:rPr>
              <a:t>Wasm</a:t>
            </a:r>
            <a:r>
              <a:rPr kumimoji="1" lang="en-US" altLang="ja-JP" dirty="0">
                <a:solidFill>
                  <a:schemeClr val="tx1"/>
                </a:solidFill>
              </a:rPr>
              <a:t> applications.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23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060075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" altLang="ja-JP" dirty="0">
                <a:solidFill>
                  <a:schemeClr val="tx1"/>
                </a:solidFill>
              </a:rPr>
              <a:t>To examine the performance of a real-world application using </a:t>
            </a:r>
            <a:r>
              <a:rPr kumimoji="1" lang="en" altLang="ja-JP" dirty="0" err="1">
                <a:solidFill>
                  <a:schemeClr val="tx1"/>
                </a:solidFill>
              </a:rPr>
              <a:t>TZmediator</a:t>
            </a:r>
            <a:r>
              <a:rPr kumimoji="1" lang="en" altLang="ja-JP" dirty="0">
                <a:solidFill>
                  <a:schemeClr val="tx1"/>
                </a:solidFill>
              </a:rPr>
              <a:t>, we modified </a:t>
            </a:r>
            <a:r>
              <a:rPr kumimoji="1" lang="en" altLang="ja-JP" dirty="0" err="1">
                <a:solidFill>
                  <a:schemeClr val="tx1"/>
                </a:solidFill>
              </a:rPr>
              <a:t>DarkneTZ</a:t>
            </a:r>
            <a:r>
              <a:rPr kumimoji="1" lang="en" altLang="ja-JP" dirty="0">
                <a:solidFill>
                  <a:schemeClr val="tx1"/>
                </a:solidFill>
              </a:rPr>
              <a:t> for cooperative execution using POSIX APIs.</a:t>
            </a:r>
          </a:p>
          <a:p>
            <a:r>
              <a:rPr kumimoji="1" lang="en" altLang="ja-JP" dirty="0" err="1">
                <a:solidFill>
                  <a:schemeClr val="tx1"/>
                </a:solidFill>
              </a:rPr>
              <a:t>DarkneTZ</a:t>
            </a:r>
            <a:r>
              <a:rPr kumimoji="1" lang="en" altLang="ja-JP" dirty="0">
                <a:solidFill>
                  <a:schemeClr val="tx1"/>
                </a:solidFill>
              </a:rPr>
              <a:t> is a framework that combines model partitioning with </a:t>
            </a:r>
            <a:r>
              <a:rPr kumimoji="1" lang="en" altLang="ja-JP" dirty="0" err="1">
                <a:solidFill>
                  <a:schemeClr val="tx1"/>
                </a:solidFill>
              </a:rPr>
              <a:t>TrustZone</a:t>
            </a:r>
            <a:r>
              <a:rPr kumimoji="1" lang="en" altLang="ja-JP" dirty="0">
                <a:solidFill>
                  <a:schemeClr val="tx1"/>
                </a:solidFill>
              </a:rPr>
              <a:t> to reduce the attack surface of deep neural networks.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We used a pre-trained model on the MNIST dataset of handwritten digit images.</a:t>
            </a:r>
          </a:p>
          <a:p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As in the left-hand side figure, We confirmed that </a:t>
            </a:r>
            <a:r>
              <a:rPr kumimoji="1" lang="en" altLang="ja-JP" dirty="0" err="1">
                <a:solidFill>
                  <a:schemeClr val="tx1"/>
                </a:solidFill>
              </a:rPr>
              <a:t>DarkneTZ</a:t>
            </a:r>
            <a:r>
              <a:rPr kumimoji="1" lang="en" altLang="ja-JP" dirty="0">
                <a:solidFill>
                  <a:schemeClr val="tx1"/>
                </a:solidFill>
              </a:rPr>
              <a:t> with </a:t>
            </a:r>
            <a:r>
              <a:rPr kumimoji="1" lang="en" altLang="ja-JP" dirty="0" err="1">
                <a:solidFill>
                  <a:schemeClr val="tx1"/>
                </a:solidFill>
              </a:rPr>
              <a:t>TZmediator</a:t>
            </a:r>
            <a:r>
              <a:rPr kumimoji="1" lang="en" altLang="ja-JP" dirty="0">
                <a:solidFill>
                  <a:schemeClr val="tx1"/>
                </a:solidFill>
              </a:rPr>
              <a:t> achieved correct inference.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As shown in the right-hand side figure, using POSIX shared memory increased the time only by 2.9%, compared with the original implementation.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In contrast, the inference time was 14% longer in </a:t>
            </a:r>
            <a:r>
              <a:rPr kumimoji="1" lang="en" altLang="ja-JP" dirty="0" err="1">
                <a:solidFill>
                  <a:schemeClr val="tx1"/>
                </a:solidFill>
              </a:rPr>
              <a:t>DarkneTZ</a:t>
            </a:r>
            <a:r>
              <a:rPr kumimoji="1" lang="en" altLang="ja-JP" dirty="0">
                <a:solidFill>
                  <a:schemeClr val="tx1"/>
                </a:solidFill>
              </a:rPr>
              <a:t> with named pipes even when we used polling.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24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612783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" altLang="ja-JP" dirty="0"/>
              <a:t>Because of time limitations, I’ll skip the related work part.</a:t>
            </a:r>
          </a:p>
          <a:p>
            <a:endParaRPr kumimoji="1" lang="en-US" altLang="ja-JP" dirty="0">
              <a:solidFill>
                <a:schemeClr val="tx1"/>
              </a:solidFill>
            </a:endParaRPr>
          </a:p>
          <a:p>
            <a:r>
              <a:rPr kumimoji="1" lang="en-US" altLang="ja-JP" dirty="0">
                <a:solidFill>
                  <a:schemeClr val="tx1"/>
                </a:solidFill>
              </a:rPr>
              <a:t>Intel SGX is one of the TEEs and enables a process to create protection domains called enclaves.</a:t>
            </a:r>
            <a:endParaRPr kumimoji="1" lang="en-US" altLang="ja-JP" strike="sngStrike" dirty="0">
              <a:solidFill>
                <a:schemeClr val="tx1"/>
              </a:solidFill>
            </a:endParaRPr>
          </a:p>
          <a:p>
            <a:r>
              <a:rPr kumimoji="1" lang="en-US" altLang="ja-JP" dirty="0">
                <a:solidFill>
                  <a:schemeClr val="tx1"/>
                </a:solidFill>
              </a:rPr>
              <a:t>SCONE provides POSIX APIs to enclave applications.</a:t>
            </a:r>
          </a:p>
          <a:p>
            <a:r>
              <a:rPr kumimoji="1" lang="en-US" altLang="ja-JP" dirty="0">
                <a:solidFill>
                  <a:schemeClr val="tx1"/>
                </a:solidFill>
              </a:rPr>
              <a:t>Using system calls, enclave applications can communicate with other processes via the OS.</a:t>
            </a:r>
          </a:p>
          <a:p>
            <a:endParaRPr kumimoji="1" lang="en-US" altLang="ja-JP" dirty="0">
              <a:solidFill>
                <a:schemeClr val="tx1"/>
              </a:solidFill>
            </a:endParaRPr>
          </a:p>
          <a:p>
            <a:r>
              <a:rPr kumimoji="1" lang="en-US" altLang="ja-JP" dirty="0" err="1">
                <a:solidFill>
                  <a:schemeClr val="tx1"/>
                </a:solidFill>
              </a:rPr>
              <a:t>eMCOS</a:t>
            </a:r>
            <a:r>
              <a:rPr kumimoji="1" lang="en-US" altLang="ja-JP" dirty="0">
                <a:solidFill>
                  <a:schemeClr val="tx1"/>
                </a:solidFill>
              </a:rPr>
              <a:t> POSIX is a fully POSIX-compliant real-time OS running in the secure world of TrustZone.</a:t>
            </a:r>
          </a:p>
          <a:p>
            <a:r>
              <a:rPr kumimoji="1" lang="en-US" altLang="ja-JP" dirty="0">
                <a:solidFill>
                  <a:schemeClr val="tx1"/>
                </a:solidFill>
              </a:rPr>
              <a:t>It enables cooperative execution among multiple processes with POSIX APIs.</a:t>
            </a:r>
          </a:p>
          <a:p>
            <a:r>
              <a:rPr kumimoji="1" lang="en-US" altLang="ja-JP" dirty="0">
                <a:solidFill>
                  <a:schemeClr val="tx1"/>
                </a:solidFill>
              </a:rPr>
              <a:t>However, it supports inter-process communication only inside the secure world.</a:t>
            </a:r>
          </a:p>
          <a:p>
            <a:endParaRPr kumimoji="1" lang="en-US" altLang="ja-JP" dirty="0">
              <a:solidFill>
                <a:schemeClr val="tx1"/>
              </a:solidFill>
            </a:endParaRPr>
          </a:p>
          <a:p>
            <a:r>
              <a:rPr kumimoji="1" lang="en-US" altLang="ja-JP" dirty="0" err="1">
                <a:solidFill>
                  <a:schemeClr val="tx1"/>
                </a:solidFill>
              </a:rPr>
              <a:t>ReZone</a:t>
            </a:r>
            <a:r>
              <a:rPr kumimoji="1" lang="en-US" altLang="ja-JP" dirty="0">
                <a:solidFill>
                  <a:schemeClr val="tx1"/>
                </a:solidFill>
              </a:rPr>
              <a:t> partitions the secure world and allows each TA to be executed in isolated region.</a:t>
            </a:r>
          </a:p>
          <a:p>
            <a:r>
              <a:rPr kumimoji="1" lang="en-US" altLang="ja-JP" dirty="0">
                <a:solidFill>
                  <a:schemeClr val="tx1"/>
                </a:solidFill>
              </a:rPr>
              <a:t>However, the amount of resource available to cloud applications can be limited because the resources assigned to the secure world are partitioned.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25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11851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" altLang="ja-JP" dirty="0">
                <a:solidFill>
                  <a:schemeClr val="tx1"/>
                </a:solidFill>
              </a:rPr>
              <a:t>In conclusion, we proposed </a:t>
            </a:r>
            <a:r>
              <a:rPr kumimoji="1" lang="en" altLang="ja-JP" dirty="0" err="1">
                <a:solidFill>
                  <a:schemeClr val="tx1"/>
                </a:solidFill>
              </a:rPr>
              <a:t>TZmediator</a:t>
            </a:r>
            <a:r>
              <a:rPr kumimoji="1" lang="en" altLang="ja-JP" dirty="0">
                <a:solidFill>
                  <a:schemeClr val="tx1"/>
                </a:solidFill>
              </a:rPr>
              <a:t> to enable cooperative execution between CAs and TAs using POSIX APIs.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To enable communication across worlds using POSIX APIs, </a:t>
            </a:r>
            <a:r>
              <a:rPr kumimoji="1" lang="en" altLang="ja-JP" dirty="0" err="1">
                <a:solidFill>
                  <a:schemeClr val="tx1"/>
                </a:solidFill>
              </a:rPr>
              <a:t>TZmediator</a:t>
            </a:r>
            <a:r>
              <a:rPr kumimoji="1" lang="en" altLang="ja-JP" dirty="0">
                <a:solidFill>
                  <a:schemeClr val="tx1"/>
                </a:solidFill>
              </a:rPr>
              <a:t> creates a shadow process corresponding to each TA in the normal world.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dirty="0">
                <a:solidFill>
                  <a:schemeClr val="tx1"/>
                </a:solidFill>
                <a:latin typeface="+mn-lt"/>
              </a:rPr>
              <a:t>CAs and TAs communicate via the shadow process.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" altLang="ja-JP" dirty="0">
                <a:solidFill>
                  <a:schemeClr val="tx1"/>
                </a:solidFill>
              </a:rPr>
              <a:t>We confirmed communication and system performance between CAs and </a:t>
            </a:r>
            <a:r>
              <a:rPr kumimoji="1" lang="en" altLang="ja-JP" dirty="0" err="1">
                <a:solidFill>
                  <a:schemeClr val="tx1"/>
                </a:solidFill>
              </a:rPr>
              <a:t>TAs.</a:t>
            </a:r>
            <a:endParaRPr kumimoji="1" lang="en" altLang="ja-JP" dirty="0">
              <a:solidFill>
                <a:schemeClr val="tx1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" altLang="ja-JP" dirty="0">
              <a:solidFill>
                <a:schemeClr val="tx1"/>
              </a:solidFill>
            </a:endParaRPr>
          </a:p>
          <a:p>
            <a:r>
              <a:rPr kumimoji="1" lang="en" altLang="ja-JP" dirty="0">
                <a:solidFill>
                  <a:schemeClr val="tx1"/>
                </a:solidFill>
              </a:rPr>
              <a:t>One of our future work is to enable a TA to spawn its child processes as other TAs and to achieve cooperative execution with them using POSIX APIs.</a:t>
            </a:r>
          </a:p>
          <a:p>
            <a:r>
              <a:rPr kumimoji="1" lang="en" altLang="ja-JP" dirty="0">
                <a:solidFill>
                  <a:schemeClr val="tx1"/>
                </a:solidFill>
              </a:rPr>
              <a:t>Furthermore, we are planning to develop cloud applications in which multiple CAs and TAs run in parallel and cooperate via POSIX APIs.</a:t>
            </a:r>
          </a:p>
          <a:p>
            <a:endParaRPr kumimoji="1" lang="en" altLang="ja-JP" dirty="0">
              <a:solidFill>
                <a:schemeClr val="tx1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" altLang="ja-JP" dirty="0">
                <a:solidFill>
                  <a:schemeClr val="tx1"/>
                </a:solidFill>
              </a:rPr>
              <a:t>That’s all. Thank you for your attention.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A420A-BDF0-4775-9670-07D3BFB5E94B}" type="slidenum">
              <a:rPr kumimoji="1" lang="ja-JP" altLang="en-US" smtClean="0"/>
              <a:t>26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16496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表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1524000" y="1407319"/>
            <a:ext cx="9144000" cy="2387600"/>
          </a:xfrm>
        </p:spPr>
        <p:txBody>
          <a:bodyPr anchor="ctr">
            <a:noAutofit/>
          </a:bodyPr>
          <a:lstStyle>
            <a:lvl1pPr algn="ctr">
              <a:defRPr sz="4800" b="1">
                <a:solidFill>
                  <a:schemeClr val="tx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1pPr>
          </a:lstStyle>
          <a:p>
            <a:r>
              <a:rPr kumimoji="1" lang="ja-JP" altLang="en-US"/>
              <a:t>発表題目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1524000" y="4232952"/>
            <a:ext cx="9144000" cy="1397285"/>
          </a:xfrm>
        </p:spPr>
        <p:txBody>
          <a:bodyPr>
            <a:noAutofit/>
          </a:bodyPr>
          <a:lstStyle>
            <a:lvl1pPr marL="0" indent="0" algn="ctr">
              <a:buNone/>
              <a:defRPr sz="2800">
                <a:latin typeface="游ゴシック" panose="020B0400000000000000" pitchFamily="50" charset="-128"/>
                <a:ea typeface="游ゴシック" panose="020B0400000000000000" pitchFamily="50" charset="-128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年</a:t>
            </a:r>
            <a:r>
              <a:rPr kumimoji="1" lang="en-US" altLang="ja-JP" dirty="0"/>
              <a:t>/</a:t>
            </a:r>
            <a:r>
              <a:rPr kumimoji="1" lang="ja-JP" altLang="en-US"/>
              <a:t>月</a:t>
            </a:r>
            <a:r>
              <a:rPr kumimoji="1" lang="en-US" altLang="ja-JP" dirty="0"/>
              <a:t>/</a:t>
            </a:r>
            <a:r>
              <a:rPr kumimoji="1" lang="ja-JP" altLang="en-US"/>
              <a:t>日</a:t>
            </a:r>
            <a:r>
              <a:rPr kumimoji="1" lang="en-US" altLang="ja-JP" dirty="0"/>
              <a:t> (</a:t>
            </a:r>
            <a:r>
              <a:rPr kumimoji="1" lang="ja-JP" altLang="en-US"/>
              <a:t>曜日</a:t>
            </a:r>
            <a:r>
              <a:rPr kumimoji="1" lang="en-US" altLang="ja-JP" dirty="0"/>
              <a:t>)</a:t>
            </a:r>
            <a:r>
              <a:rPr kumimoji="1" lang="ja-JP" altLang="en-US"/>
              <a:t> 時間</a:t>
            </a:r>
            <a:endParaRPr kumimoji="1" lang="en-US" altLang="ja-JP" dirty="0"/>
          </a:p>
          <a:p>
            <a:r>
              <a:rPr kumimoji="1" lang="ja-JP" altLang="en-US"/>
              <a:t>発表者</a:t>
            </a:r>
            <a:endParaRPr kumimoji="1"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42125938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パラグラフ_メイ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558800" y="323071"/>
            <a:ext cx="11099800" cy="938159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tx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1pPr>
          </a:lstStyle>
          <a:p>
            <a:r>
              <a:rPr kumimoji="1" lang="ja-JP" altLang="en-US"/>
              <a:t>スライドタイトル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 hasCustomPrompt="1"/>
          </p:nvPr>
        </p:nvSpPr>
        <p:spPr>
          <a:xfrm>
            <a:off x="558800" y="1376737"/>
            <a:ext cx="11099800" cy="5208418"/>
          </a:xfrm>
        </p:spPr>
        <p:txBody>
          <a:bodyPr/>
          <a:lstStyle>
            <a:lvl1pPr marL="457200" indent="-457200"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Yu Gothic" panose="020B0400000000000000" pitchFamily="34" charset="-128"/>
                <a:ea typeface="Yu Gothic" panose="020B0400000000000000" pitchFamily="34" charset="-128"/>
              </a:defRPr>
            </a:lvl1pPr>
            <a:lvl2pPr marL="800100" marR="0" indent="-3429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anose="05000000000000000000" pitchFamily="2" charset="2"/>
              <a:buChar char="l"/>
              <a:tabLst/>
              <a:defRPr b="0" i="0">
                <a:solidFill>
                  <a:schemeClr val="tx1"/>
                </a:solidFill>
                <a:latin typeface="+mn-ea"/>
                <a:ea typeface="+mn-ea"/>
              </a:defRPr>
            </a:lvl2pPr>
            <a:lvl3pPr>
              <a:buClr>
                <a:schemeClr val="tx2"/>
              </a:buClr>
              <a:defRPr sz="2400" b="0" i="0">
                <a:solidFill>
                  <a:schemeClr val="tx1"/>
                </a:solidFill>
                <a:latin typeface="+mn-ea"/>
                <a:ea typeface="+mn-ea"/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  <a:latin typeface="+mn-ea"/>
                <a:ea typeface="+mn-ea"/>
              </a:defRPr>
            </a:lvl4pPr>
            <a:lvl5pPr>
              <a:buClr>
                <a:schemeClr val="tx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kumimoji="1" lang="ja-JP" altLang="en-US"/>
              <a:t>第１レベル</a:t>
            </a:r>
            <a:endParaRPr kumimoji="1" lang="en-US" altLang="ja-JP" dirty="0"/>
          </a:p>
          <a:p>
            <a:pPr lvl="1"/>
            <a:r>
              <a:rPr kumimoji="1" lang="ja-JP" altLang="en-US"/>
              <a:t>第２レベル</a:t>
            </a:r>
            <a:endParaRPr kumimoji="1" lang="en-US" altLang="ja-JP" dirty="0"/>
          </a:p>
          <a:p>
            <a:pPr lvl="2"/>
            <a:r>
              <a:rPr kumimoji="1" lang="ja-JP" altLang="en-US"/>
              <a:t>第３レベル</a:t>
            </a:r>
            <a:endParaRPr kumimoji="1" lang="en-US" altLang="ja-JP" dirty="0"/>
          </a:p>
        </p:txBody>
      </p:sp>
      <p:sp>
        <p:nvSpPr>
          <p:cNvPr id="23" name="テキスト ボックス 22"/>
          <p:cNvSpPr txBox="1"/>
          <p:nvPr userDrawn="1"/>
        </p:nvSpPr>
        <p:spPr>
          <a:xfrm>
            <a:off x="11507123" y="6304096"/>
            <a:ext cx="5613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86695743-78A6-41C5-8EC9-B94E39B9B94D}" type="slidenum">
              <a:rPr kumimoji="1" lang="ja-JP" altLang="en-US" sz="2400" smtClean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  <a:ea typeface="游ゴシック Medium" panose="020B0500000000000000" pitchFamily="50" charset="-128"/>
              </a:rPr>
              <a:t>‹#›</a:t>
            </a:fld>
            <a:endParaRPr kumimoji="1" lang="ja-JP" altLang="en-US" sz="2400" dirty="0">
              <a:solidFill>
                <a:schemeClr val="tx1">
                  <a:lumMod val="60000"/>
                  <a:lumOff val="40000"/>
                </a:schemeClr>
              </a:solidFill>
              <a:latin typeface="+mn-lt"/>
              <a:ea typeface="游ゴシック Medium" panose="020B05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911462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パラグラフ_補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>
            <a:extLst>
              <a:ext uri="{FF2B5EF4-FFF2-40B4-BE49-F238E27FC236}">
                <a16:creationId xmlns:a16="http://schemas.microsoft.com/office/drawing/2014/main" id="{24729D06-59B6-E68A-976D-25543BCE1E79}"/>
              </a:ext>
            </a:extLst>
          </p:cNvPr>
          <p:cNvSpPr/>
          <p:nvPr userDrawn="1"/>
        </p:nvSpPr>
        <p:spPr>
          <a:xfrm>
            <a:off x="0" y="0"/>
            <a:ext cx="12192000" cy="126123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558800" y="323071"/>
            <a:ext cx="11099800" cy="938159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1pPr>
          </a:lstStyle>
          <a:p>
            <a:r>
              <a:rPr kumimoji="1" lang="ja-JP" altLang="en-US"/>
              <a:t>スライドタイトル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 hasCustomPrompt="1"/>
          </p:nvPr>
        </p:nvSpPr>
        <p:spPr>
          <a:xfrm>
            <a:off x="558800" y="1376737"/>
            <a:ext cx="11099800" cy="5208418"/>
          </a:xfrm>
        </p:spPr>
        <p:txBody>
          <a:bodyPr/>
          <a:lstStyle>
            <a:lvl1pPr marL="457200" indent="-457200"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Yu Gothic" panose="020B0400000000000000" pitchFamily="34" charset="-128"/>
                <a:ea typeface="Yu Gothic" panose="020B0400000000000000" pitchFamily="34" charset="-128"/>
              </a:defRPr>
            </a:lvl1pPr>
            <a:lvl2pPr marL="800100" marR="0" indent="-3429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anose="05000000000000000000" pitchFamily="2" charset="2"/>
              <a:buChar char="l"/>
              <a:tabLst/>
              <a:defRPr b="0" i="0">
                <a:solidFill>
                  <a:schemeClr val="tx1"/>
                </a:solidFill>
                <a:latin typeface="+mn-ea"/>
                <a:ea typeface="+mn-ea"/>
              </a:defRPr>
            </a:lvl2pPr>
            <a:lvl3pPr>
              <a:buClr>
                <a:schemeClr val="tx2"/>
              </a:buClr>
              <a:defRPr sz="2400" b="0" i="0">
                <a:solidFill>
                  <a:schemeClr val="tx1"/>
                </a:solidFill>
                <a:latin typeface="+mn-ea"/>
                <a:ea typeface="+mn-ea"/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  <a:latin typeface="+mn-ea"/>
                <a:ea typeface="+mn-ea"/>
              </a:defRPr>
            </a:lvl4pPr>
            <a:lvl5pPr>
              <a:buClr>
                <a:schemeClr val="tx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kumimoji="1" lang="ja-JP" altLang="en-US"/>
              <a:t>第１レベル</a:t>
            </a:r>
            <a:endParaRPr kumimoji="1" lang="en-US" altLang="ja-JP" dirty="0"/>
          </a:p>
          <a:p>
            <a:pPr lvl="1"/>
            <a:r>
              <a:rPr kumimoji="1" lang="ja-JP" altLang="en-US"/>
              <a:t>第２レベル</a:t>
            </a:r>
            <a:endParaRPr kumimoji="1" lang="en-US" altLang="ja-JP" dirty="0"/>
          </a:p>
          <a:p>
            <a:pPr lvl="2"/>
            <a:r>
              <a:rPr kumimoji="1" lang="ja-JP" altLang="en-US"/>
              <a:t>第３レベル</a:t>
            </a:r>
            <a:endParaRPr kumimoji="1" lang="en-US" altLang="ja-JP" dirty="0"/>
          </a:p>
        </p:txBody>
      </p:sp>
      <p:sp>
        <p:nvSpPr>
          <p:cNvPr id="23" name="テキスト ボックス 22"/>
          <p:cNvSpPr txBox="1"/>
          <p:nvPr userDrawn="1"/>
        </p:nvSpPr>
        <p:spPr>
          <a:xfrm>
            <a:off x="11507123" y="6304096"/>
            <a:ext cx="5613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86695743-78A6-41C5-8EC9-B94E39B9B94D}" type="slidenum">
              <a:rPr kumimoji="1" lang="ja-JP" altLang="en-US" sz="2400" smtClean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  <a:ea typeface="游ゴシック Medium" panose="020B0500000000000000" pitchFamily="50" charset="-128"/>
              </a:rPr>
              <a:t>‹#›</a:t>
            </a:fld>
            <a:endParaRPr kumimoji="1" lang="ja-JP" altLang="en-US" sz="2400" dirty="0">
              <a:solidFill>
                <a:schemeClr val="tx1">
                  <a:lumMod val="60000"/>
                  <a:lumOff val="40000"/>
                </a:schemeClr>
              </a:solidFill>
              <a:latin typeface="+mn-lt"/>
              <a:ea typeface="游ゴシック Medium" panose="020B05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393702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パラグラフ_概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558800" y="323071"/>
            <a:ext cx="11099800" cy="938159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chemeClr val="tx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1pPr>
          </a:lstStyle>
          <a:p>
            <a:r>
              <a:rPr kumimoji="1" lang="ja-JP" altLang="en-US"/>
              <a:t>はじめに</a:t>
            </a:r>
            <a:r>
              <a:rPr kumimoji="1" lang="en-US" altLang="ja-JP" dirty="0"/>
              <a:t> (</a:t>
            </a:r>
            <a:r>
              <a:rPr kumimoji="1" lang="ja-JP" altLang="en-US"/>
              <a:t>概要など</a:t>
            </a:r>
            <a:r>
              <a:rPr kumimoji="1" lang="en-US" altLang="ja-JP" dirty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 hasCustomPrompt="1"/>
          </p:nvPr>
        </p:nvSpPr>
        <p:spPr>
          <a:xfrm>
            <a:off x="558800" y="1376737"/>
            <a:ext cx="11099800" cy="5208418"/>
          </a:xfrm>
        </p:spPr>
        <p:txBody>
          <a:bodyPr/>
          <a:lstStyle>
            <a:lvl1pPr marL="457200" indent="-457200"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Yu Gothic" panose="020B0400000000000000" pitchFamily="34" charset="-128"/>
                <a:ea typeface="Yu Gothic" panose="020B0400000000000000" pitchFamily="34" charset="-128"/>
              </a:defRPr>
            </a:lvl1pPr>
            <a:lvl2pPr marL="800100" marR="0" indent="-3429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anose="05000000000000000000" pitchFamily="2" charset="2"/>
              <a:buChar char="l"/>
              <a:tabLst/>
              <a:defRPr b="0" i="0">
                <a:solidFill>
                  <a:schemeClr val="tx1"/>
                </a:solidFill>
                <a:latin typeface="+mn-ea"/>
                <a:ea typeface="+mn-ea"/>
              </a:defRPr>
            </a:lvl2pPr>
            <a:lvl3pPr>
              <a:buClr>
                <a:schemeClr val="tx2"/>
              </a:buClr>
              <a:defRPr sz="2400" b="0" i="0">
                <a:solidFill>
                  <a:schemeClr val="tx1"/>
                </a:solidFill>
                <a:latin typeface="+mn-ea"/>
                <a:ea typeface="+mn-ea"/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  <a:latin typeface="+mn-ea"/>
                <a:ea typeface="+mn-ea"/>
              </a:defRPr>
            </a:lvl4pPr>
            <a:lvl5pPr>
              <a:buClr>
                <a:schemeClr val="tx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kumimoji="1" lang="ja-JP" altLang="en-US"/>
              <a:t>第１レベル</a:t>
            </a:r>
            <a:endParaRPr kumimoji="1" lang="en-US" altLang="ja-JP" dirty="0"/>
          </a:p>
          <a:p>
            <a:pPr lvl="1"/>
            <a:r>
              <a:rPr kumimoji="1" lang="ja-JP" altLang="en-US"/>
              <a:t>第２レベル</a:t>
            </a:r>
            <a:endParaRPr kumimoji="1" lang="en-US" altLang="ja-JP" dirty="0"/>
          </a:p>
          <a:p>
            <a:pPr lvl="2"/>
            <a:r>
              <a:rPr kumimoji="1" lang="ja-JP" altLang="en-US"/>
              <a:t>第３レベル</a:t>
            </a:r>
            <a:endParaRPr kumimoji="1" lang="en-US" altLang="ja-JP" dirty="0"/>
          </a:p>
          <a:p>
            <a:pPr lvl="3"/>
            <a:endParaRPr kumimoji="1" lang="en-US" altLang="ja-JP" dirty="0"/>
          </a:p>
          <a:p>
            <a:pPr lvl="1"/>
            <a:endParaRPr kumimoji="1" lang="en-US" altLang="ja-JP" dirty="0"/>
          </a:p>
          <a:p>
            <a:pPr lvl="0"/>
            <a:endParaRPr kumimoji="1" lang="en-US" altLang="ja-JP" dirty="0"/>
          </a:p>
          <a:p>
            <a:pPr lvl="0"/>
            <a:endParaRPr kumimoji="1" lang="en-US" altLang="ja-JP" dirty="0"/>
          </a:p>
          <a:p>
            <a:pPr lvl="1"/>
            <a:endParaRPr kumimoji="1" lang="en-US" altLang="ja-JP" dirty="0"/>
          </a:p>
        </p:txBody>
      </p:sp>
      <p:sp>
        <p:nvSpPr>
          <p:cNvPr id="23" name="テキスト ボックス 22"/>
          <p:cNvSpPr txBox="1"/>
          <p:nvPr userDrawn="1"/>
        </p:nvSpPr>
        <p:spPr>
          <a:xfrm>
            <a:off x="11507123" y="6304096"/>
            <a:ext cx="5613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86695743-78A6-41C5-8EC9-B94E39B9B94D}" type="slidenum">
              <a:rPr kumimoji="1" lang="ja-JP" altLang="en-US" sz="2400" smtClean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  <a:ea typeface="游ゴシック Medium" panose="020B0500000000000000" pitchFamily="50" charset="-128"/>
              </a:rPr>
              <a:t>‹#›</a:t>
            </a:fld>
            <a:endParaRPr kumimoji="1" lang="ja-JP" altLang="en-US" sz="2400" dirty="0">
              <a:solidFill>
                <a:schemeClr val="tx1">
                  <a:lumMod val="60000"/>
                  <a:lumOff val="40000"/>
                </a:schemeClr>
              </a:solidFill>
              <a:latin typeface="+mn-lt"/>
              <a:ea typeface="游ゴシック Medium" panose="020B0500000000000000" pitchFamily="50" charset="-128"/>
            </a:endParaRPr>
          </a:p>
        </p:txBody>
      </p:sp>
      <p:sp>
        <p:nvSpPr>
          <p:cNvPr id="4" name="フレーム 3">
            <a:extLst>
              <a:ext uri="{FF2B5EF4-FFF2-40B4-BE49-F238E27FC236}">
                <a16:creationId xmlns:a16="http://schemas.microsoft.com/office/drawing/2014/main" id="{E0DCFCB3-9C82-557E-E04F-436AFDEC4E1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2461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9137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2517291" y="794944"/>
            <a:ext cx="8989832" cy="938159"/>
          </a:xfrm>
        </p:spPr>
        <p:txBody>
          <a:bodyPr>
            <a:noAutofit/>
          </a:bodyPr>
          <a:lstStyle>
            <a:lvl1pPr>
              <a:defRPr sz="2800" b="1">
                <a:solidFill>
                  <a:schemeClr val="accent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1pPr>
          </a:lstStyle>
          <a:p>
            <a:r>
              <a:rPr kumimoji="1" lang="en-US" altLang="ja-JP" dirty="0"/>
              <a:t>(</a:t>
            </a:r>
            <a:r>
              <a:rPr kumimoji="1" lang="ja-JP" altLang="en-US"/>
              <a:t>発表題目に対応</a:t>
            </a:r>
            <a:r>
              <a:rPr kumimoji="1" lang="en-US" altLang="ja-JP" dirty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 hasCustomPrompt="1"/>
          </p:nvPr>
        </p:nvSpPr>
        <p:spPr>
          <a:xfrm>
            <a:off x="2517289" y="2000922"/>
            <a:ext cx="8989834" cy="4303174"/>
          </a:xfrm>
        </p:spPr>
        <p:txBody>
          <a:bodyPr>
            <a:normAutofit/>
          </a:bodyPr>
          <a:lstStyle>
            <a:lvl1pPr marL="514350" indent="-514350">
              <a:buFont typeface="+mj-lt"/>
              <a:buAutoNum type="arabicPeriod"/>
              <a:defRPr sz="2800">
                <a:solidFill>
                  <a:schemeClr val="tx1"/>
                </a:solidFill>
                <a:latin typeface="Yu Gothic" panose="020B0400000000000000" pitchFamily="34" charset="-128"/>
                <a:ea typeface="Yu Gothic" panose="020B0400000000000000" pitchFamily="34" charset="-128"/>
              </a:defRPr>
            </a:lvl1pPr>
            <a:lvl2pPr marL="800100" marR="0" indent="-3429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anose="05000000000000000000" pitchFamily="2" charset="2"/>
              <a:buChar char="l"/>
              <a:tabLst/>
              <a:defRPr sz="2400" b="0" i="0">
                <a:solidFill>
                  <a:schemeClr val="tx1"/>
                </a:solidFill>
                <a:latin typeface="+mn-ea"/>
                <a:ea typeface="+mn-ea"/>
              </a:defRPr>
            </a:lvl2pPr>
            <a:lvl3pPr>
              <a:buClr>
                <a:schemeClr val="tx2"/>
              </a:buClr>
              <a:defRPr sz="2400" b="0" i="0">
                <a:solidFill>
                  <a:schemeClr val="tx1"/>
                </a:solidFill>
                <a:latin typeface="+mn-ea"/>
                <a:ea typeface="+mn-ea"/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  <a:latin typeface="+mn-ea"/>
                <a:ea typeface="+mn-ea"/>
              </a:defRPr>
            </a:lvl4pPr>
            <a:lvl5pPr>
              <a:buClr>
                <a:schemeClr val="tx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kumimoji="1" lang="en-US" altLang="ja-JP" dirty="0"/>
              <a:t>(</a:t>
            </a:r>
            <a:r>
              <a:rPr kumimoji="1" lang="ja-JP" altLang="en-US"/>
              <a:t>チャプタータイトルに対応</a:t>
            </a:r>
            <a:r>
              <a:rPr kumimoji="1" lang="en-US" altLang="ja-JP" dirty="0"/>
              <a:t>)</a:t>
            </a:r>
          </a:p>
          <a:p>
            <a:pPr lvl="1"/>
            <a:r>
              <a:rPr kumimoji="1" lang="ja-JP" altLang="en-US"/>
              <a:t>必要に応じて詳細コンテンツを記述</a:t>
            </a:r>
            <a:endParaRPr kumimoji="1" lang="en-US" altLang="ja-JP" dirty="0"/>
          </a:p>
          <a:p>
            <a:pPr lvl="1"/>
            <a:endParaRPr kumimoji="1" lang="en-US" altLang="ja-JP" dirty="0"/>
          </a:p>
        </p:txBody>
      </p:sp>
      <p:sp>
        <p:nvSpPr>
          <p:cNvPr id="23" name="テキスト ボックス 22"/>
          <p:cNvSpPr txBox="1"/>
          <p:nvPr userDrawn="1"/>
        </p:nvSpPr>
        <p:spPr>
          <a:xfrm>
            <a:off x="11507123" y="6304096"/>
            <a:ext cx="5613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86695743-78A6-41C5-8EC9-B94E39B9B94D}" type="slidenum">
              <a:rPr kumimoji="1" lang="ja-JP" altLang="en-US" sz="2400" smtClean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  <a:ea typeface="游ゴシック Medium" panose="020B0500000000000000" pitchFamily="50" charset="-128"/>
              </a:rPr>
              <a:t>‹#›</a:t>
            </a:fld>
            <a:endParaRPr kumimoji="1" lang="ja-JP" altLang="en-US" sz="2400" dirty="0">
              <a:solidFill>
                <a:schemeClr val="tx1">
                  <a:lumMod val="60000"/>
                  <a:lumOff val="40000"/>
                </a:schemeClr>
              </a:solidFill>
              <a:latin typeface="+mn-lt"/>
              <a:ea typeface="游ゴシック Medium" panose="020B0500000000000000" pitchFamily="50" charset="-128"/>
            </a:endParaRPr>
          </a:p>
        </p:txBody>
      </p:sp>
      <p:sp>
        <p:nvSpPr>
          <p:cNvPr id="4" name="正方形/長方形 3">
            <a:extLst>
              <a:ext uri="{FF2B5EF4-FFF2-40B4-BE49-F238E27FC236}">
                <a16:creationId xmlns:a16="http://schemas.microsoft.com/office/drawing/2014/main" id="{68572AA1-E7F7-2D54-1DF5-57C0090D1D36}"/>
              </a:ext>
            </a:extLst>
          </p:cNvPr>
          <p:cNvSpPr/>
          <p:nvPr userDrawn="1"/>
        </p:nvSpPr>
        <p:spPr>
          <a:xfrm>
            <a:off x="0" y="0"/>
            <a:ext cx="178576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8430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扉"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3338512" y="2959920"/>
            <a:ext cx="8307388" cy="938159"/>
          </a:xfrm>
        </p:spPr>
        <p:txBody>
          <a:bodyPr>
            <a:noAutofit/>
          </a:bodyPr>
          <a:lstStyle>
            <a:lvl1pPr algn="l">
              <a:defRPr sz="3600" b="1">
                <a:solidFill>
                  <a:schemeClr val="accent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1pPr>
          </a:lstStyle>
          <a:p>
            <a:r>
              <a:rPr kumimoji="1" lang="ja-JP" altLang="en-US"/>
              <a:t>チャプタータイトル</a:t>
            </a:r>
            <a:endParaRPr kumimoji="1" lang="ja-JP" altLang="en-US" dirty="0"/>
          </a:p>
        </p:txBody>
      </p:sp>
      <p:sp>
        <p:nvSpPr>
          <p:cNvPr id="23" name="テキスト ボックス 22"/>
          <p:cNvSpPr txBox="1"/>
          <p:nvPr userDrawn="1"/>
        </p:nvSpPr>
        <p:spPr>
          <a:xfrm>
            <a:off x="11507123" y="6304096"/>
            <a:ext cx="5613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86695743-78A6-41C5-8EC9-B94E39B9B94D}" type="slidenum">
              <a:rPr kumimoji="1" lang="ja-JP" altLang="en-US" sz="2400" smtClean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  <a:ea typeface="游ゴシック Medium" panose="020B0500000000000000" pitchFamily="50" charset="-128"/>
              </a:rPr>
              <a:t>‹#›</a:t>
            </a:fld>
            <a:endParaRPr kumimoji="1" lang="ja-JP" altLang="en-US" sz="2400" dirty="0">
              <a:solidFill>
                <a:schemeClr val="tx1">
                  <a:lumMod val="60000"/>
                  <a:lumOff val="40000"/>
                </a:schemeClr>
              </a:solidFill>
              <a:latin typeface="+mn-lt"/>
              <a:ea typeface="游ゴシック Medium" panose="020B0500000000000000" pitchFamily="50" charset="-128"/>
            </a:endParaRPr>
          </a:p>
        </p:txBody>
      </p:sp>
      <p:sp>
        <p:nvSpPr>
          <p:cNvPr id="9" name="テキスト プレースホルダー 8">
            <a:extLst>
              <a:ext uri="{FF2B5EF4-FFF2-40B4-BE49-F238E27FC236}">
                <a16:creationId xmlns:a16="http://schemas.microsoft.com/office/drawing/2014/main" id="{C70A94A5-070F-B111-1160-FB25FCF902C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137569"/>
            <a:ext cx="3338512" cy="2582862"/>
          </a:xfrm>
        </p:spPr>
        <p:txBody>
          <a:bodyPr anchor="ctr">
            <a:noAutofit/>
          </a:bodyPr>
          <a:lstStyle>
            <a:lvl1pPr marL="0" indent="0" algn="ctr">
              <a:buNone/>
              <a:defRPr sz="19900">
                <a:solidFill>
                  <a:schemeClr val="accent1">
                    <a:alpha val="30000"/>
                  </a:schemeClr>
                </a:solidFill>
              </a:defRPr>
            </a:lvl1pPr>
          </a:lstStyle>
          <a:p>
            <a:pPr lvl="0"/>
            <a:r>
              <a:rPr kumimoji="1" lang="en-US" altLang="ja-JP" dirty="0"/>
              <a:t>01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674588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裏表紙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1524000" y="1407319"/>
            <a:ext cx="9144000" cy="2387600"/>
          </a:xfrm>
        </p:spPr>
        <p:txBody>
          <a:bodyPr anchor="ctr">
            <a:noAutofit/>
          </a:bodyPr>
          <a:lstStyle>
            <a:lvl1pPr algn="ctr">
              <a:defRPr sz="4800" b="1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1pPr>
          </a:lstStyle>
          <a:p>
            <a:r>
              <a:rPr kumimoji="1" lang="ja-JP" altLang="en-US"/>
              <a:t>発表題目に対応</a:t>
            </a:r>
            <a:endParaRPr kumimoji="1" lang="ja-JP" altLang="en-US" dirty="0"/>
          </a:p>
        </p:txBody>
      </p:sp>
      <p:sp>
        <p:nvSpPr>
          <p:cNvPr id="5" name="直角三角形 4">
            <a:extLst>
              <a:ext uri="{FF2B5EF4-FFF2-40B4-BE49-F238E27FC236}">
                <a16:creationId xmlns:a16="http://schemas.microsoft.com/office/drawing/2014/main" id="{2A45476F-2C68-F757-F962-A86C739D3F93}"/>
              </a:ext>
            </a:extLst>
          </p:cNvPr>
          <p:cNvSpPr/>
          <p:nvPr userDrawn="1"/>
        </p:nvSpPr>
        <p:spPr>
          <a:xfrm rot="5400000">
            <a:off x="0" y="0"/>
            <a:ext cx="1083733" cy="1083733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6" name="直角三角形 5">
            <a:extLst>
              <a:ext uri="{FF2B5EF4-FFF2-40B4-BE49-F238E27FC236}">
                <a16:creationId xmlns:a16="http://schemas.microsoft.com/office/drawing/2014/main" id="{F6435C1B-4C73-A3DC-3A4F-E7708826DC3D}"/>
              </a:ext>
            </a:extLst>
          </p:cNvPr>
          <p:cNvSpPr/>
          <p:nvPr userDrawn="1"/>
        </p:nvSpPr>
        <p:spPr>
          <a:xfrm rot="16200000">
            <a:off x="11108267" y="5774267"/>
            <a:ext cx="1083733" cy="1083733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8330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4638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/>
              <a:t>マスター テキストの書式設定</a:t>
            </a:r>
          </a:p>
          <a:p>
            <a:pPr lvl="1"/>
            <a:r>
              <a:rPr kumimoji="1" lang="ja-JP" altLang="en-US" dirty="0"/>
              <a:t>第 </a:t>
            </a:r>
            <a:r>
              <a:rPr kumimoji="1" lang="en-US" altLang="ja-JP" dirty="0"/>
              <a:t>2 </a:t>
            </a:r>
            <a:r>
              <a:rPr kumimoji="1" lang="ja-JP" altLang="en-US" dirty="0"/>
              <a:t>レベル</a:t>
            </a:r>
          </a:p>
          <a:p>
            <a:pPr lvl="2"/>
            <a:r>
              <a:rPr kumimoji="1" lang="ja-JP" altLang="en-US" dirty="0"/>
              <a:t>第 </a:t>
            </a:r>
            <a:r>
              <a:rPr kumimoji="1" lang="en-US" altLang="ja-JP" dirty="0"/>
              <a:t>3 </a:t>
            </a:r>
            <a:r>
              <a:rPr kumimoji="1" lang="ja-JP" altLang="en-US" dirty="0"/>
              <a:t>レベル</a:t>
            </a:r>
          </a:p>
          <a:p>
            <a:pPr lvl="3"/>
            <a:r>
              <a:rPr kumimoji="1" lang="ja-JP" altLang="en-US" dirty="0"/>
              <a:t>第 </a:t>
            </a:r>
            <a:r>
              <a:rPr kumimoji="1" lang="en-US" altLang="ja-JP" dirty="0"/>
              <a:t>4 </a:t>
            </a:r>
            <a:r>
              <a:rPr kumimoji="1" lang="ja-JP" altLang="en-US" dirty="0"/>
              <a:t>レベル</a:t>
            </a:r>
          </a:p>
          <a:p>
            <a:pPr lvl="4"/>
            <a:r>
              <a:rPr kumimoji="1" lang="ja-JP" altLang="en-US" dirty="0"/>
              <a:t>第 </a:t>
            </a:r>
            <a:r>
              <a:rPr kumimoji="1" lang="en-US" altLang="ja-JP" dirty="0"/>
              <a:t>5 </a:t>
            </a:r>
            <a:r>
              <a:rPr kumimoji="1" lang="ja-JP" altLang="en-US" dirty="0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AF030-86AC-4BA0-B9C6-3243C593BCFC}" type="datetimeFigureOut">
              <a:rPr kumimoji="1" lang="ja-JP" altLang="en-US" smtClean="0"/>
              <a:t>2025/11/6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B92D0-3845-473E-8E13-C70357A36CF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69340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6" r:id="rId3"/>
    <p:sldLayoutId id="2147483655" r:id="rId4"/>
    <p:sldLayoutId id="2147483654" r:id="rId5"/>
    <p:sldLayoutId id="2147483653" r:id="rId6"/>
    <p:sldLayoutId id="2147483657" r:id="rId7"/>
    <p:sldLayoutId id="2147483651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6088" indent="-446088" algn="l" defTabSz="914400" rtl="0" eaLnBrk="1" latinLnBrk="0" hangingPunct="1">
        <a:lnSpc>
          <a:spcPct val="110000"/>
        </a:lnSpc>
        <a:spcBef>
          <a:spcPts val="1800"/>
        </a:spcBef>
        <a:buClr>
          <a:schemeClr val="accent1"/>
        </a:buClr>
        <a:buFont typeface="Wingdings" panose="05000000000000000000" pitchFamily="2" charset="2"/>
        <a:buChar char="l"/>
        <a:defRPr kumimoji="1" sz="2800" b="1" kern="1200">
          <a:solidFill>
            <a:schemeClr val="tx1"/>
          </a:solidFill>
          <a:latin typeface="游ゴシック" panose="020B0400000000000000" pitchFamily="50" charset="-128"/>
          <a:ea typeface="游ゴシック" panose="020B0400000000000000" pitchFamily="50" charset="-128"/>
          <a:cs typeface="+mn-cs"/>
        </a:defRPr>
      </a:lvl1pPr>
      <a:lvl2pPr marL="898525" indent="-441325" algn="l" defTabSz="914400" rtl="0" eaLnBrk="1" latinLnBrk="0" hangingPunct="1">
        <a:lnSpc>
          <a:spcPct val="110000"/>
        </a:lnSpc>
        <a:spcBef>
          <a:spcPts val="0"/>
        </a:spcBef>
        <a:buFont typeface="Wingdings" panose="05000000000000000000" pitchFamily="2" charset="2"/>
        <a:buChar char="l"/>
        <a:defRPr kumimoji="1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252538" indent="-338138" algn="l" defTabSz="914400" rtl="0" eaLnBrk="1" latinLnBrk="0" hangingPunct="1">
        <a:lnSpc>
          <a:spcPct val="110000"/>
        </a:lnSpc>
        <a:spcBef>
          <a:spcPts val="0"/>
        </a:spcBef>
        <a:buFont typeface="Wingdings" panose="05000000000000000000" pitchFamily="2" charset="2"/>
        <a:buChar char="l"/>
        <a:defRPr kumimoji="1"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706563" indent="-334963" algn="l" defTabSz="914400" rtl="0" eaLnBrk="1" latinLnBrk="0" hangingPunct="1">
        <a:lnSpc>
          <a:spcPct val="110000"/>
        </a:lnSpc>
        <a:spcBef>
          <a:spcPts val="0"/>
        </a:spcBef>
        <a:buFont typeface="Wingdings" panose="05000000000000000000" pitchFamily="2" charset="2"/>
        <a:buChar char="l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151063" indent="-322263" algn="l" defTabSz="914400" rtl="0" eaLnBrk="1" latinLnBrk="0" hangingPunct="1">
        <a:lnSpc>
          <a:spcPct val="110000"/>
        </a:lnSpc>
        <a:spcBef>
          <a:spcPts val="0"/>
        </a:spcBef>
        <a:buFont typeface="Wingdings" panose="05000000000000000000" pitchFamily="2" charset="2"/>
        <a:buChar char="l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image" Target="../media/image11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emf"/><Relationship Id="rId4" Type="http://schemas.openxmlformats.org/officeDocument/2006/relationships/image" Target="../media/image16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5.png"/><Relationship Id="rId7" Type="http://schemas.openxmlformats.org/officeDocument/2006/relationships/image" Target="../media/image17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6.svg"/><Relationship Id="rId9" Type="http://schemas.openxmlformats.org/officeDocument/2006/relationships/image" Target="../media/image14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sv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armadillo.atmark-techno.com/news/notices/202301_armadillo-x2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8.xml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A351F84-F902-4B4C-E91C-A6573824A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4537" y="1819915"/>
            <a:ext cx="11522926" cy="23876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altLang="ja-JP" sz="4000" dirty="0">
                <a:latin typeface="+mj-lt"/>
              </a:rPr>
              <a:t>TZmediator: Secure Cooperative Execution </a:t>
            </a:r>
            <a:br>
              <a:rPr lang="en-US" altLang="ja-JP" sz="4000" dirty="0">
                <a:latin typeface="+mj-lt"/>
              </a:rPr>
            </a:br>
            <a:r>
              <a:rPr lang="en-US" altLang="ja-JP" sz="4000" dirty="0">
                <a:latin typeface="+mj-lt"/>
              </a:rPr>
              <a:t>of Cloud Applications Using POSIX APIs </a:t>
            </a:r>
            <a:br>
              <a:rPr lang="en-US" altLang="ja-JP" sz="4000" dirty="0">
                <a:latin typeface="+mj-lt"/>
              </a:rPr>
            </a:br>
            <a:r>
              <a:rPr lang="en-US" altLang="ja-JP" sz="4000" dirty="0">
                <a:latin typeface="+mj-lt"/>
              </a:rPr>
              <a:t>on Arm TrustZone</a:t>
            </a:r>
            <a:endParaRPr kumimoji="1" lang="ja-JP" altLang="en-US" sz="4000">
              <a:latin typeface="+mj-lt"/>
            </a:endParaRP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41BCAD3B-D95B-8447-5844-A2584D3349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618223"/>
            <a:ext cx="9144000" cy="1397285"/>
          </a:xfr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kumimoji="1" lang="en-US" altLang="ja-JP" sz="2400" b="0" dirty="0">
                <a:latin typeface="+mj-lt"/>
              </a:rPr>
              <a:t>Taiyo Sato and Kenichi Kourai</a:t>
            </a:r>
          </a:p>
          <a:p>
            <a:pPr>
              <a:lnSpc>
                <a:spcPct val="100000"/>
              </a:lnSpc>
            </a:pPr>
            <a:r>
              <a:rPr lang="en-US" altLang="ja-JP" sz="2400" b="0" dirty="0">
                <a:latin typeface="+mj-lt"/>
              </a:rPr>
              <a:t>Kyushu Institute of Technology, Japan</a:t>
            </a:r>
            <a:endParaRPr kumimoji="1" lang="en-US" altLang="ja-JP" sz="2400" b="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44500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DE9E50C-BDED-DD1E-C29B-C15075AA9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>
                <a:latin typeface="+mj-lt"/>
              </a:rPr>
              <a:t>Edge Computing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539E8DA3-A3BD-C6A6-1149-3CEBDA6C5C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>
                <a:latin typeface="+mn-lt"/>
              </a:rPr>
              <a:t>Execute </a:t>
            </a:r>
            <a:r>
              <a:rPr lang="en-US" altLang="ja-JP" dirty="0">
                <a:latin typeface="+mn-lt"/>
              </a:rPr>
              <a:t>c</a:t>
            </a:r>
            <a:r>
              <a:rPr kumimoji="1" lang="en-US" altLang="ja-JP" dirty="0">
                <a:latin typeface="+mn-lt"/>
              </a:rPr>
              <a:t>loud applications closer to end-users</a:t>
            </a:r>
          </a:p>
          <a:p>
            <a:pPr lvl="1"/>
            <a:r>
              <a:rPr lang="en-US" altLang="ja-JP" dirty="0">
                <a:latin typeface="+mn-lt"/>
              </a:rPr>
              <a:t>E.g., smartphones, IoT devices, and edge servers</a:t>
            </a:r>
          </a:p>
          <a:p>
            <a:pPr lvl="1"/>
            <a:r>
              <a:rPr lang="en-US" altLang="ja-JP" dirty="0">
                <a:latin typeface="+mn-lt"/>
              </a:rPr>
              <a:t>E</a:t>
            </a:r>
            <a:r>
              <a:rPr kumimoji="1" lang="en-US" altLang="ja-JP" dirty="0">
                <a:latin typeface="+mn-lt"/>
              </a:rPr>
              <a:t>nable lower latency, higher throughput, and real-time processing</a:t>
            </a:r>
          </a:p>
          <a:p>
            <a:pPr lvl="1"/>
            <a:r>
              <a:rPr kumimoji="1" lang="en-US" altLang="ja-JP" dirty="0">
                <a:latin typeface="+mn-lt"/>
              </a:rPr>
              <a:t>Strengthen data governance</a:t>
            </a:r>
            <a:r>
              <a:rPr lang="en-US" altLang="ja-JP" dirty="0">
                <a:latin typeface="+mn-lt"/>
              </a:rPr>
              <a:t> because</a:t>
            </a:r>
            <a:r>
              <a:rPr kumimoji="1" lang="en-US" altLang="ja-JP" dirty="0">
                <a:latin typeface="+mn-lt"/>
              </a:rPr>
              <a:t> data is not stored in clouds</a:t>
            </a:r>
          </a:p>
          <a:p>
            <a:r>
              <a:rPr lang="en-US" altLang="ja-JP" dirty="0">
                <a:latin typeface="+mn-lt"/>
              </a:rPr>
              <a:t>Such cloud applications can be attacked on edge devices </a:t>
            </a:r>
          </a:p>
          <a:p>
            <a:pPr lvl="1"/>
            <a:r>
              <a:rPr lang="en-US" altLang="ja-JP" dirty="0">
                <a:latin typeface="+mn-lt"/>
              </a:rPr>
              <a:t>Even the OS cannot be trusted on edge devices outside clouds' control</a:t>
            </a:r>
            <a:endParaRPr kumimoji="1" lang="en-US" altLang="ja-JP" dirty="0">
              <a:latin typeface="+mn-lt"/>
            </a:endParaRPr>
          </a:p>
          <a:p>
            <a:pPr lvl="1"/>
            <a:r>
              <a:rPr kumimoji="1" lang="en-US" altLang="ja-JP" dirty="0">
                <a:latin typeface="+mn-lt"/>
              </a:rPr>
              <a:t>Limited resources make it difficult to use strong security mechanisms</a:t>
            </a:r>
            <a:endParaRPr kumimoji="1" lang="ja-JP" altLang="en-US">
              <a:latin typeface="+mn-lt"/>
            </a:endParaRPr>
          </a:p>
        </p:txBody>
      </p:sp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EBBB7C00-FF71-CDEB-9806-D4EB7A8EBE3A}"/>
              </a:ext>
            </a:extLst>
          </p:cNvPr>
          <p:cNvGrpSpPr/>
          <p:nvPr/>
        </p:nvGrpSpPr>
        <p:grpSpPr>
          <a:xfrm>
            <a:off x="990312" y="4675120"/>
            <a:ext cx="10236776" cy="1910035"/>
            <a:chOff x="1269802" y="4675120"/>
            <a:chExt cx="10236776" cy="1910035"/>
          </a:xfrm>
        </p:grpSpPr>
        <p:pic>
          <p:nvPicPr>
            <p:cNvPr id="5" name="グラフィックス 4" descr="雲 枠線">
              <a:extLst>
                <a:ext uri="{FF2B5EF4-FFF2-40B4-BE49-F238E27FC236}">
                  <a16:creationId xmlns:a16="http://schemas.microsoft.com/office/drawing/2014/main" id="{7221DDAE-6DDC-74A2-D134-1CC3B744E6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805253" y="4675120"/>
              <a:ext cx="1701325" cy="1701325"/>
            </a:xfrm>
            <a:prstGeom prst="rect">
              <a:avLst/>
            </a:prstGeom>
          </p:spPr>
        </p:pic>
        <p:pic>
          <p:nvPicPr>
            <p:cNvPr id="6" name="グラフィックス 5" descr="世界 枠線">
              <a:extLst>
                <a:ext uri="{FF2B5EF4-FFF2-40B4-BE49-F238E27FC236}">
                  <a16:creationId xmlns:a16="http://schemas.microsoft.com/office/drawing/2014/main" id="{FAB1AE64-929B-E234-A16C-91888A1CA6C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842316" y="5173791"/>
              <a:ext cx="967188" cy="967188"/>
            </a:xfrm>
            <a:prstGeom prst="rect">
              <a:avLst/>
            </a:prstGeom>
          </p:spPr>
        </p:pic>
        <p:pic>
          <p:nvPicPr>
            <p:cNvPr id="7" name="グラフィックス 6" descr="データベース 枠線">
              <a:extLst>
                <a:ext uri="{FF2B5EF4-FFF2-40B4-BE49-F238E27FC236}">
                  <a16:creationId xmlns:a16="http://schemas.microsoft.com/office/drawing/2014/main" id="{6363BBF7-7B89-80F9-52D6-61CCE1F7CD5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4182986" y="5173791"/>
              <a:ext cx="967188" cy="967188"/>
            </a:xfrm>
            <a:prstGeom prst="rect">
              <a:avLst/>
            </a:prstGeom>
          </p:spPr>
        </p:pic>
        <p:pic>
          <p:nvPicPr>
            <p:cNvPr id="8" name="グラフィックス 7" descr="スマート フォン 枠線">
              <a:extLst>
                <a:ext uri="{FF2B5EF4-FFF2-40B4-BE49-F238E27FC236}">
                  <a16:creationId xmlns:a16="http://schemas.microsoft.com/office/drawing/2014/main" id="{59148F03-47BD-4A9F-E441-D1BC9EE5E2A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1731790" y="5173791"/>
              <a:ext cx="967188" cy="967188"/>
            </a:xfrm>
            <a:prstGeom prst="rect">
              <a:avLst/>
            </a:prstGeom>
          </p:spPr>
        </p:pic>
        <p:sp>
          <p:nvSpPr>
            <p:cNvPr id="9" name="テキスト ボックス 8">
              <a:extLst>
                <a:ext uri="{FF2B5EF4-FFF2-40B4-BE49-F238E27FC236}">
                  <a16:creationId xmlns:a16="http://schemas.microsoft.com/office/drawing/2014/main" id="{73D8065A-C47C-A322-69F1-9B0C55499D4D}"/>
                </a:ext>
              </a:extLst>
            </p:cNvPr>
            <p:cNvSpPr txBox="1"/>
            <p:nvPr/>
          </p:nvSpPr>
          <p:spPr>
            <a:xfrm>
              <a:off x="10101918" y="6140979"/>
              <a:ext cx="11079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ja-JP" dirty="0"/>
                <a:t>cloud</a:t>
              </a:r>
              <a:endParaRPr kumimoji="1" lang="ja-JP" altLang="en-US"/>
            </a:p>
          </p:txBody>
        </p:sp>
        <p:sp>
          <p:nvSpPr>
            <p:cNvPr id="10" name="テキスト ボックス 9">
              <a:extLst>
                <a:ext uri="{FF2B5EF4-FFF2-40B4-BE49-F238E27FC236}">
                  <a16:creationId xmlns:a16="http://schemas.microsoft.com/office/drawing/2014/main" id="{CC01BEFC-A113-BD79-294B-4AD62D6648B2}"/>
                </a:ext>
              </a:extLst>
            </p:cNvPr>
            <p:cNvSpPr txBox="1"/>
            <p:nvPr/>
          </p:nvSpPr>
          <p:spPr>
            <a:xfrm>
              <a:off x="7541080" y="6134966"/>
              <a:ext cx="15696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ja-JP" dirty="0"/>
                <a:t>n</a:t>
              </a:r>
              <a:r>
                <a:rPr kumimoji="1" lang="en-US" altLang="ja-JP" dirty="0"/>
                <a:t>etwork</a:t>
              </a:r>
              <a:endParaRPr kumimoji="1" lang="ja-JP" altLang="en-US"/>
            </a:p>
          </p:txBody>
        </p:sp>
        <p:sp>
          <p:nvSpPr>
            <p:cNvPr id="11" name="テキスト ボックス 10">
              <a:extLst>
                <a:ext uri="{FF2B5EF4-FFF2-40B4-BE49-F238E27FC236}">
                  <a16:creationId xmlns:a16="http://schemas.microsoft.com/office/drawing/2014/main" id="{8BAE5BB9-67D1-DE60-05CC-449523D4FD33}"/>
                </a:ext>
              </a:extLst>
            </p:cNvPr>
            <p:cNvSpPr txBox="1"/>
            <p:nvPr/>
          </p:nvSpPr>
          <p:spPr>
            <a:xfrm>
              <a:off x="3947185" y="6140979"/>
              <a:ext cx="15696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dirty="0"/>
                <a:t>edge servers</a:t>
              </a:r>
              <a:endParaRPr kumimoji="1" lang="ja-JP" altLang="en-US"/>
            </a:p>
          </p:txBody>
        </p:sp>
        <p:sp>
          <p:nvSpPr>
            <p:cNvPr id="12" name="テキスト ボックス 11">
              <a:extLst>
                <a:ext uri="{FF2B5EF4-FFF2-40B4-BE49-F238E27FC236}">
                  <a16:creationId xmlns:a16="http://schemas.microsoft.com/office/drawing/2014/main" id="{20CE6BE9-474A-4E2A-5114-5751B46EDC88}"/>
                </a:ext>
              </a:extLst>
            </p:cNvPr>
            <p:cNvSpPr txBox="1"/>
            <p:nvPr/>
          </p:nvSpPr>
          <p:spPr>
            <a:xfrm>
              <a:off x="1385132" y="6140979"/>
              <a:ext cx="17934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ja-JP" dirty="0"/>
                <a:t>e</a:t>
              </a:r>
              <a:r>
                <a:rPr kumimoji="1" lang="en-US" altLang="ja-JP" dirty="0"/>
                <a:t>dge devices</a:t>
              </a:r>
              <a:endParaRPr kumimoji="1" lang="ja-JP" altLang="en-US"/>
            </a:p>
          </p:txBody>
        </p:sp>
        <p:sp>
          <p:nvSpPr>
            <p:cNvPr id="13" name="左右矢印 12">
              <a:extLst>
                <a:ext uri="{FF2B5EF4-FFF2-40B4-BE49-F238E27FC236}">
                  <a16:creationId xmlns:a16="http://schemas.microsoft.com/office/drawing/2014/main" id="{82C82864-66DB-DE88-5DDC-E0AE8F526027}"/>
                </a:ext>
              </a:extLst>
            </p:cNvPr>
            <p:cNvSpPr/>
            <p:nvPr/>
          </p:nvSpPr>
          <p:spPr>
            <a:xfrm>
              <a:off x="8966620" y="5522910"/>
              <a:ext cx="787154" cy="423166"/>
            </a:xfrm>
            <a:prstGeom prst="leftRightArrow">
              <a:avLst/>
            </a:prstGeom>
            <a:ln>
              <a:noFill/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" name="左右矢印 13">
              <a:extLst>
                <a:ext uri="{FF2B5EF4-FFF2-40B4-BE49-F238E27FC236}">
                  <a16:creationId xmlns:a16="http://schemas.microsoft.com/office/drawing/2014/main" id="{0882B279-7D9F-B700-76DD-DBE1C2F7FFF3}"/>
                </a:ext>
              </a:extLst>
            </p:cNvPr>
            <p:cNvSpPr/>
            <p:nvPr/>
          </p:nvSpPr>
          <p:spPr>
            <a:xfrm>
              <a:off x="3316147" y="5522910"/>
              <a:ext cx="787154" cy="423166"/>
            </a:xfrm>
            <a:prstGeom prst="leftRightArrow">
              <a:avLst/>
            </a:prstGeom>
            <a:ln>
              <a:noFill/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5" name="左右矢印 14">
              <a:extLst>
                <a:ext uri="{FF2B5EF4-FFF2-40B4-BE49-F238E27FC236}">
                  <a16:creationId xmlns:a16="http://schemas.microsoft.com/office/drawing/2014/main" id="{DABA02B2-2EA7-5E1A-BC7D-53D2102F5613}"/>
                </a:ext>
              </a:extLst>
            </p:cNvPr>
            <p:cNvSpPr/>
            <p:nvPr/>
          </p:nvSpPr>
          <p:spPr>
            <a:xfrm>
              <a:off x="5432144" y="5522910"/>
              <a:ext cx="2209176" cy="423166"/>
            </a:xfrm>
            <a:prstGeom prst="leftRightArrow">
              <a:avLst/>
            </a:prstGeom>
            <a:ln>
              <a:noFill/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6" name="フレーム 15">
              <a:extLst>
                <a:ext uri="{FF2B5EF4-FFF2-40B4-BE49-F238E27FC236}">
                  <a16:creationId xmlns:a16="http://schemas.microsoft.com/office/drawing/2014/main" id="{1B1BD356-24D9-2880-9B3A-74DEFEB75C2F}"/>
                </a:ext>
              </a:extLst>
            </p:cNvPr>
            <p:cNvSpPr/>
            <p:nvPr/>
          </p:nvSpPr>
          <p:spPr>
            <a:xfrm>
              <a:off x="1269802" y="4883830"/>
              <a:ext cx="4686661" cy="1701325"/>
            </a:xfrm>
            <a:prstGeom prst="frame">
              <a:avLst>
                <a:gd name="adj1" fmla="val 2634"/>
              </a:avLst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17" name="角丸四角形 16">
              <a:extLst>
                <a:ext uri="{FF2B5EF4-FFF2-40B4-BE49-F238E27FC236}">
                  <a16:creationId xmlns:a16="http://schemas.microsoft.com/office/drawing/2014/main" id="{4DA25311-A38D-6D83-4703-9DC3E1A483E9}"/>
                </a:ext>
              </a:extLst>
            </p:cNvPr>
            <p:cNvSpPr/>
            <p:nvPr/>
          </p:nvSpPr>
          <p:spPr>
            <a:xfrm>
              <a:off x="10587163" y="5684313"/>
              <a:ext cx="672574" cy="369332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dirty="0">
                  <a:solidFill>
                    <a:schemeClr val="tx1"/>
                  </a:solidFill>
                </a:rPr>
                <a:t>App</a:t>
              </a:r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18" name="角丸四角形 17">
              <a:extLst>
                <a:ext uri="{FF2B5EF4-FFF2-40B4-BE49-F238E27FC236}">
                  <a16:creationId xmlns:a16="http://schemas.microsoft.com/office/drawing/2014/main" id="{DA89046F-767C-04B5-3B39-327971F89C49}"/>
                </a:ext>
              </a:extLst>
            </p:cNvPr>
            <p:cNvSpPr/>
            <p:nvPr/>
          </p:nvSpPr>
          <p:spPr>
            <a:xfrm>
              <a:off x="2274046" y="5684313"/>
              <a:ext cx="672574" cy="369332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dirty="0">
                  <a:solidFill>
                    <a:schemeClr val="tx1"/>
                  </a:solidFill>
                </a:rPr>
                <a:t>App</a:t>
              </a:r>
              <a:endParaRPr kumimoji="1" lang="ja-JP" altLang="en-US">
                <a:solidFill>
                  <a:schemeClr val="tx1"/>
                </a:solidFill>
              </a:endParaRPr>
            </a:p>
          </p:txBody>
        </p:sp>
        <p:pic>
          <p:nvPicPr>
            <p:cNvPr id="19" name="グラフィックス 18" descr="細菌 単色塗りつぶし">
              <a:extLst>
                <a:ext uri="{FF2B5EF4-FFF2-40B4-BE49-F238E27FC236}">
                  <a16:creationId xmlns:a16="http://schemas.microsoft.com/office/drawing/2014/main" id="{1F106B77-6BBA-C9E0-2F02-FB2C1E6BF26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1652105" y="5039613"/>
              <a:ext cx="568419" cy="568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01619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B7D5AA-E888-9BD7-891E-A4E1C08E29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5E35714-8070-F33A-9BD3-44CCCF464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>
                <a:latin typeface="+mj-lt"/>
              </a:rPr>
              <a:t>Using Trusted Execution Environments (TEEs)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E52783D9-13DD-7C43-1648-F07D6DC36C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>
                <a:latin typeface="+mn-lt"/>
              </a:rPr>
              <a:t>Run</a:t>
            </a:r>
            <a:r>
              <a:rPr kumimoji="1" lang="en-US" altLang="ja-JP" dirty="0">
                <a:latin typeface="+mn-lt"/>
              </a:rPr>
              <a:t> cloud applications using TEEs provided by recent CPUs</a:t>
            </a:r>
          </a:p>
          <a:p>
            <a:pPr lvl="1"/>
            <a:r>
              <a:rPr lang="en-US" altLang="ja-JP" dirty="0">
                <a:latin typeface="+mn-lt"/>
              </a:rPr>
              <a:t>A TEE enables program execution inside a logically isolated memory region</a:t>
            </a:r>
          </a:p>
          <a:p>
            <a:pPr lvl="1"/>
            <a:r>
              <a:rPr lang="en-US" altLang="ja-JP" dirty="0">
                <a:latin typeface="+mn-lt"/>
              </a:rPr>
              <a:t>E.g., Intel SGX, Arm </a:t>
            </a:r>
            <a:r>
              <a:rPr lang="en-US" altLang="ja-JP" dirty="0" err="1">
                <a:latin typeface="+mn-lt"/>
              </a:rPr>
              <a:t>TrustZone</a:t>
            </a:r>
            <a:r>
              <a:rPr lang="en-US" altLang="ja-JP" dirty="0">
                <a:latin typeface="+mn-lt"/>
              </a:rPr>
              <a:t>, and RISC-V Keystone</a:t>
            </a:r>
            <a:endParaRPr kumimoji="1" lang="en-US" altLang="ja-JP" dirty="0">
              <a:latin typeface="+mn-lt"/>
            </a:endParaRPr>
          </a:p>
          <a:p>
            <a:r>
              <a:rPr lang="en-US" altLang="ja-JP" dirty="0">
                <a:latin typeface="+mn-lt"/>
              </a:rPr>
              <a:t>Protect cloud applications on edge devices</a:t>
            </a:r>
          </a:p>
          <a:p>
            <a:pPr lvl="1"/>
            <a:r>
              <a:rPr lang="en-US" altLang="ja-JP" dirty="0">
                <a:latin typeface="+mn-lt"/>
              </a:rPr>
              <a:t>Prevent eavesdropping on and tampering with confidential information</a:t>
            </a:r>
            <a:endParaRPr kumimoji="1" lang="en-US" altLang="ja-JP" dirty="0">
              <a:latin typeface="+mn-lt"/>
            </a:endParaRPr>
          </a:p>
          <a:p>
            <a:pPr lvl="1"/>
            <a:r>
              <a:rPr kumimoji="1" lang="en-US" altLang="ja-JP" dirty="0">
                <a:latin typeface="+mn-lt"/>
              </a:rPr>
              <a:t>Attackers cannot snoop physical memory if the memory is encrypted </a:t>
            </a:r>
            <a:endParaRPr kumimoji="1" lang="ja-JP" altLang="en-US">
              <a:latin typeface="+mn-lt"/>
            </a:endParaRPr>
          </a:p>
        </p:txBody>
      </p:sp>
      <p:sp>
        <p:nvSpPr>
          <p:cNvPr id="4" name="角丸四角形 3">
            <a:extLst>
              <a:ext uri="{FF2B5EF4-FFF2-40B4-BE49-F238E27FC236}">
                <a16:creationId xmlns:a16="http://schemas.microsoft.com/office/drawing/2014/main" id="{35D68021-6B06-56A6-563C-894361AADAD9}"/>
              </a:ext>
            </a:extLst>
          </p:cNvPr>
          <p:cNvSpPr/>
          <p:nvPr/>
        </p:nvSpPr>
        <p:spPr>
          <a:xfrm>
            <a:off x="5314275" y="5852423"/>
            <a:ext cx="3325079" cy="357834"/>
          </a:xfrm>
          <a:prstGeom prst="roundRect">
            <a:avLst>
              <a:gd name="adj" fmla="val 17274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trusted CPU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DD7B939D-BDAD-BFE3-7B37-2BC47658878C}"/>
              </a:ext>
            </a:extLst>
          </p:cNvPr>
          <p:cNvSpPr/>
          <p:nvPr/>
        </p:nvSpPr>
        <p:spPr>
          <a:xfrm>
            <a:off x="6758181" y="4325514"/>
            <a:ext cx="1881174" cy="9716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>
              <a:solidFill>
                <a:schemeClr val="tx1"/>
              </a:solidFill>
            </a:endParaRP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07680282-9BDB-9EE0-A94E-C3C528CBD72D}"/>
              </a:ext>
            </a:extLst>
          </p:cNvPr>
          <p:cNvSpPr txBox="1"/>
          <p:nvPr/>
        </p:nvSpPr>
        <p:spPr>
          <a:xfrm>
            <a:off x="6842714" y="4882503"/>
            <a:ext cx="171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b="1" dirty="0"/>
              <a:t>TEE</a:t>
            </a:r>
            <a:endParaRPr kumimoji="1" lang="ja-JP" altLang="en-US" b="1"/>
          </a:p>
        </p:txBody>
      </p:sp>
      <p:sp>
        <p:nvSpPr>
          <p:cNvPr id="7" name="角丸四角形 4">
            <a:extLst>
              <a:ext uri="{FF2B5EF4-FFF2-40B4-BE49-F238E27FC236}">
                <a16:creationId xmlns:a16="http://schemas.microsoft.com/office/drawing/2014/main" id="{3B996D59-367C-F499-1E9F-762A524D561D}"/>
              </a:ext>
            </a:extLst>
          </p:cNvPr>
          <p:cNvSpPr/>
          <p:nvPr/>
        </p:nvSpPr>
        <p:spPr>
          <a:xfrm>
            <a:off x="5314275" y="5395891"/>
            <a:ext cx="3325079" cy="357834"/>
          </a:xfrm>
          <a:prstGeom prst="roundRect">
            <a:avLst>
              <a:gd name="adj" fmla="val 17274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u</a:t>
            </a:r>
            <a:r>
              <a:rPr kumimoji="1" lang="en-US" altLang="ja-JP" dirty="0">
                <a:solidFill>
                  <a:schemeClr val="tx1"/>
                </a:solidFill>
              </a:rPr>
              <a:t>ntrusted OS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pic>
        <p:nvPicPr>
          <p:cNvPr id="10" name="グラフィックス 9" descr="中世の甲冑 単色塗りつぶし">
            <a:extLst>
              <a:ext uri="{FF2B5EF4-FFF2-40B4-BE49-F238E27FC236}">
                <a16:creationId xmlns:a16="http://schemas.microsoft.com/office/drawing/2014/main" id="{2ADA17A1-9248-676A-E829-7DF948ADC0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431051" y="4406486"/>
            <a:ext cx="573492" cy="573492"/>
          </a:xfrm>
          <a:prstGeom prst="rect">
            <a:avLst/>
          </a:prstGeom>
        </p:spPr>
      </p:pic>
      <p:pic>
        <p:nvPicPr>
          <p:cNvPr id="15" name="グラフィックス 14" descr="矢印: 右回転 単色塗りつぶし">
            <a:extLst>
              <a:ext uri="{FF2B5EF4-FFF2-40B4-BE49-F238E27FC236}">
                <a16:creationId xmlns:a16="http://schemas.microsoft.com/office/drawing/2014/main" id="{AC5FE23B-236E-EC1B-4863-C3BDBEE5AC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8430813" flipV="1">
            <a:off x="8588751" y="4761165"/>
            <a:ext cx="931159" cy="929127"/>
          </a:xfrm>
          <a:prstGeom prst="rect">
            <a:avLst/>
          </a:prstGeom>
        </p:spPr>
      </p:pic>
      <p:pic>
        <p:nvPicPr>
          <p:cNvPr id="11" name="グラフィックス 10" descr="雲 枠線">
            <a:extLst>
              <a:ext uri="{FF2B5EF4-FFF2-40B4-BE49-F238E27FC236}">
                <a16:creationId xmlns:a16="http://schemas.microsoft.com/office/drawing/2014/main" id="{17B2F329-F472-919B-BB75-CD2A53D5E56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698506" y="4375066"/>
            <a:ext cx="1701325" cy="1701325"/>
          </a:xfrm>
          <a:prstGeom prst="rect">
            <a:avLst/>
          </a:prstGeom>
        </p:spPr>
      </p:pic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D5E1F52D-B7F2-2109-5D94-D66604E7AAD7}"/>
              </a:ext>
            </a:extLst>
          </p:cNvPr>
          <p:cNvSpPr txBox="1"/>
          <p:nvPr/>
        </p:nvSpPr>
        <p:spPr>
          <a:xfrm>
            <a:off x="2995171" y="5840925"/>
            <a:ext cx="1107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dirty="0"/>
              <a:t>cloud</a:t>
            </a:r>
            <a:endParaRPr kumimoji="1" lang="ja-JP" altLang="en-US"/>
          </a:p>
        </p:txBody>
      </p:sp>
      <p:sp>
        <p:nvSpPr>
          <p:cNvPr id="14" name="角丸四角形 13">
            <a:extLst>
              <a:ext uri="{FF2B5EF4-FFF2-40B4-BE49-F238E27FC236}">
                <a16:creationId xmlns:a16="http://schemas.microsoft.com/office/drawing/2014/main" id="{97E3E1DC-32D5-C9E5-FB0D-207F56CA2466}"/>
              </a:ext>
            </a:extLst>
          </p:cNvPr>
          <p:cNvSpPr/>
          <p:nvPr/>
        </p:nvSpPr>
        <p:spPr>
          <a:xfrm>
            <a:off x="3640572" y="5413840"/>
            <a:ext cx="759259" cy="369332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App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51792F76-EFD0-6179-8E12-A0934D463594}"/>
              </a:ext>
            </a:extLst>
          </p:cNvPr>
          <p:cNvSpPr txBox="1"/>
          <p:nvPr/>
        </p:nvSpPr>
        <p:spPr>
          <a:xfrm>
            <a:off x="6207179" y="6295056"/>
            <a:ext cx="1539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edge device</a:t>
            </a:r>
            <a:endParaRPr kumimoji="1" lang="ja-JP" altLang="en-US"/>
          </a:p>
        </p:txBody>
      </p:sp>
      <p:sp>
        <p:nvSpPr>
          <p:cNvPr id="23" name="角丸四角形 22">
            <a:extLst>
              <a:ext uri="{FF2B5EF4-FFF2-40B4-BE49-F238E27FC236}">
                <a16:creationId xmlns:a16="http://schemas.microsoft.com/office/drawing/2014/main" id="{1F7AA232-689F-C951-54FB-5E68F49C8409}"/>
              </a:ext>
            </a:extLst>
          </p:cNvPr>
          <p:cNvSpPr/>
          <p:nvPr/>
        </p:nvSpPr>
        <p:spPr>
          <a:xfrm>
            <a:off x="7319138" y="4490210"/>
            <a:ext cx="759259" cy="369332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App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cxnSp>
        <p:nvCxnSpPr>
          <p:cNvPr id="24" name="直線矢印コネクタ 23">
            <a:extLst>
              <a:ext uri="{FF2B5EF4-FFF2-40B4-BE49-F238E27FC236}">
                <a16:creationId xmlns:a16="http://schemas.microsoft.com/office/drawing/2014/main" id="{785137EF-2DE7-F4DF-E3C2-8BF3E4E3C2B9}"/>
              </a:ext>
            </a:extLst>
          </p:cNvPr>
          <p:cNvCxnSpPr>
            <a:cxnSpLocks/>
            <a:stCxn id="14" idx="3"/>
            <a:endCxn id="23" idx="1"/>
          </p:cNvCxnSpPr>
          <p:nvPr/>
        </p:nvCxnSpPr>
        <p:spPr>
          <a:xfrm flipV="1">
            <a:off x="4399831" y="4674876"/>
            <a:ext cx="2919307" cy="92363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07482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E2A192-7342-FE3F-0A2E-BA811BFEEE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AA5D213-F1E2-FD6B-88CE-48F27710C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>
                <a:latin typeface="+mj-lt"/>
              </a:rPr>
              <a:t>Arm TrustZone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9068132C-0D9F-9687-C01B-0EEE30A71E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latin typeface="+mn-lt"/>
              </a:rPr>
              <a:t>O</a:t>
            </a:r>
            <a:r>
              <a:rPr kumimoji="1" lang="en-US" altLang="ja-JP" dirty="0">
                <a:latin typeface="+mn-lt"/>
              </a:rPr>
              <a:t>ften used for</a:t>
            </a:r>
            <a:r>
              <a:rPr lang="en-US" altLang="ja-JP" dirty="0">
                <a:latin typeface="+mn-lt"/>
              </a:rPr>
              <a:t> </a:t>
            </a:r>
            <a:r>
              <a:rPr kumimoji="1" lang="en-US" altLang="ja-JP" dirty="0">
                <a:latin typeface="+mn-lt"/>
              </a:rPr>
              <a:t>edge devices</a:t>
            </a:r>
          </a:p>
          <a:p>
            <a:pPr lvl="1"/>
            <a:r>
              <a:rPr lang="en-US" altLang="ja-JP" dirty="0">
                <a:latin typeface="+mn-lt"/>
              </a:rPr>
              <a:t>E.g., key management in Android Keystore</a:t>
            </a:r>
          </a:p>
          <a:p>
            <a:r>
              <a:rPr lang="en-US" altLang="ja-JP" dirty="0">
                <a:latin typeface="+mn-lt"/>
              </a:rPr>
              <a:t>Provide two execution environments called worlds</a:t>
            </a:r>
            <a:endParaRPr kumimoji="1" lang="en-US" altLang="ja-JP" dirty="0">
              <a:latin typeface="+mn-lt"/>
            </a:endParaRPr>
          </a:p>
          <a:p>
            <a:pPr lvl="1"/>
            <a:r>
              <a:rPr lang="en-US" altLang="ja-JP" dirty="0">
                <a:latin typeface="+mn-lt"/>
              </a:rPr>
              <a:t>The secure world enables the secure execution of trusted applications (TAs)</a:t>
            </a:r>
          </a:p>
          <a:p>
            <a:pPr lvl="2"/>
            <a:r>
              <a:rPr lang="en-US" altLang="ja-JP" dirty="0">
                <a:latin typeface="+mn-lt"/>
              </a:rPr>
              <a:t>Run a trusted OS to support the execution of TAs</a:t>
            </a:r>
          </a:p>
          <a:p>
            <a:pPr lvl="1"/>
            <a:r>
              <a:rPr lang="en-US" altLang="ja-JP" dirty="0">
                <a:latin typeface="+mn-lt"/>
              </a:rPr>
              <a:t>The normal world executes client applications (CAs) to interact with TAs</a:t>
            </a:r>
          </a:p>
          <a:p>
            <a:pPr lvl="2"/>
            <a:r>
              <a:rPr lang="en-US" altLang="ja-JP" dirty="0">
                <a:latin typeface="+mn-lt"/>
              </a:rPr>
              <a:t>Run a rich OS such as Linux to support the execution of CAs</a:t>
            </a:r>
          </a:p>
        </p:txBody>
      </p:sp>
      <p:grpSp>
        <p:nvGrpSpPr>
          <p:cNvPr id="14" name="グループ化 13">
            <a:extLst>
              <a:ext uri="{FF2B5EF4-FFF2-40B4-BE49-F238E27FC236}">
                <a16:creationId xmlns:a16="http://schemas.microsoft.com/office/drawing/2014/main" id="{DF24B628-3538-D8B7-4568-7A3EB762F91A}"/>
              </a:ext>
            </a:extLst>
          </p:cNvPr>
          <p:cNvGrpSpPr/>
          <p:nvPr/>
        </p:nvGrpSpPr>
        <p:grpSpPr>
          <a:xfrm>
            <a:off x="3292965" y="4681203"/>
            <a:ext cx="5651468" cy="1774113"/>
            <a:chOff x="3292965" y="4569691"/>
            <a:chExt cx="5651468" cy="1774113"/>
          </a:xfrm>
        </p:grpSpPr>
        <p:sp>
          <p:nvSpPr>
            <p:cNvPr id="4" name="正方形/長方形 3">
              <a:extLst>
                <a:ext uri="{FF2B5EF4-FFF2-40B4-BE49-F238E27FC236}">
                  <a16:creationId xmlns:a16="http://schemas.microsoft.com/office/drawing/2014/main" id="{FF09F741-2485-C023-7D42-36DEF28A1390}"/>
                </a:ext>
              </a:extLst>
            </p:cNvPr>
            <p:cNvSpPr/>
            <p:nvPr/>
          </p:nvSpPr>
          <p:spPr>
            <a:xfrm>
              <a:off x="3292965" y="4946554"/>
              <a:ext cx="2708263" cy="1396788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5" name="正方形/長方形 4">
              <a:extLst>
                <a:ext uri="{FF2B5EF4-FFF2-40B4-BE49-F238E27FC236}">
                  <a16:creationId xmlns:a16="http://schemas.microsoft.com/office/drawing/2014/main" id="{2BD70CBF-0EB6-D342-679C-EB7665880318}"/>
                </a:ext>
              </a:extLst>
            </p:cNvPr>
            <p:cNvSpPr/>
            <p:nvPr/>
          </p:nvSpPr>
          <p:spPr>
            <a:xfrm>
              <a:off x="6236170" y="4946553"/>
              <a:ext cx="2708260" cy="139725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テキスト ボックス 5">
              <a:extLst>
                <a:ext uri="{FF2B5EF4-FFF2-40B4-BE49-F238E27FC236}">
                  <a16:creationId xmlns:a16="http://schemas.microsoft.com/office/drawing/2014/main" id="{2DFFB06D-FFEC-407E-6E57-F1D79BC7273E}"/>
                </a:ext>
              </a:extLst>
            </p:cNvPr>
            <p:cNvSpPr txBox="1"/>
            <p:nvPr/>
          </p:nvSpPr>
          <p:spPr>
            <a:xfrm>
              <a:off x="3292965" y="4569691"/>
              <a:ext cx="270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dirty="0"/>
                <a:t>Normal World</a:t>
              </a:r>
              <a:endParaRPr kumimoji="1" lang="ja-JP" altLang="en-US"/>
            </a:p>
          </p:txBody>
        </p:sp>
        <p:sp>
          <p:nvSpPr>
            <p:cNvPr id="7" name="テキスト ボックス 6">
              <a:extLst>
                <a:ext uri="{FF2B5EF4-FFF2-40B4-BE49-F238E27FC236}">
                  <a16:creationId xmlns:a16="http://schemas.microsoft.com/office/drawing/2014/main" id="{FF76CDA2-D951-EF23-125C-50C794356441}"/>
                </a:ext>
              </a:extLst>
            </p:cNvPr>
            <p:cNvSpPr txBox="1"/>
            <p:nvPr/>
          </p:nvSpPr>
          <p:spPr>
            <a:xfrm>
              <a:off x="6236170" y="4577222"/>
              <a:ext cx="27082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dirty="0"/>
                <a:t>Secure World</a:t>
              </a:r>
              <a:endParaRPr kumimoji="1" lang="ja-JP" altLang="en-US"/>
            </a:p>
          </p:txBody>
        </p:sp>
        <p:sp>
          <p:nvSpPr>
            <p:cNvPr id="8" name="角丸四角形 7">
              <a:extLst>
                <a:ext uri="{FF2B5EF4-FFF2-40B4-BE49-F238E27FC236}">
                  <a16:creationId xmlns:a16="http://schemas.microsoft.com/office/drawing/2014/main" id="{13F004C5-6ABB-BFDB-A5C7-28DE766E621F}"/>
                </a:ext>
              </a:extLst>
            </p:cNvPr>
            <p:cNvSpPr/>
            <p:nvPr/>
          </p:nvSpPr>
          <p:spPr>
            <a:xfrm>
              <a:off x="3482509" y="5119465"/>
              <a:ext cx="1067189" cy="430585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ja-JP" dirty="0">
                  <a:solidFill>
                    <a:schemeClr val="tx1"/>
                  </a:solidFill>
                </a:rPr>
                <a:t>CA</a:t>
              </a:r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角丸四角形 8">
              <a:extLst>
                <a:ext uri="{FF2B5EF4-FFF2-40B4-BE49-F238E27FC236}">
                  <a16:creationId xmlns:a16="http://schemas.microsoft.com/office/drawing/2014/main" id="{2E7EA0D4-C4B1-126C-E6D5-DAC63EB505D0}"/>
                </a:ext>
              </a:extLst>
            </p:cNvPr>
            <p:cNvSpPr/>
            <p:nvPr/>
          </p:nvSpPr>
          <p:spPr>
            <a:xfrm>
              <a:off x="3482510" y="5740229"/>
              <a:ext cx="2369319" cy="430585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ja-JP" dirty="0">
                  <a:solidFill>
                    <a:schemeClr val="tx1"/>
                  </a:solidFill>
                </a:rPr>
                <a:t>rich OS</a:t>
              </a:r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角丸四角形 9">
              <a:extLst>
                <a:ext uri="{FF2B5EF4-FFF2-40B4-BE49-F238E27FC236}">
                  <a16:creationId xmlns:a16="http://schemas.microsoft.com/office/drawing/2014/main" id="{3A4510F4-AA7F-60D2-DD30-D749A4642EE3}"/>
                </a:ext>
              </a:extLst>
            </p:cNvPr>
            <p:cNvSpPr/>
            <p:nvPr/>
          </p:nvSpPr>
          <p:spPr>
            <a:xfrm>
              <a:off x="6381985" y="5732721"/>
              <a:ext cx="2419411" cy="430585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ja-JP" dirty="0">
                  <a:solidFill>
                    <a:schemeClr val="tx1"/>
                  </a:solidFill>
                </a:rPr>
                <a:t>trusted OS</a:t>
              </a:r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角丸四角形 10">
              <a:extLst>
                <a:ext uri="{FF2B5EF4-FFF2-40B4-BE49-F238E27FC236}">
                  <a16:creationId xmlns:a16="http://schemas.microsoft.com/office/drawing/2014/main" id="{3E2CFC55-6AC1-BAF5-3840-625CC917EC19}"/>
                </a:ext>
              </a:extLst>
            </p:cNvPr>
            <p:cNvSpPr/>
            <p:nvPr/>
          </p:nvSpPr>
          <p:spPr>
            <a:xfrm>
              <a:off x="4784640" y="5119465"/>
              <a:ext cx="1067189" cy="430585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ja-JP" dirty="0">
                  <a:solidFill>
                    <a:schemeClr val="tx1"/>
                  </a:solidFill>
                </a:rPr>
                <a:t>CA</a:t>
              </a:r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角丸四角形 11">
              <a:extLst>
                <a:ext uri="{FF2B5EF4-FFF2-40B4-BE49-F238E27FC236}">
                  <a16:creationId xmlns:a16="http://schemas.microsoft.com/office/drawing/2014/main" id="{9196166F-E52C-208F-6981-17167D1D05DD}"/>
                </a:ext>
              </a:extLst>
            </p:cNvPr>
            <p:cNvSpPr/>
            <p:nvPr/>
          </p:nvSpPr>
          <p:spPr>
            <a:xfrm>
              <a:off x="6381985" y="5119465"/>
              <a:ext cx="1067189" cy="430585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ja-JP" dirty="0">
                  <a:solidFill>
                    <a:schemeClr val="tx1"/>
                  </a:solidFill>
                </a:rPr>
                <a:t>TA</a:t>
              </a:r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角丸四角形 12">
              <a:extLst>
                <a:ext uri="{FF2B5EF4-FFF2-40B4-BE49-F238E27FC236}">
                  <a16:creationId xmlns:a16="http://schemas.microsoft.com/office/drawing/2014/main" id="{D06398A8-69D6-FE15-EE65-E1B7A055471D}"/>
                </a:ext>
              </a:extLst>
            </p:cNvPr>
            <p:cNvSpPr/>
            <p:nvPr/>
          </p:nvSpPr>
          <p:spPr>
            <a:xfrm>
              <a:off x="7734207" y="5119465"/>
              <a:ext cx="1067189" cy="430585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ja-JP" dirty="0">
                  <a:solidFill>
                    <a:schemeClr val="tx1"/>
                  </a:solidFill>
                </a:rPr>
                <a:t>TA</a:t>
              </a:r>
              <a:endParaRPr kumimoji="1" lang="ja-JP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9053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0DEED7-0523-44BB-0714-815390558E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0798E27-DE58-AFBF-50AF-33F74D3C5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>
                <a:latin typeface="+mj-lt"/>
              </a:rPr>
              <a:t>Issue of </a:t>
            </a:r>
            <a:r>
              <a:rPr lang="en-US" altLang="ja-JP" dirty="0">
                <a:latin typeface="+mj-lt"/>
              </a:rPr>
              <a:t>Running in the Secure World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B3D48087-33C2-3B7D-50CD-5B3C996704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>
                <a:latin typeface="+mn-lt"/>
              </a:rPr>
              <a:t>The secure world has higher privileges than the normal world</a:t>
            </a:r>
          </a:p>
          <a:p>
            <a:pPr lvl="1"/>
            <a:r>
              <a:rPr lang="en-US" altLang="ja-JP" dirty="0">
                <a:latin typeface="+mn-lt"/>
              </a:rPr>
              <a:t>Cloud applications are often complex and can contain vulnerabilities</a:t>
            </a:r>
          </a:p>
          <a:p>
            <a:pPr lvl="1"/>
            <a:r>
              <a:rPr lang="en-US" altLang="ja-JP" dirty="0">
                <a:latin typeface="+mn-lt"/>
              </a:rPr>
              <a:t>Attackers in the normal world can take control of the secure world via them</a:t>
            </a:r>
          </a:p>
          <a:p>
            <a:pPr lvl="1"/>
            <a:r>
              <a:rPr lang="en-US" altLang="ja-JP" dirty="0">
                <a:latin typeface="+mn-lt"/>
              </a:rPr>
              <a:t>Compromised cloud applications can attack the other TAs and a trusted OS</a:t>
            </a:r>
          </a:p>
          <a:p>
            <a:r>
              <a:rPr lang="en-US" altLang="ja-JP" dirty="0">
                <a:latin typeface="+mn-lt"/>
              </a:rPr>
              <a:t>Cloud applications do not need such high privileges</a:t>
            </a:r>
          </a:p>
          <a:p>
            <a:pPr lvl="1"/>
            <a:r>
              <a:rPr lang="en-US" altLang="ja-JP" dirty="0">
                <a:latin typeface="+mn-lt"/>
              </a:rPr>
              <a:t>Only require strong isolation from the normal world</a:t>
            </a:r>
          </a:p>
        </p:txBody>
      </p:sp>
      <p:sp>
        <p:nvSpPr>
          <p:cNvPr id="4" name="正方形/長方形 3">
            <a:extLst>
              <a:ext uri="{FF2B5EF4-FFF2-40B4-BE49-F238E27FC236}">
                <a16:creationId xmlns:a16="http://schemas.microsoft.com/office/drawing/2014/main" id="{A6C5556C-4438-3621-2ADB-FFFA7BB32FA6}"/>
              </a:ext>
            </a:extLst>
          </p:cNvPr>
          <p:cNvSpPr/>
          <p:nvPr/>
        </p:nvSpPr>
        <p:spPr>
          <a:xfrm>
            <a:off x="2279539" y="4884893"/>
            <a:ext cx="3131585" cy="14135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BEE48F96-A01B-4D56-CCE1-8B645B6EB5F9}"/>
              </a:ext>
            </a:extLst>
          </p:cNvPr>
          <p:cNvSpPr/>
          <p:nvPr/>
        </p:nvSpPr>
        <p:spPr>
          <a:xfrm>
            <a:off x="6780875" y="4868441"/>
            <a:ext cx="3131585" cy="14304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CFC650CC-79A2-B795-CCAB-3F4089A9E84B}"/>
              </a:ext>
            </a:extLst>
          </p:cNvPr>
          <p:cNvSpPr txBox="1"/>
          <p:nvPr/>
        </p:nvSpPr>
        <p:spPr>
          <a:xfrm>
            <a:off x="2279539" y="4499848"/>
            <a:ext cx="3131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Normal World</a:t>
            </a:r>
            <a:endParaRPr kumimoji="1" lang="ja-JP" altLang="en-US"/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FD276639-5C1D-8163-B484-A0DEB9046465}"/>
              </a:ext>
            </a:extLst>
          </p:cNvPr>
          <p:cNvSpPr txBox="1"/>
          <p:nvPr/>
        </p:nvSpPr>
        <p:spPr>
          <a:xfrm>
            <a:off x="6777254" y="4496438"/>
            <a:ext cx="3135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Secure World</a:t>
            </a:r>
            <a:endParaRPr kumimoji="1" lang="ja-JP" altLang="en-US"/>
          </a:p>
        </p:txBody>
      </p:sp>
      <p:sp>
        <p:nvSpPr>
          <p:cNvPr id="8" name="角丸四角形 7">
            <a:extLst>
              <a:ext uri="{FF2B5EF4-FFF2-40B4-BE49-F238E27FC236}">
                <a16:creationId xmlns:a16="http://schemas.microsoft.com/office/drawing/2014/main" id="{77508BDB-D763-C94A-39DA-2E483232ADCB}"/>
              </a:ext>
            </a:extLst>
          </p:cNvPr>
          <p:cNvSpPr/>
          <p:nvPr/>
        </p:nvSpPr>
        <p:spPr>
          <a:xfrm>
            <a:off x="2431690" y="5695363"/>
            <a:ext cx="2794265" cy="43058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rich OS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9" name="角丸四角形 8">
            <a:extLst>
              <a:ext uri="{FF2B5EF4-FFF2-40B4-BE49-F238E27FC236}">
                <a16:creationId xmlns:a16="http://schemas.microsoft.com/office/drawing/2014/main" id="{F690C7AC-AA4B-FD8D-F164-DFECC83936AD}"/>
              </a:ext>
            </a:extLst>
          </p:cNvPr>
          <p:cNvSpPr/>
          <p:nvPr/>
        </p:nvSpPr>
        <p:spPr>
          <a:xfrm>
            <a:off x="6975735" y="5687855"/>
            <a:ext cx="2779326" cy="43058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trusted OS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2" name="角丸四角形 11">
            <a:extLst>
              <a:ext uri="{FF2B5EF4-FFF2-40B4-BE49-F238E27FC236}">
                <a16:creationId xmlns:a16="http://schemas.microsoft.com/office/drawing/2014/main" id="{C979D0E3-81F3-D3D2-9037-35FAE4DC3C62}"/>
              </a:ext>
            </a:extLst>
          </p:cNvPr>
          <p:cNvSpPr/>
          <p:nvPr/>
        </p:nvSpPr>
        <p:spPr>
          <a:xfrm>
            <a:off x="6971701" y="5068870"/>
            <a:ext cx="1214077" cy="430585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bg1"/>
                </a:solidFill>
              </a:rPr>
              <a:t>App</a:t>
            </a:r>
            <a:endParaRPr kumimoji="1" lang="ja-JP" altLang="en-US">
              <a:solidFill>
                <a:schemeClr val="bg1"/>
              </a:solidFill>
            </a:endParaRPr>
          </a:p>
        </p:txBody>
      </p:sp>
      <p:sp>
        <p:nvSpPr>
          <p:cNvPr id="20" name="角丸四角形 19">
            <a:extLst>
              <a:ext uri="{FF2B5EF4-FFF2-40B4-BE49-F238E27FC236}">
                <a16:creationId xmlns:a16="http://schemas.microsoft.com/office/drawing/2014/main" id="{75A90E35-09CF-7A0F-AE7F-61F1DA3583A8}"/>
              </a:ext>
            </a:extLst>
          </p:cNvPr>
          <p:cNvSpPr/>
          <p:nvPr/>
        </p:nvSpPr>
        <p:spPr>
          <a:xfrm>
            <a:off x="8540984" y="5072568"/>
            <a:ext cx="1214077" cy="43058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TA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pic>
        <p:nvPicPr>
          <p:cNvPr id="46" name="グラフィックス 45" descr="戻る 単色塗りつぶし">
            <a:extLst>
              <a:ext uri="{FF2B5EF4-FFF2-40B4-BE49-F238E27FC236}">
                <a16:creationId xmlns:a16="http://schemas.microsoft.com/office/drawing/2014/main" id="{0826EE53-402F-8F0F-7568-6F4477BABF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582933" flipH="1">
            <a:off x="5026918" y="4597769"/>
            <a:ext cx="2054083" cy="942202"/>
          </a:xfrm>
          <a:prstGeom prst="rect">
            <a:avLst/>
          </a:prstGeom>
        </p:spPr>
      </p:pic>
      <p:pic>
        <p:nvPicPr>
          <p:cNvPr id="27" name="図 26">
            <a:extLst>
              <a:ext uri="{FF2B5EF4-FFF2-40B4-BE49-F238E27FC236}">
                <a16:creationId xmlns:a16="http://schemas.microsoft.com/office/drawing/2014/main" id="{81F56BA7-C95A-786F-6C72-6A5A2E1181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5923" y="4688307"/>
            <a:ext cx="951478" cy="951478"/>
          </a:xfrm>
          <a:prstGeom prst="rect">
            <a:avLst/>
          </a:prstGeom>
        </p:spPr>
      </p:pic>
      <p:pic>
        <p:nvPicPr>
          <p:cNvPr id="29" name="グラフィックス 28" descr="戻る 単色塗りつぶし">
            <a:extLst>
              <a:ext uri="{FF2B5EF4-FFF2-40B4-BE49-F238E27FC236}">
                <a16:creationId xmlns:a16="http://schemas.microsoft.com/office/drawing/2014/main" id="{B1F36657-EAA7-A21E-93D8-E08CB15955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8736991">
            <a:off x="8066485" y="5207195"/>
            <a:ext cx="701486" cy="66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3109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29ACF4-0BFF-98B8-AF91-07DC51C14B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F467EAA-DF54-A6FB-70B6-DECDCF437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>
                <a:latin typeface="+mj-lt"/>
              </a:rPr>
              <a:t>Issue of CA-TA Cooperative Execution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452CCFC2-4DD9-972D-00E8-028B902BE1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>
                <a:latin typeface="+mn-lt"/>
              </a:rPr>
              <a:t>Desirable to minimize the code executed </a:t>
            </a:r>
            <a:r>
              <a:rPr lang="en-US" altLang="ja-JP" dirty="0">
                <a:latin typeface="+mn-lt"/>
              </a:rPr>
              <a:t>in the secure world</a:t>
            </a:r>
          </a:p>
          <a:p>
            <a:pPr lvl="1"/>
            <a:r>
              <a:rPr lang="en-US" altLang="ja-JP" dirty="0">
                <a:latin typeface="+mn-lt"/>
              </a:rPr>
              <a:t>TAs contain only sensitive information and the code handling it</a:t>
            </a:r>
          </a:p>
          <a:p>
            <a:pPr lvl="1"/>
            <a:r>
              <a:rPr lang="en-US" altLang="ja-JP" dirty="0">
                <a:latin typeface="+mn-lt"/>
              </a:rPr>
              <a:t>CAs execute the remaining tasks and communicate with TAs</a:t>
            </a:r>
          </a:p>
          <a:p>
            <a:r>
              <a:rPr lang="en-US" altLang="ja-JP" dirty="0">
                <a:latin typeface="+mn-lt"/>
              </a:rPr>
              <a:t>Cooperative execution requires the use of the special TEE APIs</a:t>
            </a:r>
          </a:p>
          <a:p>
            <a:pPr lvl="1"/>
            <a:r>
              <a:rPr lang="en-US" altLang="ja-JP" dirty="0">
                <a:latin typeface="+mn-lt"/>
              </a:rPr>
              <a:t>Significantly differ from the standard APIs used in rich OSes</a:t>
            </a:r>
          </a:p>
          <a:p>
            <a:pPr lvl="1"/>
            <a:r>
              <a:rPr lang="en" altLang="ja-JP" dirty="0">
                <a:latin typeface="+mn-lt"/>
              </a:rPr>
              <a:t>E.g., a CA must wait until a TA completes a command invoked by the CA</a:t>
            </a:r>
            <a:endParaRPr kumimoji="1" lang="ja-JP" altLang="en-US">
              <a:latin typeface="+mn-lt"/>
            </a:endParaRPr>
          </a:p>
        </p:txBody>
      </p:sp>
      <p:sp>
        <p:nvSpPr>
          <p:cNvPr id="4" name="正方形/長方形 3">
            <a:extLst>
              <a:ext uri="{FF2B5EF4-FFF2-40B4-BE49-F238E27FC236}">
                <a16:creationId xmlns:a16="http://schemas.microsoft.com/office/drawing/2014/main" id="{9170DA09-D81B-7F7B-25CB-1BCBB1A6A26D}"/>
              </a:ext>
            </a:extLst>
          </p:cNvPr>
          <p:cNvSpPr/>
          <p:nvPr/>
        </p:nvSpPr>
        <p:spPr>
          <a:xfrm>
            <a:off x="2158783" y="4807857"/>
            <a:ext cx="3131585" cy="158089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B5B87FF7-A4A3-8B2E-6394-5A69FF70FD5B}"/>
              </a:ext>
            </a:extLst>
          </p:cNvPr>
          <p:cNvSpPr/>
          <p:nvPr/>
        </p:nvSpPr>
        <p:spPr>
          <a:xfrm>
            <a:off x="6901632" y="4789403"/>
            <a:ext cx="3131585" cy="15998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AA1D2276-5F46-6943-A23F-551926723B74}"/>
              </a:ext>
            </a:extLst>
          </p:cNvPr>
          <p:cNvSpPr txBox="1"/>
          <p:nvPr/>
        </p:nvSpPr>
        <p:spPr>
          <a:xfrm>
            <a:off x="2158783" y="4420691"/>
            <a:ext cx="3131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Normal World</a:t>
            </a:r>
            <a:endParaRPr kumimoji="1" lang="ja-JP" altLang="en-US"/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D5F46BD6-8EEF-B830-ADFF-5E54BDD6F1F3}"/>
              </a:ext>
            </a:extLst>
          </p:cNvPr>
          <p:cNvSpPr txBox="1"/>
          <p:nvPr/>
        </p:nvSpPr>
        <p:spPr>
          <a:xfrm>
            <a:off x="6898011" y="4417281"/>
            <a:ext cx="3135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Secure World</a:t>
            </a:r>
            <a:endParaRPr kumimoji="1" lang="ja-JP" altLang="en-US"/>
          </a:p>
        </p:txBody>
      </p:sp>
      <p:sp>
        <p:nvSpPr>
          <p:cNvPr id="8" name="角丸四角形 7">
            <a:extLst>
              <a:ext uri="{FF2B5EF4-FFF2-40B4-BE49-F238E27FC236}">
                <a16:creationId xmlns:a16="http://schemas.microsoft.com/office/drawing/2014/main" id="{F6AF3BEF-C247-F96F-74C2-1F3508C6A164}"/>
              </a:ext>
            </a:extLst>
          </p:cNvPr>
          <p:cNvSpPr/>
          <p:nvPr/>
        </p:nvSpPr>
        <p:spPr>
          <a:xfrm>
            <a:off x="2310934" y="5785636"/>
            <a:ext cx="2794265" cy="43058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rich OS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9" name="角丸四角形 8">
            <a:extLst>
              <a:ext uri="{FF2B5EF4-FFF2-40B4-BE49-F238E27FC236}">
                <a16:creationId xmlns:a16="http://schemas.microsoft.com/office/drawing/2014/main" id="{6993F9FA-CB06-A960-CF06-1D52C5BDD2C8}"/>
              </a:ext>
            </a:extLst>
          </p:cNvPr>
          <p:cNvSpPr/>
          <p:nvPr/>
        </p:nvSpPr>
        <p:spPr>
          <a:xfrm>
            <a:off x="7096492" y="5778128"/>
            <a:ext cx="2779326" cy="43058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trusted OS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1" name="角丸四角形 10">
            <a:extLst>
              <a:ext uri="{FF2B5EF4-FFF2-40B4-BE49-F238E27FC236}">
                <a16:creationId xmlns:a16="http://schemas.microsoft.com/office/drawing/2014/main" id="{E9BE772D-84D3-8726-A7C9-400FE4B4C857}"/>
              </a:ext>
            </a:extLst>
          </p:cNvPr>
          <p:cNvSpPr/>
          <p:nvPr/>
        </p:nvSpPr>
        <p:spPr>
          <a:xfrm>
            <a:off x="2339574" y="4948989"/>
            <a:ext cx="1259468" cy="43058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App (CA)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2" name="角丸四角形 11">
            <a:extLst>
              <a:ext uri="{FF2B5EF4-FFF2-40B4-BE49-F238E27FC236}">
                <a16:creationId xmlns:a16="http://schemas.microsoft.com/office/drawing/2014/main" id="{B8AC698A-2C65-A144-17EE-B602E9C22978}"/>
              </a:ext>
            </a:extLst>
          </p:cNvPr>
          <p:cNvSpPr/>
          <p:nvPr/>
        </p:nvSpPr>
        <p:spPr>
          <a:xfrm>
            <a:off x="8615818" y="4957112"/>
            <a:ext cx="1260000" cy="43058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App (TA)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CF05F79A-8FB9-A5AA-160E-6BE71ECD7C70}"/>
              </a:ext>
            </a:extLst>
          </p:cNvPr>
          <p:cNvSpPr txBox="1"/>
          <p:nvPr/>
        </p:nvSpPr>
        <p:spPr>
          <a:xfrm>
            <a:off x="3066739" y="5397408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>
                <a:ea typeface="Yu Gothic" panose="020B0400000000000000" pitchFamily="34" charset="-128"/>
              </a:rPr>
              <a:t>TEE API</a:t>
            </a:r>
            <a:endParaRPr kumimoji="1" lang="ja-JP" altLang="en-US" b="1">
              <a:ea typeface="Yu Gothic" panose="020B0400000000000000" pitchFamily="34" charset="-128"/>
            </a:endParaRPr>
          </a:p>
        </p:txBody>
      </p:sp>
      <p:sp>
        <p:nvSpPr>
          <p:cNvPr id="18" name="テキスト ボックス 17">
            <a:extLst>
              <a:ext uri="{FF2B5EF4-FFF2-40B4-BE49-F238E27FC236}">
                <a16:creationId xmlns:a16="http://schemas.microsoft.com/office/drawing/2014/main" id="{5C048792-4159-6D37-4913-EDD49C8481EA}"/>
              </a:ext>
            </a:extLst>
          </p:cNvPr>
          <p:cNvSpPr txBox="1"/>
          <p:nvPr/>
        </p:nvSpPr>
        <p:spPr>
          <a:xfrm>
            <a:off x="5496811" y="5600970"/>
            <a:ext cx="1207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dirty="0"/>
              <a:t>c</a:t>
            </a:r>
            <a:r>
              <a:rPr kumimoji="1" lang="en-US" altLang="ja-JP" dirty="0">
                <a:solidFill>
                  <a:schemeClr val="tx1"/>
                </a:solidFill>
              </a:rPr>
              <a:t>ommand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9" name="テキスト ボックス 18">
            <a:extLst>
              <a:ext uri="{FF2B5EF4-FFF2-40B4-BE49-F238E27FC236}">
                <a16:creationId xmlns:a16="http://schemas.microsoft.com/office/drawing/2014/main" id="{C2A79610-D8E4-3241-F6CC-1591C7599EE8}"/>
              </a:ext>
            </a:extLst>
          </p:cNvPr>
          <p:cNvSpPr txBox="1"/>
          <p:nvPr/>
        </p:nvSpPr>
        <p:spPr>
          <a:xfrm>
            <a:off x="8140091" y="5398564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b="1" dirty="0">
                <a:ea typeface="Yu Gothic" panose="020B0400000000000000" pitchFamily="34" charset="-128"/>
              </a:rPr>
              <a:t>TEE API</a:t>
            </a:r>
            <a:endParaRPr kumimoji="1" lang="ja-JP" altLang="en-US" b="1">
              <a:ea typeface="Yu Gothic" panose="020B0400000000000000" pitchFamily="34" charset="-128"/>
            </a:endParaRPr>
          </a:p>
        </p:txBody>
      </p:sp>
      <p:cxnSp>
        <p:nvCxnSpPr>
          <p:cNvPr id="24" name="直線矢印コネクタ 23">
            <a:extLst>
              <a:ext uri="{FF2B5EF4-FFF2-40B4-BE49-F238E27FC236}">
                <a16:creationId xmlns:a16="http://schemas.microsoft.com/office/drawing/2014/main" id="{D0A89DCE-DEE9-1634-DFC1-A2F0EB1F5EE7}"/>
              </a:ext>
            </a:extLst>
          </p:cNvPr>
          <p:cNvCxnSpPr>
            <a:cxnSpLocks/>
            <a:stCxn id="11" idx="2"/>
          </p:cNvCxnSpPr>
          <p:nvPr/>
        </p:nvCxnSpPr>
        <p:spPr>
          <a:xfrm>
            <a:off x="2969308" y="5379574"/>
            <a:ext cx="0" cy="406062"/>
          </a:xfrm>
          <a:prstGeom prst="straightConnector1">
            <a:avLst/>
          </a:prstGeom>
          <a:ln w="571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>
            <a:extLst>
              <a:ext uri="{FF2B5EF4-FFF2-40B4-BE49-F238E27FC236}">
                <a16:creationId xmlns:a16="http://schemas.microsoft.com/office/drawing/2014/main" id="{417F7955-8937-6A62-D76F-7937BB36340A}"/>
              </a:ext>
            </a:extLst>
          </p:cNvPr>
          <p:cNvCxnSpPr>
            <a:cxnSpLocks/>
            <a:endCxn id="12" idx="2"/>
          </p:cNvCxnSpPr>
          <p:nvPr/>
        </p:nvCxnSpPr>
        <p:spPr>
          <a:xfrm flipV="1">
            <a:off x="9245818" y="5387697"/>
            <a:ext cx="0" cy="397939"/>
          </a:xfrm>
          <a:prstGeom prst="straightConnector1">
            <a:avLst/>
          </a:prstGeom>
          <a:ln w="571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>
            <a:extLst>
              <a:ext uri="{FF2B5EF4-FFF2-40B4-BE49-F238E27FC236}">
                <a16:creationId xmlns:a16="http://schemas.microsoft.com/office/drawing/2014/main" id="{A3A0E2F8-EEB9-EE8A-D2D6-434CE772D42E}"/>
              </a:ext>
            </a:extLst>
          </p:cNvPr>
          <p:cNvCxnSpPr>
            <a:cxnSpLocks/>
            <a:stCxn id="8" idx="3"/>
            <a:endCxn id="9" idx="1"/>
          </p:cNvCxnSpPr>
          <p:nvPr/>
        </p:nvCxnSpPr>
        <p:spPr>
          <a:xfrm flipV="1">
            <a:off x="5105199" y="5993421"/>
            <a:ext cx="1991293" cy="7508"/>
          </a:xfrm>
          <a:prstGeom prst="straightConnector1">
            <a:avLst/>
          </a:prstGeom>
          <a:ln w="571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53136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11DE83-AF48-7E7B-E87E-E6CBF53DCF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AE3AE4D-8570-C1FD-8389-071265ED1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>
                <a:latin typeface="+mj-lt"/>
              </a:rPr>
              <a:t>TZmediator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065B58B9-F742-B57F-5209-15C195FD41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latin typeface="+mj-lt"/>
              </a:rPr>
              <a:t>Enable CA-TA cooperative execution using POSIX APIs</a:t>
            </a:r>
          </a:p>
          <a:p>
            <a:pPr lvl="1"/>
            <a:r>
              <a:rPr lang="en-US" altLang="ja-JP" dirty="0">
                <a:latin typeface="+mj-lt"/>
              </a:rPr>
              <a:t>A cloud application is partitioned into the two worlds of TrustZone</a:t>
            </a:r>
          </a:p>
          <a:p>
            <a:pPr lvl="1"/>
            <a:r>
              <a:rPr lang="en-US" altLang="ja-JP" dirty="0">
                <a:latin typeface="+mj-lt"/>
              </a:rPr>
              <a:t>Allow inter-world seamless communication between CAs and TAs</a:t>
            </a:r>
          </a:p>
          <a:p>
            <a:r>
              <a:rPr lang="en-US" altLang="ja-JP" dirty="0">
                <a:latin typeface="+mj-lt"/>
              </a:rPr>
              <a:t>Create a shadow process in the normal world for each TA</a:t>
            </a:r>
          </a:p>
          <a:p>
            <a:pPr lvl="1"/>
            <a:r>
              <a:rPr lang="en-US" altLang="ja-JP" dirty="0">
                <a:latin typeface="+mj-lt"/>
              </a:rPr>
              <a:t>A shadow process uses the standard library in the rich OS</a:t>
            </a:r>
          </a:p>
          <a:p>
            <a:pPr lvl="1"/>
            <a:r>
              <a:rPr lang="en-US" altLang="ja-JP" dirty="0">
                <a:latin typeface="+mj-lt"/>
              </a:rPr>
              <a:t>Highly compatible with POSIX thanks to equivalent OS semantics</a:t>
            </a:r>
            <a:endParaRPr lang="ja-JP" altLang="en-US">
              <a:latin typeface="+mj-lt"/>
            </a:endParaRPr>
          </a:p>
        </p:txBody>
      </p:sp>
      <p:sp>
        <p:nvSpPr>
          <p:cNvPr id="61" name="正方形/長方形 37">
            <a:extLst>
              <a:ext uri="{FF2B5EF4-FFF2-40B4-BE49-F238E27FC236}">
                <a16:creationId xmlns:a16="http://schemas.microsoft.com/office/drawing/2014/main" id="{8EA4D99A-AE7F-7B66-E62A-31531DF779DC}"/>
              </a:ext>
            </a:extLst>
          </p:cNvPr>
          <p:cNvSpPr/>
          <p:nvPr/>
        </p:nvSpPr>
        <p:spPr>
          <a:xfrm>
            <a:off x="1977927" y="4593927"/>
            <a:ext cx="4793661" cy="19692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2" name="正方形/長方形 38">
            <a:extLst>
              <a:ext uri="{FF2B5EF4-FFF2-40B4-BE49-F238E27FC236}">
                <a16:creationId xmlns:a16="http://schemas.microsoft.com/office/drawing/2014/main" id="{38232C13-1CCC-6C1D-8754-A2382D61BEC5}"/>
              </a:ext>
            </a:extLst>
          </p:cNvPr>
          <p:cNvSpPr/>
          <p:nvPr/>
        </p:nvSpPr>
        <p:spPr>
          <a:xfrm>
            <a:off x="7658708" y="4592320"/>
            <a:ext cx="2909883" cy="19928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3" name="テキスト ボックス 39">
            <a:extLst>
              <a:ext uri="{FF2B5EF4-FFF2-40B4-BE49-F238E27FC236}">
                <a16:creationId xmlns:a16="http://schemas.microsoft.com/office/drawing/2014/main" id="{D81B5945-64F5-99EC-7222-925881856AAD}"/>
              </a:ext>
            </a:extLst>
          </p:cNvPr>
          <p:cNvSpPr txBox="1"/>
          <p:nvPr/>
        </p:nvSpPr>
        <p:spPr>
          <a:xfrm>
            <a:off x="1977927" y="4229708"/>
            <a:ext cx="4793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Normal World</a:t>
            </a:r>
            <a:endParaRPr kumimoji="1" lang="ja-JP" altLang="en-US"/>
          </a:p>
        </p:txBody>
      </p:sp>
      <p:sp>
        <p:nvSpPr>
          <p:cNvPr id="64" name="テキスト ボックス 40">
            <a:extLst>
              <a:ext uri="{FF2B5EF4-FFF2-40B4-BE49-F238E27FC236}">
                <a16:creationId xmlns:a16="http://schemas.microsoft.com/office/drawing/2014/main" id="{4E4F4EC0-09F9-9E3E-DB8D-746611B0CFC6}"/>
              </a:ext>
            </a:extLst>
          </p:cNvPr>
          <p:cNvSpPr txBox="1"/>
          <p:nvPr/>
        </p:nvSpPr>
        <p:spPr>
          <a:xfrm>
            <a:off x="7658707" y="4222988"/>
            <a:ext cx="2909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Secure World</a:t>
            </a:r>
            <a:endParaRPr kumimoji="1" lang="ja-JP" altLang="en-US"/>
          </a:p>
        </p:txBody>
      </p:sp>
      <p:sp>
        <p:nvSpPr>
          <p:cNvPr id="65" name="角丸四角形 41">
            <a:extLst>
              <a:ext uri="{FF2B5EF4-FFF2-40B4-BE49-F238E27FC236}">
                <a16:creationId xmlns:a16="http://schemas.microsoft.com/office/drawing/2014/main" id="{8DFDD3DA-FA4F-C480-FCA4-43EEEBA52AB2}"/>
              </a:ext>
            </a:extLst>
          </p:cNvPr>
          <p:cNvSpPr/>
          <p:nvPr/>
        </p:nvSpPr>
        <p:spPr>
          <a:xfrm>
            <a:off x="2102783" y="4727879"/>
            <a:ext cx="2158451" cy="35117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App (CA)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6" name="角丸四角形 42">
            <a:extLst>
              <a:ext uri="{FF2B5EF4-FFF2-40B4-BE49-F238E27FC236}">
                <a16:creationId xmlns:a16="http://schemas.microsoft.com/office/drawing/2014/main" id="{9F70BB4C-AE8E-793D-09BA-56A848A6FD6B}"/>
              </a:ext>
            </a:extLst>
          </p:cNvPr>
          <p:cNvSpPr/>
          <p:nvPr/>
        </p:nvSpPr>
        <p:spPr>
          <a:xfrm>
            <a:off x="2102783" y="6086229"/>
            <a:ext cx="4517089" cy="35117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rich OS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7" name="角丸四角形 43">
            <a:extLst>
              <a:ext uri="{FF2B5EF4-FFF2-40B4-BE49-F238E27FC236}">
                <a16:creationId xmlns:a16="http://schemas.microsoft.com/office/drawing/2014/main" id="{E73B8D01-DBA8-FC3F-97C5-A1BD3D7842D4}"/>
              </a:ext>
            </a:extLst>
          </p:cNvPr>
          <p:cNvSpPr/>
          <p:nvPr/>
        </p:nvSpPr>
        <p:spPr>
          <a:xfrm>
            <a:off x="7847937" y="6100216"/>
            <a:ext cx="2542648" cy="35117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trusted OS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8" name="角丸四角形 44">
            <a:extLst>
              <a:ext uri="{FF2B5EF4-FFF2-40B4-BE49-F238E27FC236}">
                <a16:creationId xmlns:a16="http://schemas.microsoft.com/office/drawing/2014/main" id="{98B072B9-CF1B-DB2E-2A32-BBA0050C8453}"/>
              </a:ext>
            </a:extLst>
          </p:cNvPr>
          <p:cNvSpPr/>
          <p:nvPr/>
        </p:nvSpPr>
        <p:spPr>
          <a:xfrm>
            <a:off x="7847937" y="4727879"/>
            <a:ext cx="2492932" cy="35117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App (TA)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9" name="角丸四角形 50">
            <a:extLst>
              <a:ext uri="{FF2B5EF4-FFF2-40B4-BE49-F238E27FC236}">
                <a16:creationId xmlns:a16="http://schemas.microsoft.com/office/drawing/2014/main" id="{483A4038-F38E-FD61-83B9-CE38E65E63E0}"/>
              </a:ext>
            </a:extLst>
          </p:cNvPr>
          <p:cNvSpPr/>
          <p:nvPr/>
        </p:nvSpPr>
        <p:spPr>
          <a:xfrm>
            <a:off x="4570833" y="4727880"/>
            <a:ext cx="2049039" cy="351179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shadow process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70" name="テキスト ボックス 12">
            <a:extLst>
              <a:ext uri="{FF2B5EF4-FFF2-40B4-BE49-F238E27FC236}">
                <a16:creationId xmlns:a16="http://schemas.microsoft.com/office/drawing/2014/main" id="{8373C589-B45C-296D-B546-8BAE2488815F}"/>
              </a:ext>
            </a:extLst>
          </p:cNvPr>
          <p:cNvSpPr txBox="1"/>
          <p:nvPr/>
        </p:nvSpPr>
        <p:spPr>
          <a:xfrm>
            <a:off x="1913815" y="5040847"/>
            <a:ext cx="1295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>
                <a:ea typeface="Yu Gothic" panose="020B0400000000000000" pitchFamily="34" charset="-128"/>
              </a:rPr>
              <a:t>POSIX API</a:t>
            </a:r>
            <a:endParaRPr kumimoji="1" lang="ja-JP" altLang="en-US" b="1">
              <a:ea typeface="Yu Gothic" panose="020B0400000000000000" pitchFamily="34" charset="-128"/>
            </a:endParaRPr>
          </a:p>
        </p:txBody>
      </p:sp>
      <p:sp>
        <p:nvSpPr>
          <p:cNvPr id="71" name="テキスト ボックス 24">
            <a:extLst>
              <a:ext uri="{FF2B5EF4-FFF2-40B4-BE49-F238E27FC236}">
                <a16:creationId xmlns:a16="http://schemas.microsoft.com/office/drawing/2014/main" id="{764CB23C-F58A-FC8F-10A6-7F5149AC10F2}"/>
              </a:ext>
            </a:extLst>
          </p:cNvPr>
          <p:cNvSpPr txBox="1"/>
          <p:nvPr/>
        </p:nvSpPr>
        <p:spPr>
          <a:xfrm>
            <a:off x="9234500" y="5052508"/>
            <a:ext cx="1295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>
                <a:ea typeface="Yu Gothic" panose="020B0400000000000000" pitchFamily="34" charset="-128"/>
              </a:rPr>
              <a:t>POSIX API</a:t>
            </a:r>
            <a:endParaRPr kumimoji="1" lang="ja-JP" altLang="en-US" b="1">
              <a:ea typeface="Yu Gothic" panose="020B0400000000000000" pitchFamily="34" charset="-128"/>
            </a:endParaRPr>
          </a:p>
        </p:txBody>
      </p:sp>
      <p:sp>
        <p:nvSpPr>
          <p:cNvPr id="72" name="テキスト ボックス 24">
            <a:extLst>
              <a:ext uri="{FF2B5EF4-FFF2-40B4-BE49-F238E27FC236}">
                <a16:creationId xmlns:a16="http://schemas.microsoft.com/office/drawing/2014/main" id="{1DCEE15E-D76A-3A85-2BC0-8BF855BF41B4}"/>
              </a:ext>
            </a:extLst>
          </p:cNvPr>
          <p:cNvSpPr txBox="1"/>
          <p:nvPr/>
        </p:nvSpPr>
        <p:spPr>
          <a:xfrm>
            <a:off x="2092000" y="574129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>
                <a:ea typeface="Yu Gothic" panose="020B0400000000000000" pitchFamily="34" charset="-128"/>
              </a:rPr>
              <a:t>TEE API</a:t>
            </a:r>
            <a:endParaRPr kumimoji="1" lang="ja-JP" altLang="en-US" b="1">
              <a:ea typeface="Yu Gothic" panose="020B0400000000000000" pitchFamily="34" charset="-128"/>
            </a:endParaRPr>
          </a:p>
        </p:txBody>
      </p:sp>
      <p:sp>
        <p:nvSpPr>
          <p:cNvPr id="73" name="角丸四角形 7">
            <a:extLst>
              <a:ext uri="{FF2B5EF4-FFF2-40B4-BE49-F238E27FC236}">
                <a16:creationId xmlns:a16="http://schemas.microsoft.com/office/drawing/2014/main" id="{07752D04-35BF-85D3-0444-A615D784CA2F}"/>
              </a:ext>
            </a:extLst>
          </p:cNvPr>
          <p:cNvSpPr/>
          <p:nvPr/>
        </p:nvSpPr>
        <p:spPr>
          <a:xfrm>
            <a:off x="7854236" y="5390228"/>
            <a:ext cx="2536348" cy="3511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>
                <a:solidFill>
                  <a:schemeClr val="tx1"/>
                </a:solidFill>
              </a:rPr>
              <a:t>TZm</a:t>
            </a:r>
            <a:r>
              <a:rPr kumimoji="1" lang="en-US" altLang="ja-JP" dirty="0">
                <a:solidFill>
                  <a:schemeClr val="tx1"/>
                </a:solidFill>
              </a:rPr>
              <a:t>-TA</a:t>
            </a:r>
            <a:r>
              <a:rPr lang="en-US" altLang="ja-JP" dirty="0">
                <a:solidFill>
                  <a:schemeClr val="tx1"/>
                </a:solidFill>
              </a:rPr>
              <a:t> lib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74" name="角丸四角形 7">
            <a:extLst>
              <a:ext uri="{FF2B5EF4-FFF2-40B4-BE49-F238E27FC236}">
                <a16:creationId xmlns:a16="http://schemas.microsoft.com/office/drawing/2014/main" id="{1D09477B-CF55-6DA3-15D6-19F6655FA898}"/>
              </a:ext>
            </a:extLst>
          </p:cNvPr>
          <p:cNvSpPr/>
          <p:nvPr/>
        </p:nvSpPr>
        <p:spPr>
          <a:xfrm>
            <a:off x="4567936" y="5390228"/>
            <a:ext cx="2049039" cy="3511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standard</a:t>
            </a:r>
            <a:r>
              <a:rPr kumimoji="1" lang="en-US" altLang="ja-JP" dirty="0">
                <a:solidFill>
                  <a:schemeClr val="tx1"/>
                </a:solidFill>
              </a:rPr>
              <a:t> lib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75" name="角丸四角形 7">
            <a:extLst>
              <a:ext uri="{FF2B5EF4-FFF2-40B4-BE49-F238E27FC236}">
                <a16:creationId xmlns:a16="http://schemas.microsoft.com/office/drawing/2014/main" id="{E6473811-F57C-6216-8F61-1015EF35D811}"/>
              </a:ext>
            </a:extLst>
          </p:cNvPr>
          <p:cNvSpPr/>
          <p:nvPr/>
        </p:nvSpPr>
        <p:spPr>
          <a:xfrm>
            <a:off x="2102783" y="5390228"/>
            <a:ext cx="2158451" cy="3511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>
                <a:solidFill>
                  <a:schemeClr val="tx1"/>
                </a:solidFill>
              </a:rPr>
              <a:t>TZm</a:t>
            </a:r>
            <a:r>
              <a:rPr kumimoji="1" lang="en-US" altLang="ja-JP" dirty="0">
                <a:solidFill>
                  <a:schemeClr val="tx1"/>
                </a:solidFill>
              </a:rPr>
              <a:t>-CA</a:t>
            </a:r>
            <a:r>
              <a:rPr lang="en-US" altLang="ja-JP" dirty="0">
                <a:solidFill>
                  <a:schemeClr val="tx1"/>
                </a:solidFill>
              </a:rPr>
              <a:t> lib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cxnSp>
        <p:nvCxnSpPr>
          <p:cNvPr id="76" name="直線矢印コネクタ 18">
            <a:extLst>
              <a:ext uri="{FF2B5EF4-FFF2-40B4-BE49-F238E27FC236}">
                <a16:creationId xmlns:a16="http://schemas.microsoft.com/office/drawing/2014/main" id="{08A2DF9D-6123-FBDC-E00F-9B43C37A34C9}"/>
              </a:ext>
            </a:extLst>
          </p:cNvPr>
          <p:cNvCxnSpPr>
            <a:cxnSpLocks/>
            <a:stCxn id="65" idx="2"/>
            <a:endCxn id="75" idx="0"/>
          </p:cNvCxnSpPr>
          <p:nvPr/>
        </p:nvCxnSpPr>
        <p:spPr>
          <a:xfrm>
            <a:off x="3182009" y="5079058"/>
            <a:ext cx="0" cy="31117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線矢印コネクタ 19">
            <a:extLst>
              <a:ext uri="{FF2B5EF4-FFF2-40B4-BE49-F238E27FC236}">
                <a16:creationId xmlns:a16="http://schemas.microsoft.com/office/drawing/2014/main" id="{19BCAC1B-B860-7346-8EC4-A3F0169E6BE2}"/>
              </a:ext>
            </a:extLst>
          </p:cNvPr>
          <p:cNvCxnSpPr>
            <a:cxnSpLocks/>
          </p:cNvCxnSpPr>
          <p:nvPr/>
        </p:nvCxnSpPr>
        <p:spPr>
          <a:xfrm>
            <a:off x="3182009" y="5741406"/>
            <a:ext cx="0" cy="344823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線矢印コネクタ 20">
            <a:extLst>
              <a:ext uri="{FF2B5EF4-FFF2-40B4-BE49-F238E27FC236}">
                <a16:creationId xmlns:a16="http://schemas.microsoft.com/office/drawing/2014/main" id="{18B9D9D0-F5EF-4F73-0558-3B4555B824E2}"/>
              </a:ext>
            </a:extLst>
          </p:cNvPr>
          <p:cNvCxnSpPr>
            <a:cxnSpLocks/>
            <a:stCxn id="74" idx="2"/>
          </p:cNvCxnSpPr>
          <p:nvPr/>
        </p:nvCxnSpPr>
        <p:spPr>
          <a:xfrm>
            <a:off x="5592456" y="5741406"/>
            <a:ext cx="0" cy="35881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線矢印コネクタ 21">
            <a:extLst>
              <a:ext uri="{FF2B5EF4-FFF2-40B4-BE49-F238E27FC236}">
                <a16:creationId xmlns:a16="http://schemas.microsoft.com/office/drawing/2014/main" id="{4D7B8145-DDBF-E836-D781-E5CCF4E4D487}"/>
              </a:ext>
            </a:extLst>
          </p:cNvPr>
          <p:cNvCxnSpPr>
            <a:cxnSpLocks/>
            <a:stCxn id="69" idx="2"/>
            <a:endCxn id="74" idx="0"/>
          </p:cNvCxnSpPr>
          <p:nvPr/>
        </p:nvCxnSpPr>
        <p:spPr>
          <a:xfrm flipH="1">
            <a:off x="5592456" y="5079059"/>
            <a:ext cx="2897" cy="311169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線矢印コネクタ 22">
            <a:extLst>
              <a:ext uri="{FF2B5EF4-FFF2-40B4-BE49-F238E27FC236}">
                <a16:creationId xmlns:a16="http://schemas.microsoft.com/office/drawing/2014/main" id="{292BB1CF-C3E8-9AE9-F99E-1F39F1E90B4C}"/>
              </a:ext>
            </a:extLst>
          </p:cNvPr>
          <p:cNvCxnSpPr>
            <a:cxnSpLocks/>
            <a:stCxn id="73" idx="2"/>
            <a:endCxn id="67" idx="0"/>
          </p:cNvCxnSpPr>
          <p:nvPr/>
        </p:nvCxnSpPr>
        <p:spPr>
          <a:xfrm flipH="1">
            <a:off x="9119261" y="5741406"/>
            <a:ext cx="3149" cy="35881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線矢印コネクタ 23">
            <a:extLst>
              <a:ext uri="{FF2B5EF4-FFF2-40B4-BE49-F238E27FC236}">
                <a16:creationId xmlns:a16="http://schemas.microsoft.com/office/drawing/2014/main" id="{5E03E6B8-29B3-71D7-45F1-3AB442DF75B2}"/>
              </a:ext>
            </a:extLst>
          </p:cNvPr>
          <p:cNvCxnSpPr>
            <a:cxnSpLocks/>
            <a:endCxn id="73" idx="0"/>
          </p:cNvCxnSpPr>
          <p:nvPr/>
        </p:nvCxnSpPr>
        <p:spPr>
          <a:xfrm>
            <a:off x="9119261" y="5079058"/>
            <a:ext cx="3149" cy="31117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線矢印コネクタ 24">
            <a:extLst>
              <a:ext uri="{FF2B5EF4-FFF2-40B4-BE49-F238E27FC236}">
                <a16:creationId xmlns:a16="http://schemas.microsoft.com/office/drawing/2014/main" id="{69BBDB8F-D192-C74F-7BC9-2DC90AFA7224}"/>
              </a:ext>
            </a:extLst>
          </p:cNvPr>
          <p:cNvCxnSpPr>
            <a:cxnSpLocks/>
            <a:stCxn id="67" idx="1"/>
            <a:endCxn id="66" idx="3"/>
          </p:cNvCxnSpPr>
          <p:nvPr/>
        </p:nvCxnSpPr>
        <p:spPr>
          <a:xfrm flipH="1" flipV="1">
            <a:off x="6619872" y="6261818"/>
            <a:ext cx="1228065" cy="13987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線矢印コネクタ 25">
            <a:extLst>
              <a:ext uri="{FF2B5EF4-FFF2-40B4-BE49-F238E27FC236}">
                <a16:creationId xmlns:a16="http://schemas.microsoft.com/office/drawing/2014/main" id="{09C546F6-9414-A60E-247A-3955344AB4E5}"/>
              </a:ext>
            </a:extLst>
          </p:cNvPr>
          <p:cNvCxnSpPr>
            <a:cxnSpLocks/>
          </p:cNvCxnSpPr>
          <p:nvPr/>
        </p:nvCxnSpPr>
        <p:spPr>
          <a:xfrm>
            <a:off x="4233882" y="5079058"/>
            <a:ext cx="334054" cy="31117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線矢印コネクタ 26">
            <a:extLst>
              <a:ext uri="{FF2B5EF4-FFF2-40B4-BE49-F238E27FC236}">
                <a16:creationId xmlns:a16="http://schemas.microsoft.com/office/drawing/2014/main" id="{AE7B6F87-2634-9675-99A0-EF55C7C4AE82}"/>
              </a:ext>
            </a:extLst>
          </p:cNvPr>
          <p:cNvCxnSpPr>
            <a:cxnSpLocks/>
            <a:stCxn id="69" idx="3"/>
            <a:endCxn id="73" idx="1"/>
          </p:cNvCxnSpPr>
          <p:nvPr/>
        </p:nvCxnSpPr>
        <p:spPr>
          <a:xfrm>
            <a:off x="6619872" y="4903470"/>
            <a:ext cx="1234364" cy="662347"/>
          </a:xfrm>
          <a:prstGeom prst="straightConnector1">
            <a:avLst/>
          </a:prstGeom>
          <a:ln w="38100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テキスト ボックス 24">
            <a:extLst>
              <a:ext uri="{FF2B5EF4-FFF2-40B4-BE49-F238E27FC236}">
                <a16:creationId xmlns:a16="http://schemas.microsoft.com/office/drawing/2014/main" id="{C9A22A56-35B5-603E-FF6B-02487B2A6F66}"/>
              </a:ext>
            </a:extLst>
          </p:cNvPr>
          <p:cNvSpPr txBox="1"/>
          <p:nvPr/>
        </p:nvSpPr>
        <p:spPr>
          <a:xfrm>
            <a:off x="9252993" y="574129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>
                <a:ea typeface="Yu Gothic" panose="020B0400000000000000" pitchFamily="34" charset="-128"/>
              </a:rPr>
              <a:t>TEE API</a:t>
            </a:r>
            <a:endParaRPr kumimoji="1" lang="ja-JP" altLang="en-US" b="1"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196735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0CBAE0-AE47-7597-94D5-178BD427ED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9955925-4700-53E4-8B0F-951043991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>
                <a:latin typeface="+mj-lt"/>
              </a:rPr>
              <a:t>Threat Model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4B90BCF8-9DDD-14DB-57F3-F95B960E30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>
                <a:latin typeface="+mn-lt"/>
              </a:rPr>
              <a:t>Trust hardware and software running in the secure world</a:t>
            </a:r>
          </a:p>
          <a:p>
            <a:pPr lvl="1"/>
            <a:r>
              <a:rPr lang="en-US" altLang="ja-JP" dirty="0">
                <a:latin typeface="+mn-lt"/>
              </a:rPr>
              <a:t>Trust cloud applications including CAs and TAs</a:t>
            </a:r>
          </a:p>
          <a:p>
            <a:pPr lvl="1"/>
            <a:r>
              <a:rPr lang="en-US" altLang="ja-JP" dirty="0">
                <a:latin typeface="+mn-lt"/>
              </a:rPr>
              <a:t>Assume that TAs are free of vulnerabilities</a:t>
            </a:r>
          </a:p>
          <a:p>
            <a:r>
              <a:rPr lang="en" altLang="ja-JP" dirty="0">
                <a:latin typeface="+mn-lt"/>
              </a:rPr>
              <a:t>Not trust the normal world</a:t>
            </a:r>
          </a:p>
          <a:p>
            <a:pPr lvl="1"/>
            <a:r>
              <a:rPr lang="en" altLang="ja-JP" dirty="0">
                <a:latin typeface="+mn-lt"/>
              </a:rPr>
              <a:t>Assume that shadow processes can be compromised</a:t>
            </a:r>
          </a:p>
          <a:p>
            <a:pPr lvl="1"/>
            <a:r>
              <a:rPr lang="en" altLang="ja-JP" dirty="0">
                <a:latin typeface="+mn-lt"/>
              </a:rPr>
              <a:t>Assume eavesdropping on sensitive information in cloud applications</a:t>
            </a:r>
            <a:endParaRPr lang="ja-JP" altLang="en-US">
              <a:latin typeface="+mn-lt"/>
            </a:endParaRPr>
          </a:p>
        </p:txBody>
      </p:sp>
      <p:sp>
        <p:nvSpPr>
          <p:cNvPr id="4" name="正方形/長方形 3">
            <a:extLst>
              <a:ext uri="{FF2B5EF4-FFF2-40B4-BE49-F238E27FC236}">
                <a16:creationId xmlns:a16="http://schemas.microsoft.com/office/drawing/2014/main" id="{82179AF9-2724-9553-40C1-4EC866091DFE}"/>
              </a:ext>
            </a:extLst>
          </p:cNvPr>
          <p:cNvSpPr/>
          <p:nvPr/>
        </p:nvSpPr>
        <p:spPr>
          <a:xfrm>
            <a:off x="1366092" y="4773546"/>
            <a:ext cx="4786548" cy="16677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494AB938-F6C3-9C1E-D6AE-EF16F413C1F5}"/>
              </a:ext>
            </a:extLst>
          </p:cNvPr>
          <p:cNvSpPr/>
          <p:nvPr/>
        </p:nvSpPr>
        <p:spPr>
          <a:xfrm>
            <a:off x="7238304" y="4754053"/>
            <a:ext cx="3131585" cy="168766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18B21009-EDEC-8B35-9ACA-44E76EDDD8F2}"/>
              </a:ext>
            </a:extLst>
          </p:cNvPr>
          <p:cNvSpPr txBox="1"/>
          <p:nvPr/>
        </p:nvSpPr>
        <p:spPr>
          <a:xfrm>
            <a:off x="1945316" y="4410843"/>
            <a:ext cx="3664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Normal World</a:t>
            </a:r>
            <a:endParaRPr kumimoji="1" lang="ja-JP" altLang="en-US"/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DF5FDD32-DB49-D9F8-9A9A-BC00497B36DE}"/>
              </a:ext>
            </a:extLst>
          </p:cNvPr>
          <p:cNvSpPr txBox="1"/>
          <p:nvPr/>
        </p:nvSpPr>
        <p:spPr>
          <a:xfrm>
            <a:off x="7234683" y="4404214"/>
            <a:ext cx="3135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Secure World</a:t>
            </a:r>
            <a:endParaRPr kumimoji="1" lang="ja-JP" altLang="en-US"/>
          </a:p>
        </p:txBody>
      </p:sp>
      <p:sp>
        <p:nvSpPr>
          <p:cNvPr id="8" name="角丸四角形 7">
            <a:extLst>
              <a:ext uri="{FF2B5EF4-FFF2-40B4-BE49-F238E27FC236}">
                <a16:creationId xmlns:a16="http://schemas.microsoft.com/office/drawing/2014/main" id="{7E9967E6-171D-0DB1-91A4-0844AE74FE4B}"/>
              </a:ext>
            </a:extLst>
          </p:cNvPr>
          <p:cNvSpPr/>
          <p:nvPr/>
        </p:nvSpPr>
        <p:spPr>
          <a:xfrm>
            <a:off x="1586429" y="5755697"/>
            <a:ext cx="4382050" cy="4320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rich OS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9" name="角丸四角形 8">
            <a:extLst>
              <a:ext uri="{FF2B5EF4-FFF2-40B4-BE49-F238E27FC236}">
                <a16:creationId xmlns:a16="http://schemas.microsoft.com/office/drawing/2014/main" id="{EAF3E135-BCED-E552-BA97-07B81DFB090F}"/>
              </a:ext>
            </a:extLst>
          </p:cNvPr>
          <p:cNvSpPr/>
          <p:nvPr/>
        </p:nvSpPr>
        <p:spPr>
          <a:xfrm>
            <a:off x="7433164" y="5748189"/>
            <a:ext cx="2779326" cy="4320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trusted OS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0" name="角丸四角形 9">
            <a:extLst>
              <a:ext uri="{FF2B5EF4-FFF2-40B4-BE49-F238E27FC236}">
                <a16:creationId xmlns:a16="http://schemas.microsoft.com/office/drawing/2014/main" id="{5AB8CAC6-F453-C11C-1926-89ED150390BF}"/>
              </a:ext>
            </a:extLst>
          </p:cNvPr>
          <p:cNvSpPr/>
          <p:nvPr/>
        </p:nvSpPr>
        <p:spPr>
          <a:xfrm>
            <a:off x="1586429" y="5014015"/>
            <a:ext cx="1258860" cy="432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App (CA)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2" name="角丸四角形 11">
            <a:extLst>
              <a:ext uri="{FF2B5EF4-FFF2-40B4-BE49-F238E27FC236}">
                <a16:creationId xmlns:a16="http://schemas.microsoft.com/office/drawing/2014/main" id="{5A429A7F-9AB4-6CA9-088E-C5E40CFE167F}"/>
              </a:ext>
            </a:extLst>
          </p:cNvPr>
          <p:cNvSpPr/>
          <p:nvPr/>
        </p:nvSpPr>
        <p:spPr>
          <a:xfrm>
            <a:off x="7424398" y="5014015"/>
            <a:ext cx="1195457" cy="432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App (TA)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4" name="角丸四角形 50">
            <a:extLst>
              <a:ext uri="{FF2B5EF4-FFF2-40B4-BE49-F238E27FC236}">
                <a16:creationId xmlns:a16="http://schemas.microsoft.com/office/drawing/2014/main" id="{C2D099EE-5EEC-8194-6A5F-46070E4C7C20}"/>
              </a:ext>
            </a:extLst>
          </p:cNvPr>
          <p:cNvSpPr/>
          <p:nvPr/>
        </p:nvSpPr>
        <p:spPr>
          <a:xfrm>
            <a:off x="3001592" y="5025758"/>
            <a:ext cx="2049039" cy="4320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shadow process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pic>
        <p:nvPicPr>
          <p:cNvPr id="17" name="グラフィックス 16" descr="戻る 単色塗りつぶし">
            <a:extLst>
              <a:ext uri="{FF2B5EF4-FFF2-40B4-BE49-F238E27FC236}">
                <a16:creationId xmlns:a16="http://schemas.microsoft.com/office/drawing/2014/main" id="{042A6338-24AE-E85D-D074-21E30FB4E7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861443" flipH="1">
            <a:off x="5892811" y="4446290"/>
            <a:ext cx="1166786" cy="838175"/>
          </a:xfrm>
          <a:prstGeom prst="rect">
            <a:avLst/>
          </a:prstGeom>
        </p:spPr>
      </p:pic>
      <p:pic>
        <p:nvPicPr>
          <p:cNvPr id="18" name="グラフィックス 19" descr="戻る 単色塗りつぶし">
            <a:extLst>
              <a:ext uri="{FF2B5EF4-FFF2-40B4-BE49-F238E27FC236}">
                <a16:creationId xmlns:a16="http://schemas.microsoft.com/office/drawing/2014/main" id="{41F9696F-C32B-183A-C0EF-D9294E625C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9648301">
            <a:off x="4693774" y="4476779"/>
            <a:ext cx="649911" cy="649005"/>
          </a:xfrm>
          <a:prstGeom prst="rect">
            <a:avLst/>
          </a:prstGeom>
        </p:spPr>
      </p:pic>
      <p:pic>
        <p:nvPicPr>
          <p:cNvPr id="24" name="グラフィックス 8" descr="中世の甲冑 単色塗りつぶし">
            <a:extLst>
              <a:ext uri="{FF2B5EF4-FFF2-40B4-BE49-F238E27FC236}">
                <a16:creationId xmlns:a16="http://schemas.microsoft.com/office/drawing/2014/main" id="{6FD89E5C-E0F6-3817-C0E1-A799CC8F38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894860" y="4799423"/>
            <a:ext cx="573492" cy="573492"/>
          </a:xfrm>
          <a:prstGeom prst="rect">
            <a:avLst/>
          </a:prstGeom>
        </p:spPr>
      </p:pic>
      <p:pic>
        <p:nvPicPr>
          <p:cNvPr id="13" name="図 12">
            <a:extLst>
              <a:ext uri="{FF2B5EF4-FFF2-40B4-BE49-F238E27FC236}">
                <a16:creationId xmlns:a16="http://schemas.microsoft.com/office/drawing/2014/main" id="{7511798C-0B33-E450-1870-EEDB626338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11776" y="4568275"/>
            <a:ext cx="951478" cy="951478"/>
          </a:xfrm>
          <a:prstGeom prst="rect">
            <a:avLst/>
          </a:prstGeom>
        </p:spPr>
      </p:pic>
      <p:pic>
        <p:nvPicPr>
          <p:cNvPr id="15" name="グラフィックス 14" descr="矢印: 右回転 単色塗りつぶし">
            <a:extLst>
              <a:ext uri="{FF2B5EF4-FFF2-40B4-BE49-F238E27FC236}">
                <a16:creationId xmlns:a16="http://schemas.microsoft.com/office/drawing/2014/main" id="{84EBB255-9A74-3129-F16C-195E9C086E9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3780000">
            <a:off x="5781055" y="5153105"/>
            <a:ext cx="574935" cy="87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880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5A5510-0001-FF26-1207-A34C38B339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E0B4EF6-5CE5-131D-0815-E99DF7249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>
                <a:latin typeface="+mj-lt"/>
              </a:rPr>
              <a:t>Emulation of POSIX APIs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8E32F9D6-463D-4992-6D52-3737782C61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>
                <a:latin typeface="+mn-lt"/>
              </a:rPr>
              <a:t>The </a:t>
            </a:r>
            <a:r>
              <a:rPr kumimoji="1" lang="en-US" altLang="ja-JP" dirty="0" err="1">
                <a:latin typeface="+mn-lt"/>
              </a:rPr>
              <a:t>TZm</a:t>
            </a:r>
            <a:r>
              <a:rPr kumimoji="1" lang="en-US" altLang="ja-JP" dirty="0">
                <a:latin typeface="+mn-lt"/>
              </a:rPr>
              <a:t>-TA library provides POSIX APIs to TAs</a:t>
            </a:r>
          </a:p>
          <a:p>
            <a:pPr lvl="1"/>
            <a:r>
              <a:rPr lang="en-US" altLang="ja-JP" dirty="0">
                <a:latin typeface="+mn-lt"/>
              </a:rPr>
              <a:t>Communicate with the corresponding shadow process</a:t>
            </a:r>
          </a:p>
          <a:p>
            <a:pPr lvl="1"/>
            <a:r>
              <a:rPr lang="en-US" altLang="ja-JP" dirty="0">
                <a:latin typeface="+mn-lt"/>
              </a:rPr>
              <a:t>The shadow process executes the specified POSIX API on behalf of the TA</a:t>
            </a:r>
          </a:p>
          <a:p>
            <a:r>
              <a:rPr lang="en-US" altLang="ja-JP" dirty="0">
                <a:latin typeface="+mn-lt"/>
              </a:rPr>
              <a:t>CAs use the standard library provided by the rich OS</a:t>
            </a:r>
          </a:p>
          <a:p>
            <a:pPr lvl="1"/>
            <a:r>
              <a:rPr lang="en-US" altLang="ja-JP" dirty="0">
                <a:latin typeface="+mn-lt"/>
              </a:rPr>
              <a:t>CAs communicate with the shadow process corresponding to the target TA</a:t>
            </a:r>
          </a:p>
          <a:p>
            <a:pPr lvl="1"/>
            <a:r>
              <a:rPr lang="en-US" altLang="ja-JP" dirty="0">
                <a:latin typeface="+mn-lt"/>
              </a:rPr>
              <a:t>The shadow process communicates with the TA across the worlds</a:t>
            </a:r>
            <a:endParaRPr kumimoji="1" lang="en-US" altLang="ja-JP" dirty="0">
              <a:latin typeface="+mn-lt"/>
            </a:endParaRPr>
          </a:p>
        </p:txBody>
      </p:sp>
      <p:sp>
        <p:nvSpPr>
          <p:cNvPr id="4" name="正方形/長方形 37">
            <a:extLst>
              <a:ext uri="{FF2B5EF4-FFF2-40B4-BE49-F238E27FC236}">
                <a16:creationId xmlns:a16="http://schemas.microsoft.com/office/drawing/2014/main" id="{3D9231B3-1846-2BAB-5342-AFCF2B60B4CF}"/>
              </a:ext>
            </a:extLst>
          </p:cNvPr>
          <p:cNvSpPr/>
          <p:nvPr/>
        </p:nvSpPr>
        <p:spPr>
          <a:xfrm>
            <a:off x="2311284" y="4593927"/>
            <a:ext cx="4120146" cy="19692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5" name="正方形/長方形 38">
            <a:extLst>
              <a:ext uri="{FF2B5EF4-FFF2-40B4-BE49-F238E27FC236}">
                <a16:creationId xmlns:a16="http://schemas.microsoft.com/office/drawing/2014/main" id="{9B4D3D6F-6A74-A43E-D90D-8DBF2D8CBBE7}"/>
              </a:ext>
            </a:extLst>
          </p:cNvPr>
          <p:cNvSpPr/>
          <p:nvPr/>
        </p:nvSpPr>
        <p:spPr>
          <a:xfrm>
            <a:off x="7318551" y="4592320"/>
            <a:ext cx="2548548" cy="19928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" name="テキスト ボックス 39">
            <a:extLst>
              <a:ext uri="{FF2B5EF4-FFF2-40B4-BE49-F238E27FC236}">
                <a16:creationId xmlns:a16="http://schemas.microsoft.com/office/drawing/2014/main" id="{CDE4DC94-9CAF-3949-7ECD-13F825CED310}"/>
              </a:ext>
            </a:extLst>
          </p:cNvPr>
          <p:cNvSpPr txBox="1"/>
          <p:nvPr/>
        </p:nvSpPr>
        <p:spPr>
          <a:xfrm>
            <a:off x="2311284" y="4229708"/>
            <a:ext cx="41201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Normal World</a:t>
            </a:r>
            <a:endParaRPr kumimoji="1" lang="ja-JP" altLang="en-US"/>
          </a:p>
        </p:txBody>
      </p:sp>
      <p:sp>
        <p:nvSpPr>
          <p:cNvPr id="7" name="テキスト ボックス 40">
            <a:extLst>
              <a:ext uri="{FF2B5EF4-FFF2-40B4-BE49-F238E27FC236}">
                <a16:creationId xmlns:a16="http://schemas.microsoft.com/office/drawing/2014/main" id="{4087E9D7-4C07-8D2C-E2A5-E550B23816F5}"/>
              </a:ext>
            </a:extLst>
          </p:cNvPr>
          <p:cNvSpPr txBox="1"/>
          <p:nvPr/>
        </p:nvSpPr>
        <p:spPr>
          <a:xfrm>
            <a:off x="7318549" y="4222988"/>
            <a:ext cx="2548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Secure World</a:t>
            </a:r>
            <a:endParaRPr kumimoji="1" lang="ja-JP" altLang="en-US"/>
          </a:p>
        </p:txBody>
      </p:sp>
      <p:sp>
        <p:nvSpPr>
          <p:cNvPr id="8" name="角丸四角形 41">
            <a:extLst>
              <a:ext uri="{FF2B5EF4-FFF2-40B4-BE49-F238E27FC236}">
                <a16:creationId xmlns:a16="http://schemas.microsoft.com/office/drawing/2014/main" id="{FB577320-9746-AF44-19DA-9501127645B1}"/>
              </a:ext>
            </a:extLst>
          </p:cNvPr>
          <p:cNvSpPr/>
          <p:nvPr/>
        </p:nvSpPr>
        <p:spPr>
          <a:xfrm>
            <a:off x="2466836" y="4727879"/>
            <a:ext cx="1454239" cy="35117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CA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9" name="角丸四角形 42">
            <a:extLst>
              <a:ext uri="{FF2B5EF4-FFF2-40B4-BE49-F238E27FC236}">
                <a16:creationId xmlns:a16="http://schemas.microsoft.com/office/drawing/2014/main" id="{16E9F016-0819-C717-0242-7DCA2304E77E}"/>
              </a:ext>
            </a:extLst>
          </p:cNvPr>
          <p:cNvSpPr/>
          <p:nvPr/>
        </p:nvSpPr>
        <p:spPr>
          <a:xfrm>
            <a:off x="2466836" y="6086229"/>
            <a:ext cx="3812878" cy="35117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rich OS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0" name="角丸四角形 43">
            <a:extLst>
              <a:ext uri="{FF2B5EF4-FFF2-40B4-BE49-F238E27FC236}">
                <a16:creationId xmlns:a16="http://schemas.microsoft.com/office/drawing/2014/main" id="{ECF1B436-C615-D2F4-A1D0-DE50706AC0F0}"/>
              </a:ext>
            </a:extLst>
          </p:cNvPr>
          <p:cNvSpPr/>
          <p:nvPr/>
        </p:nvSpPr>
        <p:spPr>
          <a:xfrm>
            <a:off x="7507779" y="6100216"/>
            <a:ext cx="2178565" cy="35117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trusted OS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1" name="角丸四角形 44">
            <a:extLst>
              <a:ext uri="{FF2B5EF4-FFF2-40B4-BE49-F238E27FC236}">
                <a16:creationId xmlns:a16="http://schemas.microsoft.com/office/drawing/2014/main" id="{393AE545-BF07-F762-C125-75B2331B334A}"/>
              </a:ext>
            </a:extLst>
          </p:cNvPr>
          <p:cNvSpPr/>
          <p:nvPr/>
        </p:nvSpPr>
        <p:spPr>
          <a:xfrm>
            <a:off x="7501479" y="4727879"/>
            <a:ext cx="2189414" cy="35117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TA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2" name="角丸四角形 50">
            <a:extLst>
              <a:ext uri="{FF2B5EF4-FFF2-40B4-BE49-F238E27FC236}">
                <a16:creationId xmlns:a16="http://schemas.microsoft.com/office/drawing/2014/main" id="{21A18F4E-71DA-281F-61EA-B5ED3679D293}"/>
              </a:ext>
            </a:extLst>
          </p:cNvPr>
          <p:cNvSpPr/>
          <p:nvPr/>
        </p:nvSpPr>
        <p:spPr>
          <a:xfrm>
            <a:off x="4100577" y="4727880"/>
            <a:ext cx="2179138" cy="351179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shadow process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A998CBB1-D226-3E69-8448-BFC9D057269D}"/>
              </a:ext>
            </a:extLst>
          </p:cNvPr>
          <p:cNvSpPr txBox="1"/>
          <p:nvPr/>
        </p:nvSpPr>
        <p:spPr>
          <a:xfrm>
            <a:off x="3451355" y="5049977"/>
            <a:ext cx="1295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>
                <a:ea typeface="Yu Gothic" panose="020B0400000000000000" pitchFamily="34" charset="-128"/>
              </a:rPr>
              <a:t>POSIX API</a:t>
            </a:r>
            <a:endParaRPr kumimoji="1" lang="ja-JP" altLang="en-US" b="1">
              <a:ea typeface="Yu Gothic" panose="020B0400000000000000" pitchFamily="34" charset="-128"/>
            </a:endParaRPr>
          </a:p>
        </p:txBody>
      </p:sp>
      <p:sp>
        <p:nvSpPr>
          <p:cNvPr id="14" name="テキスト ボックス 24">
            <a:extLst>
              <a:ext uri="{FF2B5EF4-FFF2-40B4-BE49-F238E27FC236}">
                <a16:creationId xmlns:a16="http://schemas.microsoft.com/office/drawing/2014/main" id="{D86156E9-5235-5C0D-76BC-78DE3A1B208E}"/>
              </a:ext>
            </a:extLst>
          </p:cNvPr>
          <p:cNvSpPr txBox="1"/>
          <p:nvPr/>
        </p:nvSpPr>
        <p:spPr>
          <a:xfrm>
            <a:off x="8610568" y="5049977"/>
            <a:ext cx="1295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>
                <a:ea typeface="Yu Gothic" panose="020B0400000000000000" pitchFamily="34" charset="-128"/>
              </a:rPr>
              <a:t>POSIX API</a:t>
            </a:r>
            <a:endParaRPr kumimoji="1" lang="ja-JP" altLang="en-US" b="1">
              <a:ea typeface="Yu Gothic" panose="020B0400000000000000" pitchFamily="34" charset="-128"/>
            </a:endParaRPr>
          </a:p>
        </p:txBody>
      </p:sp>
      <p:sp>
        <p:nvSpPr>
          <p:cNvPr id="16" name="角丸四角形 7">
            <a:extLst>
              <a:ext uri="{FF2B5EF4-FFF2-40B4-BE49-F238E27FC236}">
                <a16:creationId xmlns:a16="http://schemas.microsoft.com/office/drawing/2014/main" id="{4520C69F-1886-2BE0-47B6-3A9A29F59FAF}"/>
              </a:ext>
            </a:extLst>
          </p:cNvPr>
          <p:cNvSpPr/>
          <p:nvPr/>
        </p:nvSpPr>
        <p:spPr>
          <a:xfrm>
            <a:off x="7514078" y="5390228"/>
            <a:ext cx="2178565" cy="3511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>
                <a:solidFill>
                  <a:schemeClr val="tx1"/>
                </a:solidFill>
              </a:rPr>
              <a:t>TZm</a:t>
            </a:r>
            <a:r>
              <a:rPr kumimoji="1" lang="en-US" altLang="ja-JP" dirty="0">
                <a:solidFill>
                  <a:schemeClr val="tx1"/>
                </a:solidFill>
              </a:rPr>
              <a:t>-TA</a:t>
            </a:r>
            <a:r>
              <a:rPr lang="en-US" altLang="ja-JP" dirty="0">
                <a:solidFill>
                  <a:schemeClr val="tx1"/>
                </a:solidFill>
              </a:rPr>
              <a:t> lib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7" name="角丸四角形 7">
            <a:extLst>
              <a:ext uri="{FF2B5EF4-FFF2-40B4-BE49-F238E27FC236}">
                <a16:creationId xmlns:a16="http://schemas.microsoft.com/office/drawing/2014/main" id="{876F9F7C-8C3E-162A-4F89-E0A7B6C7F460}"/>
              </a:ext>
            </a:extLst>
          </p:cNvPr>
          <p:cNvSpPr/>
          <p:nvPr/>
        </p:nvSpPr>
        <p:spPr>
          <a:xfrm>
            <a:off x="2466836" y="5390228"/>
            <a:ext cx="3809981" cy="3511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standard lib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cxnSp>
        <p:nvCxnSpPr>
          <p:cNvPr id="15" name="直線矢印コネクタ 14">
            <a:extLst>
              <a:ext uri="{FF2B5EF4-FFF2-40B4-BE49-F238E27FC236}">
                <a16:creationId xmlns:a16="http://schemas.microsoft.com/office/drawing/2014/main" id="{9B539CEB-61BB-197C-BF7C-663949AD981A}"/>
              </a:ext>
            </a:extLst>
          </p:cNvPr>
          <p:cNvCxnSpPr>
            <a:cxnSpLocks/>
            <a:stCxn id="11" idx="2"/>
            <a:endCxn id="16" idx="0"/>
          </p:cNvCxnSpPr>
          <p:nvPr/>
        </p:nvCxnSpPr>
        <p:spPr>
          <a:xfrm>
            <a:off x="8596186" y="5079058"/>
            <a:ext cx="7175" cy="311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矢印コネクタ 28">
            <a:extLst>
              <a:ext uri="{FF2B5EF4-FFF2-40B4-BE49-F238E27FC236}">
                <a16:creationId xmlns:a16="http://schemas.microsoft.com/office/drawing/2014/main" id="{46CE3E8E-8E9F-3CC5-C644-35E4DFB476C5}"/>
              </a:ext>
            </a:extLst>
          </p:cNvPr>
          <p:cNvCxnSpPr>
            <a:cxnSpLocks/>
            <a:stCxn id="16" idx="1"/>
            <a:endCxn id="12" idx="3"/>
          </p:cNvCxnSpPr>
          <p:nvPr/>
        </p:nvCxnSpPr>
        <p:spPr>
          <a:xfrm flipH="1" flipV="1">
            <a:off x="6279715" y="4903470"/>
            <a:ext cx="1234363" cy="662347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矢印コネクタ 31">
            <a:extLst>
              <a:ext uri="{FF2B5EF4-FFF2-40B4-BE49-F238E27FC236}">
                <a16:creationId xmlns:a16="http://schemas.microsoft.com/office/drawing/2014/main" id="{86E835B7-A98E-0F0D-2573-46297B3BA771}"/>
              </a:ext>
            </a:extLst>
          </p:cNvPr>
          <p:cNvCxnSpPr>
            <a:cxnSpLocks/>
            <a:stCxn id="12" idx="2"/>
          </p:cNvCxnSpPr>
          <p:nvPr/>
        </p:nvCxnSpPr>
        <p:spPr>
          <a:xfrm>
            <a:off x="5190146" y="5079059"/>
            <a:ext cx="0" cy="311169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矢印コネクタ 32">
            <a:extLst>
              <a:ext uri="{FF2B5EF4-FFF2-40B4-BE49-F238E27FC236}">
                <a16:creationId xmlns:a16="http://schemas.microsoft.com/office/drawing/2014/main" id="{F0C18589-10BE-8B92-71D9-33A112348A21}"/>
              </a:ext>
            </a:extLst>
          </p:cNvPr>
          <p:cNvCxnSpPr>
            <a:cxnSpLocks/>
            <a:stCxn id="8" idx="2"/>
          </p:cNvCxnSpPr>
          <p:nvPr/>
        </p:nvCxnSpPr>
        <p:spPr>
          <a:xfrm flipH="1">
            <a:off x="3193955" y="5079058"/>
            <a:ext cx="1" cy="311169"/>
          </a:xfrm>
          <a:prstGeom prst="straightConnector1">
            <a:avLst/>
          </a:prstGeom>
          <a:ln w="5715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矢印コネクタ 33">
            <a:extLst>
              <a:ext uri="{FF2B5EF4-FFF2-40B4-BE49-F238E27FC236}">
                <a16:creationId xmlns:a16="http://schemas.microsoft.com/office/drawing/2014/main" id="{1F435190-64A5-3AE8-638D-2EEBAEAC63D6}"/>
              </a:ext>
            </a:extLst>
          </p:cNvPr>
          <p:cNvCxnSpPr>
            <a:cxnSpLocks/>
          </p:cNvCxnSpPr>
          <p:nvPr/>
        </p:nvCxnSpPr>
        <p:spPr>
          <a:xfrm>
            <a:off x="5191004" y="5735051"/>
            <a:ext cx="0" cy="365165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矢印コネクタ 34">
            <a:extLst>
              <a:ext uri="{FF2B5EF4-FFF2-40B4-BE49-F238E27FC236}">
                <a16:creationId xmlns:a16="http://schemas.microsoft.com/office/drawing/2014/main" id="{A90FC58B-4C4C-37B2-893A-988BD5CB1294}"/>
              </a:ext>
            </a:extLst>
          </p:cNvPr>
          <p:cNvCxnSpPr>
            <a:cxnSpLocks/>
          </p:cNvCxnSpPr>
          <p:nvPr/>
        </p:nvCxnSpPr>
        <p:spPr>
          <a:xfrm>
            <a:off x="3187655" y="5741406"/>
            <a:ext cx="0" cy="358810"/>
          </a:xfrm>
          <a:prstGeom prst="straightConnector1">
            <a:avLst/>
          </a:prstGeom>
          <a:ln w="5715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0061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3C04D8-5418-EBFC-F3BD-F4E0A2822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DAE6AFD-21DC-783F-E4F0-D4C7A6893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>
                <a:latin typeface="+mj-lt"/>
              </a:rPr>
              <a:t>Message Passing API | Named Pipes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C04E67B-8485-8AB8-C00A-CBB4824611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latin typeface="+mn-lt"/>
              </a:rPr>
              <a:t>A CA or a TA creates a named pipe using </a:t>
            </a:r>
            <a:r>
              <a:rPr lang="en-US" altLang="ja-JP" dirty="0" err="1">
                <a:latin typeface="+mn-lt"/>
              </a:rPr>
              <a:t>mkfifo</a:t>
            </a:r>
            <a:r>
              <a:rPr lang="en-US" altLang="ja-JP" dirty="0">
                <a:latin typeface="+mn-lt"/>
              </a:rPr>
              <a:t>()</a:t>
            </a:r>
          </a:p>
          <a:p>
            <a:pPr lvl="1"/>
            <a:r>
              <a:rPr lang="en-US" altLang="ja-JP" dirty="0">
                <a:latin typeface="+mn-lt"/>
              </a:rPr>
              <a:t>The CA and the TA open the pipe and obtain a file descriptor using open()</a:t>
            </a:r>
          </a:p>
          <a:p>
            <a:r>
              <a:rPr lang="en-US" altLang="ja-JP" dirty="0">
                <a:latin typeface="+mn-lt"/>
              </a:rPr>
              <a:t>The TA reads and writes data using read() and write()</a:t>
            </a:r>
          </a:p>
          <a:p>
            <a:pPr lvl="1"/>
            <a:r>
              <a:rPr lang="en-US" altLang="ja-JP" dirty="0">
                <a:latin typeface="+mn-lt"/>
              </a:rPr>
              <a:t>Pass the file descriptor and data to the shadow process</a:t>
            </a:r>
          </a:p>
          <a:p>
            <a:pPr lvl="1"/>
            <a:r>
              <a:rPr lang="en-US" altLang="ja-JP" dirty="0">
                <a:latin typeface="+mn-lt"/>
              </a:rPr>
              <a:t>The shadow process writes the passed data to the pipe (read by the CA)</a:t>
            </a:r>
          </a:p>
          <a:p>
            <a:pPr lvl="1"/>
            <a:r>
              <a:rPr lang="en-US" altLang="ja-JP" dirty="0">
                <a:latin typeface="+mn-lt"/>
              </a:rPr>
              <a:t>It reads the data written to the pipe by the CA and passes it to the TA</a:t>
            </a:r>
            <a:endParaRPr lang="ja-JP" altLang="en-US">
              <a:latin typeface="+mn-lt"/>
            </a:endParaRPr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9CA8C6C8-E6C9-22B7-1344-8B6D4C0012C6}"/>
              </a:ext>
            </a:extLst>
          </p:cNvPr>
          <p:cNvSpPr/>
          <p:nvPr/>
        </p:nvSpPr>
        <p:spPr>
          <a:xfrm>
            <a:off x="8212992" y="4648001"/>
            <a:ext cx="2887839" cy="19371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>
            <a:noFill/>
          </a:ln>
          <a:effectLst>
            <a:softEdge rad="1270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tIns="180000" rtlCol="0" anchor="t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6" name="正方形/長方形 5">
            <a:extLst>
              <a:ext uri="{FF2B5EF4-FFF2-40B4-BE49-F238E27FC236}">
                <a16:creationId xmlns:a16="http://schemas.microsoft.com/office/drawing/2014/main" id="{159E9764-9D57-121B-14F3-B092F0CE9AD1}"/>
              </a:ext>
            </a:extLst>
          </p:cNvPr>
          <p:cNvSpPr/>
          <p:nvPr/>
        </p:nvSpPr>
        <p:spPr>
          <a:xfrm>
            <a:off x="1091168" y="4648001"/>
            <a:ext cx="7229487" cy="19371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noFill/>
          </a:ln>
          <a:effectLst>
            <a:softEdge rad="1270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tIns="180000" rtlCol="0" anchor="t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7" name="Can 3">
            <a:extLst>
              <a:ext uri="{FF2B5EF4-FFF2-40B4-BE49-F238E27FC236}">
                <a16:creationId xmlns:a16="http://schemas.microsoft.com/office/drawing/2014/main" id="{832B1D42-6E19-99A0-26EC-E86B02184454}"/>
              </a:ext>
            </a:extLst>
          </p:cNvPr>
          <p:cNvSpPr/>
          <p:nvPr/>
        </p:nvSpPr>
        <p:spPr>
          <a:xfrm rot="16200000">
            <a:off x="3931631" y="5527967"/>
            <a:ext cx="308759" cy="1015800"/>
          </a:xfrm>
          <a:prstGeom prst="can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JP" dirty="0">
              <a:solidFill>
                <a:srgbClr val="FF0000"/>
              </a:solidFill>
            </a:endParaRPr>
          </a:p>
        </p:txBody>
      </p:sp>
      <p:sp>
        <p:nvSpPr>
          <p:cNvPr id="8" name="角丸四角形 63">
            <a:extLst>
              <a:ext uri="{FF2B5EF4-FFF2-40B4-BE49-F238E27FC236}">
                <a16:creationId xmlns:a16="http://schemas.microsoft.com/office/drawing/2014/main" id="{0B700777-0BB3-409D-EE68-3AD647B9D213}"/>
              </a:ext>
            </a:extLst>
          </p:cNvPr>
          <p:cNvSpPr/>
          <p:nvPr/>
        </p:nvSpPr>
        <p:spPr>
          <a:xfrm>
            <a:off x="1654434" y="5385251"/>
            <a:ext cx="881525" cy="564879"/>
          </a:xfrm>
          <a:prstGeom prst="round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CA</a:t>
            </a:r>
            <a:endParaRPr kumimoji="1" lang="ja-JP" altLang="en-US"/>
          </a:p>
        </p:txBody>
      </p:sp>
      <p:sp>
        <p:nvSpPr>
          <p:cNvPr id="9" name="角丸四角形 63">
            <a:extLst>
              <a:ext uri="{FF2B5EF4-FFF2-40B4-BE49-F238E27FC236}">
                <a16:creationId xmlns:a16="http://schemas.microsoft.com/office/drawing/2014/main" id="{85A2CC29-BB14-C473-85AD-ED3AE60FD7BC}"/>
              </a:ext>
            </a:extLst>
          </p:cNvPr>
          <p:cNvSpPr/>
          <p:nvPr/>
        </p:nvSpPr>
        <p:spPr>
          <a:xfrm>
            <a:off x="5655304" y="5360310"/>
            <a:ext cx="2188957" cy="564879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shadow process</a:t>
            </a:r>
            <a:endParaRPr kumimoji="1" lang="ja-JP" altLang="en-US"/>
          </a:p>
        </p:txBody>
      </p:sp>
      <p:sp>
        <p:nvSpPr>
          <p:cNvPr id="10" name="角丸四角形 63">
            <a:extLst>
              <a:ext uri="{FF2B5EF4-FFF2-40B4-BE49-F238E27FC236}">
                <a16:creationId xmlns:a16="http://schemas.microsoft.com/office/drawing/2014/main" id="{CEDCB35D-CBC3-BC2A-8488-E507332FAEE7}"/>
              </a:ext>
            </a:extLst>
          </p:cNvPr>
          <p:cNvSpPr/>
          <p:nvPr/>
        </p:nvSpPr>
        <p:spPr>
          <a:xfrm>
            <a:off x="9227784" y="5360311"/>
            <a:ext cx="965917" cy="564879"/>
          </a:xfrm>
          <a:prstGeom prst="round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TA</a:t>
            </a:r>
            <a:endParaRPr kumimoji="1" lang="ja-JP" altLang="en-US"/>
          </a:p>
        </p:txBody>
      </p:sp>
      <p:cxnSp>
        <p:nvCxnSpPr>
          <p:cNvPr id="11" name="Straight Arrow Connector 8">
            <a:extLst>
              <a:ext uri="{FF2B5EF4-FFF2-40B4-BE49-F238E27FC236}">
                <a16:creationId xmlns:a16="http://schemas.microsoft.com/office/drawing/2014/main" id="{DE6BFA37-4D71-1FA2-6399-88CE305478C6}"/>
              </a:ext>
            </a:extLst>
          </p:cNvPr>
          <p:cNvCxnSpPr>
            <a:cxnSpLocks/>
          </p:cNvCxnSpPr>
          <p:nvPr/>
        </p:nvCxnSpPr>
        <p:spPr>
          <a:xfrm flipH="1">
            <a:off x="7962256" y="5494070"/>
            <a:ext cx="1128302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2" name="TextBox 9">
            <a:extLst>
              <a:ext uri="{FF2B5EF4-FFF2-40B4-BE49-F238E27FC236}">
                <a16:creationId xmlns:a16="http://schemas.microsoft.com/office/drawing/2014/main" id="{8302965C-0C2C-3533-D143-C6CA4A74D709}"/>
              </a:ext>
            </a:extLst>
          </p:cNvPr>
          <p:cNvSpPr txBox="1"/>
          <p:nvPr/>
        </p:nvSpPr>
        <p:spPr>
          <a:xfrm>
            <a:off x="7783853" y="5881487"/>
            <a:ext cx="1611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JP" dirty="0"/>
              <a:t>read</a:t>
            </a:r>
            <a:r>
              <a:rPr lang="en-US" dirty="0"/>
              <a:t> response</a:t>
            </a:r>
            <a:endParaRPr lang="en-JP" dirty="0"/>
          </a:p>
        </p:txBody>
      </p:sp>
      <p:sp>
        <p:nvSpPr>
          <p:cNvPr id="13" name="TextBox 10">
            <a:extLst>
              <a:ext uri="{FF2B5EF4-FFF2-40B4-BE49-F238E27FC236}">
                <a16:creationId xmlns:a16="http://schemas.microsoft.com/office/drawing/2014/main" id="{7A078E06-EB0B-54DD-9E9D-30419D20FD44}"/>
              </a:ext>
            </a:extLst>
          </p:cNvPr>
          <p:cNvSpPr txBox="1"/>
          <p:nvPr/>
        </p:nvSpPr>
        <p:spPr>
          <a:xfrm>
            <a:off x="3776691" y="4758122"/>
            <a:ext cx="63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pipe</a:t>
            </a:r>
            <a:endParaRPr lang="en-JP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Can 11">
            <a:extLst>
              <a:ext uri="{FF2B5EF4-FFF2-40B4-BE49-F238E27FC236}">
                <a16:creationId xmlns:a16="http://schemas.microsoft.com/office/drawing/2014/main" id="{4F755A30-CB10-B30B-3BD2-25DBBFC3AA43}"/>
              </a:ext>
            </a:extLst>
          </p:cNvPr>
          <p:cNvSpPr/>
          <p:nvPr/>
        </p:nvSpPr>
        <p:spPr>
          <a:xfrm rot="16200000">
            <a:off x="3935700" y="4818983"/>
            <a:ext cx="308759" cy="1015800"/>
          </a:xfrm>
          <a:prstGeom prst="can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JP" dirty="0">
              <a:solidFill>
                <a:srgbClr val="FF0000"/>
              </a:solidFill>
            </a:endParaRPr>
          </a:p>
        </p:txBody>
      </p:sp>
      <p:cxnSp>
        <p:nvCxnSpPr>
          <p:cNvPr id="15" name="Straight Arrow Connector 13">
            <a:extLst>
              <a:ext uri="{FF2B5EF4-FFF2-40B4-BE49-F238E27FC236}">
                <a16:creationId xmlns:a16="http://schemas.microsoft.com/office/drawing/2014/main" id="{A8CEC9B9-A345-8B3B-F13F-C9A2190B9630}"/>
              </a:ext>
            </a:extLst>
          </p:cNvPr>
          <p:cNvCxnSpPr>
            <a:cxnSpLocks/>
          </p:cNvCxnSpPr>
          <p:nvPr/>
        </p:nvCxnSpPr>
        <p:spPr>
          <a:xfrm flipH="1">
            <a:off x="2609809" y="5322269"/>
            <a:ext cx="893586" cy="221753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Straight Arrow Connector 16">
            <a:extLst>
              <a:ext uri="{FF2B5EF4-FFF2-40B4-BE49-F238E27FC236}">
                <a16:creationId xmlns:a16="http://schemas.microsoft.com/office/drawing/2014/main" id="{3F7CFB63-8297-855F-36FC-FD57F247C86C}"/>
              </a:ext>
            </a:extLst>
          </p:cNvPr>
          <p:cNvCxnSpPr>
            <a:cxnSpLocks/>
          </p:cNvCxnSpPr>
          <p:nvPr/>
        </p:nvCxnSpPr>
        <p:spPr>
          <a:xfrm flipH="1" flipV="1">
            <a:off x="4672871" y="5336005"/>
            <a:ext cx="895172" cy="197785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Straight Arrow Connector 18">
            <a:extLst>
              <a:ext uri="{FF2B5EF4-FFF2-40B4-BE49-F238E27FC236}">
                <a16:creationId xmlns:a16="http://schemas.microsoft.com/office/drawing/2014/main" id="{8FCD1793-63DE-C968-3712-951C22198C58}"/>
              </a:ext>
            </a:extLst>
          </p:cNvPr>
          <p:cNvCxnSpPr>
            <a:cxnSpLocks/>
          </p:cNvCxnSpPr>
          <p:nvPr/>
        </p:nvCxnSpPr>
        <p:spPr>
          <a:xfrm>
            <a:off x="2608232" y="5799851"/>
            <a:ext cx="878543" cy="236016"/>
          </a:xfrm>
          <a:prstGeom prst="straightConnector1">
            <a:avLst/>
          </a:prstGeom>
          <a:ln w="57150">
            <a:solidFill>
              <a:schemeClr val="accent4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21">
            <a:extLst>
              <a:ext uri="{FF2B5EF4-FFF2-40B4-BE49-F238E27FC236}">
                <a16:creationId xmlns:a16="http://schemas.microsoft.com/office/drawing/2014/main" id="{265802AD-DA0F-FCDD-3D3F-627EECBB9F68}"/>
              </a:ext>
            </a:extLst>
          </p:cNvPr>
          <p:cNvCxnSpPr>
            <a:cxnSpLocks/>
          </p:cNvCxnSpPr>
          <p:nvPr/>
        </p:nvCxnSpPr>
        <p:spPr>
          <a:xfrm flipV="1">
            <a:off x="4672871" y="5767553"/>
            <a:ext cx="919912" cy="275016"/>
          </a:xfrm>
          <a:prstGeom prst="straightConnector1">
            <a:avLst/>
          </a:prstGeom>
          <a:ln w="57150">
            <a:solidFill>
              <a:schemeClr val="accent4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Straight Arrow Connector 23">
            <a:extLst>
              <a:ext uri="{FF2B5EF4-FFF2-40B4-BE49-F238E27FC236}">
                <a16:creationId xmlns:a16="http://schemas.microsoft.com/office/drawing/2014/main" id="{61B849F3-6FD4-E202-8A5B-A5783D68E849}"/>
              </a:ext>
            </a:extLst>
          </p:cNvPr>
          <p:cNvCxnSpPr>
            <a:cxnSpLocks/>
          </p:cNvCxnSpPr>
          <p:nvPr/>
        </p:nvCxnSpPr>
        <p:spPr>
          <a:xfrm flipH="1">
            <a:off x="7962256" y="5784357"/>
            <a:ext cx="1103290" cy="0"/>
          </a:xfrm>
          <a:prstGeom prst="straightConnector1">
            <a:avLst/>
          </a:prstGeom>
          <a:ln w="57150">
            <a:solidFill>
              <a:schemeClr val="accent4"/>
            </a:solidFill>
            <a:headEnd type="triangl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0" name="TextBox 24">
            <a:extLst>
              <a:ext uri="{FF2B5EF4-FFF2-40B4-BE49-F238E27FC236}">
                <a16:creationId xmlns:a16="http://schemas.microsoft.com/office/drawing/2014/main" id="{A5E5273F-E8D4-C058-803F-1084A618ADDB}"/>
              </a:ext>
            </a:extLst>
          </p:cNvPr>
          <p:cNvSpPr txBox="1"/>
          <p:nvPr/>
        </p:nvSpPr>
        <p:spPr>
          <a:xfrm>
            <a:off x="7840307" y="4952937"/>
            <a:ext cx="1507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JP">
                <a:latin typeface="Segoe UI" panose="020B0502040204020203" pitchFamily="34" charset="0"/>
                <a:cs typeface="Segoe UI" panose="020B0502040204020203" pitchFamily="34" charset="0"/>
              </a:rPr>
              <a:t>write</a:t>
            </a: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 request</a:t>
            </a:r>
            <a:endParaRPr lang="en-JP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1" name="TextBox 25">
            <a:extLst>
              <a:ext uri="{FF2B5EF4-FFF2-40B4-BE49-F238E27FC236}">
                <a16:creationId xmlns:a16="http://schemas.microsoft.com/office/drawing/2014/main" id="{B7D14AE3-0878-8EFC-5040-45E6A2C921F8}"/>
              </a:ext>
            </a:extLst>
          </p:cNvPr>
          <p:cNvSpPr txBox="1"/>
          <p:nvPr/>
        </p:nvSpPr>
        <p:spPr>
          <a:xfrm>
            <a:off x="2638023" y="6006231"/>
            <a:ext cx="822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JP">
                <a:latin typeface="Segoe UI" panose="020B0502040204020203" pitchFamily="34" charset="0"/>
                <a:cs typeface="Segoe UI" panose="020B0502040204020203" pitchFamily="34" charset="0"/>
              </a:rPr>
              <a:t>write</a:t>
            </a: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()</a:t>
            </a:r>
            <a:endParaRPr lang="en-JP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2" name="TextBox 26">
            <a:extLst>
              <a:ext uri="{FF2B5EF4-FFF2-40B4-BE49-F238E27FC236}">
                <a16:creationId xmlns:a16="http://schemas.microsoft.com/office/drawing/2014/main" id="{EA6EDF22-D7A1-330C-FC72-83549AB8F906}"/>
              </a:ext>
            </a:extLst>
          </p:cNvPr>
          <p:cNvSpPr txBox="1"/>
          <p:nvPr/>
        </p:nvSpPr>
        <p:spPr>
          <a:xfrm>
            <a:off x="4792422" y="5935068"/>
            <a:ext cx="773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JP">
                <a:latin typeface="Segoe UI" panose="020B0502040204020203" pitchFamily="34" charset="0"/>
                <a:cs typeface="Segoe UI" panose="020B0502040204020203" pitchFamily="34" charset="0"/>
              </a:rPr>
              <a:t>read</a:t>
            </a: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()</a:t>
            </a:r>
            <a:endParaRPr lang="en-JP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3" name="TextBox 27">
            <a:extLst>
              <a:ext uri="{FF2B5EF4-FFF2-40B4-BE49-F238E27FC236}">
                <a16:creationId xmlns:a16="http://schemas.microsoft.com/office/drawing/2014/main" id="{5FC68B97-CA89-B2AE-9395-FB850C4B7F36}"/>
              </a:ext>
            </a:extLst>
          </p:cNvPr>
          <p:cNvSpPr txBox="1"/>
          <p:nvPr/>
        </p:nvSpPr>
        <p:spPr>
          <a:xfrm>
            <a:off x="4726398" y="4963011"/>
            <a:ext cx="822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JP">
                <a:latin typeface="Segoe UI" panose="020B0502040204020203" pitchFamily="34" charset="0"/>
                <a:cs typeface="Segoe UI" panose="020B0502040204020203" pitchFamily="34" charset="0"/>
              </a:rPr>
              <a:t>write</a:t>
            </a: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()</a:t>
            </a:r>
            <a:endParaRPr lang="en-JP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4" name="TextBox 28">
            <a:extLst>
              <a:ext uri="{FF2B5EF4-FFF2-40B4-BE49-F238E27FC236}">
                <a16:creationId xmlns:a16="http://schemas.microsoft.com/office/drawing/2014/main" id="{4F9F3816-2101-FC50-012D-EDE220B6C3BF}"/>
              </a:ext>
            </a:extLst>
          </p:cNvPr>
          <p:cNvSpPr txBox="1"/>
          <p:nvPr/>
        </p:nvSpPr>
        <p:spPr>
          <a:xfrm>
            <a:off x="2687332" y="4966673"/>
            <a:ext cx="773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JP">
                <a:latin typeface="Segoe UI" panose="020B0502040204020203" pitchFamily="34" charset="0"/>
                <a:cs typeface="Segoe UI" panose="020B0502040204020203" pitchFamily="34" charset="0"/>
              </a:rPr>
              <a:t>read</a:t>
            </a: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()</a:t>
            </a:r>
            <a:endParaRPr lang="en-JP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5" name="テキスト ボックス 24">
            <a:extLst>
              <a:ext uri="{FF2B5EF4-FFF2-40B4-BE49-F238E27FC236}">
                <a16:creationId xmlns:a16="http://schemas.microsoft.com/office/drawing/2014/main" id="{AA7A9B6E-C23B-7FFC-6B51-52A5C2C0FC27}"/>
              </a:ext>
            </a:extLst>
          </p:cNvPr>
          <p:cNvSpPr txBox="1"/>
          <p:nvPr/>
        </p:nvSpPr>
        <p:spPr>
          <a:xfrm>
            <a:off x="1091168" y="4343742"/>
            <a:ext cx="7121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Normal World</a:t>
            </a:r>
            <a:endParaRPr kumimoji="1" lang="ja-JP" altLang="en-US"/>
          </a:p>
        </p:txBody>
      </p:sp>
      <p:sp>
        <p:nvSpPr>
          <p:cNvPr id="26" name="テキスト ボックス 25">
            <a:extLst>
              <a:ext uri="{FF2B5EF4-FFF2-40B4-BE49-F238E27FC236}">
                <a16:creationId xmlns:a16="http://schemas.microsoft.com/office/drawing/2014/main" id="{A32F8C2F-E3D7-E0F1-C414-147F4DEEC0D6}"/>
              </a:ext>
            </a:extLst>
          </p:cNvPr>
          <p:cNvSpPr txBox="1"/>
          <p:nvPr/>
        </p:nvSpPr>
        <p:spPr>
          <a:xfrm>
            <a:off x="8320655" y="4377597"/>
            <a:ext cx="278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Secure World</a:t>
            </a:r>
            <a:endParaRPr kumimoji="1" lang="ja-JP" altLang="en-US"/>
          </a:p>
        </p:txBody>
      </p:sp>
      <p:grpSp>
        <p:nvGrpSpPr>
          <p:cNvPr id="27" name="グループ化 26">
            <a:extLst>
              <a:ext uri="{FF2B5EF4-FFF2-40B4-BE49-F238E27FC236}">
                <a16:creationId xmlns:a16="http://schemas.microsoft.com/office/drawing/2014/main" id="{19184FC2-AA92-47BF-F303-B0EBE7D7056F}"/>
              </a:ext>
            </a:extLst>
          </p:cNvPr>
          <p:cNvGrpSpPr/>
          <p:nvPr/>
        </p:nvGrpSpPr>
        <p:grpSpPr>
          <a:xfrm>
            <a:off x="9807603" y="4927675"/>
            <a:ext cx="636834" cy="636834"/>
            <a:chOff x="9153914" y="4692732"/>
            <a:chExt cx="914400" cy="914400"/>
          </a:xfrm>
        </p:grpSpPr>
        <p:sp>
          <p:nvSpPr>
            <p:cNvPr id="28" name="1 つの角を切り取った四角形 27">
              <a:extLst>
                <a:ext uri="{FF2B5EF4-FFF2-40B4-BE49-F238E27FC236}">
                  <a16:creationId xmlns:a16="http://schemas.microsoft.com/office/drawing/2014/main" id="{0B9F6464-1A27-11C5-1C26-D6E05D659D5B}"/>
                </a:ext>
              </a:extLst>
            </p:cNvPr>
            <p:cNvSpPr/>
            <p:nvPr/>
          </p:nvSpPr>
          <p:spPr>
            <a:xfrm>
              <a:off x="9323833" y="4779178"/>
              <a:ext cx="570295" cy="741508"/>
            </a:xfrm>
            <a:prstGeom prst="snip1Rect">
              <a:avLst>
                <a:gd name="adj" fmla="val 34693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dirty="0">
                <a:solidFill>
                  <a:srgbClr val="FF0000"/>
                </a:solidFill>
              </a:endParaRPr>
            </a:p>
          </p:txBody>
        </p:sp>
        <p:pic>
          <p:nvPicPr>
            <p:cNvPr id="29" name="グラフィックス 28" descr="ドキュメント 枠線">
              <a:extLst>
                <a:ext uri="{FF2B5EF4-FFF2-40B4-BE49-F238E27FC236}">
                  <a16:creationId xmlns:a16="http://schemas.microsoft.com/office/drawing/2014/main" id="{FC4AE23A-D27C-6C94-3516-65B142B0DF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153914" y="4692732"/>
              <a:ext cx="914400" cy="914400"/>
            </a:xfrm>
            <a:prstGeom prst="rect">
              <a:avLst/>
            </a:prstGeom>
          </p:spPr>
        </p:pic>
      </p:grpSp>
      <p:grpSp>
        <p:nvGrpSpPr>
          <p:cNvPr id="30" name="グループ化 29">
            <a:extLst>
              <a:ext uri="{FF2B5EF4-FFF2-40B4-BE49-F238E27FC236}">
                <a16:creationId xmlns:a16="http://schemas.microsoft.com/office/drawing/2014/main" id="{31DD5E72-E73A-72FD-9D37-106515C61DD7}"/>
              </a:ext>
            </a:extLst>
          </p:cNvPr>
          <p:cNvGrpSpPr/>
          <p:nvPr/>
        </p:nvGrpSpPr>
        <p:grpSpPr>
          <a:xfrm>
            <a:off x="1391661" y="5724152"/>
            <a:ext cx="636834" cy="636834"/>
            <a:chOff x="9153914" y="4692732"/>
            <a:chExt cx="914400" cy="914400"/>
          </a:xfrm>
        </p:grpSpPr>
        <p:sp>
          <p:nvSpPr>
            <p:cNvPr id="31" name="1 つの角を切り取った四角形 30">
              <a:extLst>
                <a:ext uri="{FF2B5EF4-FFF2-40B4-BE49-F238E27FC236}">
                  <a16:creationId xmlns:a16="http://schemas.microsoft.com/office/drawing/2014/main" id="{51F72DEB-3839-58D6-F715-F2413C0CE97C}"/>
                </a:ext>
              </a:extLst>
            </p:cNvPr>
            <p:cNvSpPr/>
            <p:nvPr/>
          </p:nvSpPr>
          <p:spPr>
            <a:xfrm>
              <a:off x="9323833" y="4779178"/>
              <a:ext cx="570295" cy="741508"/>
            </a:xfrm>
            <a:prstGeom prst="snip1Rect">
              <a:avLst>
                <a:gd name="adj" fmla="val 34693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dirty="0">
                <a:solidFill>
                  <a:srgbClr val="FF0000"/>
                </a:solidFill>
              </a:endParaRPr>
            </a:p>
          </p:txBody>
        </p:sp>
        <p:pic>
          <p:nvPicPr>
            <p:cNvPr id="32" name="グラフィックス 31" descr="ドキュメント 枠線">
              <a:extLst>
                <a:ext uri="{FF2B5EF4-FFF2-40B4-BE49-F238E27FC236}">
                  <a16:creationId xmlns:a16="http://schemas.microsoft.com/office/drawing/2014/main" id="{A3FFED6D-E6A4-A232-3678-A83FA8EDDF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153914" y="4692732"/>
              <a:ext cx="914400" cy="914400"/>
            </a:xfrm>
            <a:prstGeom prst="rect">
              <a:avLst/>
            </a:prstGeom>
          </p:spPr>
        </p:pic>
      </p:grpSp>
      <p:cxnSp>
        <p:nvCxnSpPr>
          <p:cNvPr id="34" name="Straight Arrow Connector 8">
            <a:extLst>
              <a:ext uri="{FF2B5EF4-FFF2-40B4-BE49-F238E27FC236}">
                <a16:creationId xmlns:a16="http://schemas.microsoft.com/office/drawing/2014/main" id="{3581CF40-AFDE-291E-CE85-CA59DF126FEE}"/>
              </a:ext>
            </a:extLst>
          </p:cNvPr>
          <p:cNvCxnSpPr>
            <a:cxnSpLocks/>
          </p:cNvCxnSpPr>
          <p:nvPr/>
        </p:nvCxnSpPr>
        <p:spPr>
          <a:xfrm flipH="1">
            <a:off x="7962256" y="5784357"/>
            <a:ext cx="1128302" cy="0"/>
          </a:xfrm>
          <a:prstGeom prst="straightConnector1">
            <a:avLst/>
          </a:prstGeom>
          <a:ln w="57150">
            <a:solidFill>
              <a:schemeClr val="accent4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5" name="TextBox 9">
            <a:extLst>
              <a:ext uri="{FF2B5EF4-FFF2-40B4-BE49-F238E27FC236}">
                <a16:creationId xmlns:a16="http://schemas.microsoft.com/office/drawing/2014/main" id="{D31BA6F9-7C10-54AA-1C0E-5232152092A0}"/>
              </a:ext>
            </a:extLst>
          </p:cNvPr>
          <p:cNvSpPr txBox="1"/>
          <p:nvPr/>
        </p:nvSpPr>
        <p:spPr>
          <a:xfrm>
            <a:off x="7797489" y="5881487"/>
            <a:ext cx="1457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JP"/>
              <a:t>read</a:t>
            </a:r>
            <a:r>
              <a:rPr lang="en-US" dirty="0"/>
              <a:t> request</a:t>
            </a:r>
            <a:endParaRPr lang="en-JP" dirty="0"/>
          </a:p>
        </p:txBody>
      </p:sp>
    </p:spTree>
    <p:extLst>
      <p:ext uri="{BB962C8B-B14F-4D97-AF65-F5344CB8AC3E}">
        <p14:creationId xmlns:p14="http://schemas.microsoft.com/office/powerpoint/2010/main" val="4152592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6 0.00024 L -0.32943 0.00024 " pathEditMode="relative" ptsTypes="AA">
                                      <p:cBhvr>
                                        <p:cTn id="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2943 0.00024 L -0.45365 -0.0340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1" y="-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365 -0.03403 L -0.69479 0.01088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57" y="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55 1.48148E-6 L 0.15899 0.04861 " pathEditMode="relative" ptsTypes="AA">
                                      <p:cBhvr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899 0.04861 L 0.36068 1.48148E-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78" y="-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068 1.48148E-6 L 0.69076 -0.0053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97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0" grpId="0"/>
      <p:bldP spid="21" grpId="0"/>
      <p:bldP spid="22" grpId="0"/>
      <p:bldP spid="23" grpId="0"/>
      <p:bldP spid="24" grpId="0"/>
      <p:bldP spid="35" grpId="0"/>
      <p:bldP spid="3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7FF0FF-13C2-2679-BBBB-82A7E857BE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A5E86F9-4CDC-D154-3D2F-49294B877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>
                <a:latin typeface="+mj-lt"/>
              </a:rPr>
              <a:t>Message Passing API | Unnamed Pipes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0973ABAF-C390-38ED-B10B-9DE319D63F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latin typeface="+mn-lt"/>
              </a:rPr>
              <a:t>A CA creates an unnamed pipe using pipe()</a:t>
            </a:r>
          </a:p>
          <a:p>
            <a:pPr lvl="1"/>
            <a:r>
              <a:rPr lang="en-US" altLang="ja-JP" dirty="0">
                <a:latin typeface="+mn-lt"/>
              </a:rPr>
              <a:t>Unnamed pipes are usually used between parent and child processes</a:t>
            </a:r>
          </a:p>
          <a:p>
            <a:pPr lvl="1"/>
            <a:r>
              <a:rPr lang="en-US" altLang="ja-JP" dirty="0">
                <a:latin typeface="+mn-lt"/>
              </a:rPr>
              <a:t>Share the returned file descriptors with a newly spawned TA</a:t>
            </a:r>
          </a:p>
          <a:p>
            <a:pPr lvl="1"/>
            <a:r>
              <a:rPr lang="en-US" altLang="ja-JP" dirty="0">
                <a:latin typeface="+mn-lt"/>
              </a:rPr>
              <a:t>Also pass them to the shadow process using file descriptor passing</a:t>
            </a:r>
          </a:p>
          <a:p>
            <a:r>
              <a:rPr lang="en-US" altLang="ja-JP" dirty="0">
                <a:latin typeface="+mn-lt"/>
              </a:rPr>
              <a:t>The TA reads and writes data using read() and write()</a:t>
            </a:r>
          </a:p>
          <a:p>
            <a:pPr lvl="1"/>
            <a:r>
              <a:rPr lang="en-US" altLang="ja-JP" dirty="0">
                <a:latin typeface="+mn-lt"/>
              </a:rPr>
              <a:t>Pass data via the shadow process like named pipes</a:t>
            </a:r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595C9F4D-0880-C7B4-C07D-EF850A3376BF}"/>
              </a:ext>
            </a:extLst>
          </p:cNvPr>
          <p:cNvSpPr/>
          <p:nvPr/>
        </p:nvSpPr>
        <p:spPr>
          <a:xfrm>
            <a:off x="8212992" y="4648001"/>
            <a:ext cx="3000145" cy="19371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>
            <a:noFill/>
          </a:ln>
          <a:effectLst>
            <a:softEdge rad="1270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tIns="180000" rtlCol="0" anchor="t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7" name="正方形/長方形 6">
            <a:extLst>
              <a:ext uri="{FF2B5EF4-FFF2-40B4-BE49-F238E27FC236}">
                <a16:creationId xmlns:a16="http://schemas.microsoft.com/office/drawing/2014/main" id="{3B23F7BF-3E35-B754-7F6F-F12773194CEC}"/>
              </a:ext>
            </a:extLst>
          </p:cNvPr>
          <p:cNvSpPr/>
          <p:nvPr/>
        </p:nvSpPr>
        <p:spPr>
          <a:xfrm>
            <a:off x="1091168" y="4648001"/>
            <a:ext cx="7229487" cy="19371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noFill/>
          </a:ln>
          <a:effectLst>
            <a:softEdge rad="1270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tIns="180000" rtlCol="0" anchor="t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11" name="角丸四角形 63">
            <a:extLst>
              <a:ext uri="{FF2B5EF4-FFF2-40B4-BE49-F238E27FC236}">
                <a16:creationId xmlns:a16="http://schemas.microsoft.com/office/drawing/2014/main" id="{35490DB3-83E9-4CC4-C232-6A79D8F5D2C4}"/>
              </a:ext>
            </a:extLst>
          </p:cNvPr>
          <p:cNvSpPr/>
          <p:nvPr/>
        </p:nvSpPr>
        <p:spPr>
          <a:xfrm>
            <a:off x="1688800" y="5220693"/>
            <a:ext cx="881525" cy="564879"/>
          </a:xfrm>
          <a:prstGeom prst="round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CA</a:t>
            </a:r>
            <a:endParaRPr kumimoji="1" lang="ja-JP" altLang="en-US"/>
          </a:p>
        </p:txBody>
      </p:sp>
      <p:sp>
        <p:nvSpPr>
          <p:cNvPr id="12" name="角丸四角形 63">
            <a:extLst>
              <a:ext uri="{FF2B5EF4-FFF2-40B4-BE49-F238E27FC236}">
                <a16:creationId xmlns:a16="http://schemas.microsoft.com/office/drawing/2014/main" id="{B6D8810B-8B83-8EDC-9160-9B3ECA685AFF}"/>
              </a:ext>
            </a:extLst>
          </p:cNvPr>
          <p:cNvSpPr/>
          <p:nvPr/>
        </p:nvSpPr>
        <p:spPr>
          <a:xfrm>
            <a:off x="5570470" y="5225112"/>
            <a:ext cx="2188957" cy="564879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shadow process</a:t>
            </a:r>
            <a:endParaRPr kumimoji="1" lang="ja-JP" altLang="en-US"/>
          </a:p>
        </p:txBody>
      </p:sp>
      <p:sp>
        <p:nvSpPr>
          <p:cNvPr id="14" name="角丸四角形 63">
            <a:extLst>
              <a:ext uri="{FF2B5EF4-FFF2-40B4-BE49-F238E27FC236}">
                <a16:creationId xmlns:a16="http://schemas.microsoft.com/office/drawing/2014/main" id="{B4B2E1EC-6DB5-1F08-6B69-CB35EDC46245}"/>
              </a:ext>
            </a:extLst>
          </p:cNvPr>
          <p:cNvSpPr/>
          <p:nvPr/>
        </p:nvSpPr>
        <p:spPr>
          <a:xfrm>
            <a:off x="9391506" y="5220692"/>
            <a:ext cx="965917" cy="564879"/>
          </a:xfrm>
          <a:prstGeom prst="round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TA</a:t>
            </a:r>
            <a:endParaRPr kumimoji="1" lang="ja-JP" altLang="en-US"/>
          </a:p>
        </p:txBody>
      </p:sp>
      <p:cxnSp>
        <p:nvCxnSpPr>
          <p:cNvPr id="15" name="Straight Arrow Connector 8">
            <a:extLst>
              <a:ext uri="{FF2B5EF4-FFF2-40B4-BE49-F238E27FC236}">
                <a16:creationId xmlns:a16="http://schemas.microsoft.com/office/drawing/2014/main" id="{20DD7180-636A-603D-AC7C-739983FD785A}"/>
              </a:ext>
            </a:extLst>
          </p:cNvPr>
          <p:cNvCxnSpPr>
            <a:cxnSpLocks/>
          </p:cNvCxnSpPr>
          <p:nvPr/>
        </p:nvCxnSpPr>
        <p:spPr>
          <a:xfrm flipH="1">
            <a:off x="7882545" y="5520554"/>
            <a:ext cx="1449459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8" name="TextBox 10">
            <a:extLst>
              <a:ext uri="{FF2B5EF4-FFF2-40B4-BE49-F238E27FC236}">
                <a16:creationId xmlns:a16="http://schemas.microsoft.com/office/drawing/2014/main" id="{252016E8-BDCF-8779-A2CF-96E137CE60CC}"/>
              </a:ext>
            </a:extLst>
          </p:cNvPr>
          <p:cNvSpPr txBox="1"/>
          <p:nvPr/>
        </p:nvSpPr>
        <p:spPr>
          <a:xfrm>
            <a:off x="2831909" y="6193662"/>
            <a:ext cx="24080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file descriptor passing</a:t>
            </a:r>
            <a:endParaRPr lang="en-JP" dirty="0"/>
          </a:p>
        </p:txBody>
      </p:sp>
      <p:sp>
        <p:nvSpPr>
          <p:cNvPr id="19" name="Can 11">
            <a:extLst>
              <a:ext uri="{FF2B5EF4-FFF2-40B4-BE49-F238E27FC236}">
                <a16:creationId xmlns:a16="http://schemas.microsoft.com/office/drawing/2014/main" id="{F309A0FC-3C98-63BC-DEBD-76C84D90483E}"/>
              </a:ext>
            </a:extLst>
          </p:cNvPr>
          <p:cNvSpPr/>
          <p:nvPr/>
        </p:nvSpPr>
        <p:spPr>
          <a:xfrm rot="16200000">
            <a:off x="3837339" y="5012654"/>
            <a:ext cx="308759" cy="1015800"/>
          </a:xfrm>
          <a:prstGeom prst="can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JP" dirty="0">
              <a:solidFill>
                <a:srgbClr val="FF0000"/>
              </a:solidFill>
            </a:endParaRPr>
          </a:p>
        </p:txBody>
      </p:sp>
      <p:cxnSp>
        <p:nvCxnSpPr>
          <p:cNvPr id="20" name="Straight Arrow Connector 13">
            <a:extLst>
              <a:ext uri="{FF2B5EF4-FFF2-40B4-BE49-F238E27FC236}">
                <a16:creationId xmlns:a16="http://schemas.microsoft.com/office/drawing/2014/main" id="{BF910811-77F9-7C8C-5447-7024FE2D6597}"/>
              </a:ext>
            </a:extLst>
          </p:cNvPr>
          <p:cNvCxnSpPr>
            <a:cxnSpLocks/>
          </p:cNvCxnSpPr>
          <p:nvPr/>
        </p:nvCxnSpPr>
        <p:spPr>
          <a:xfrm flipH="1">
            <a:off x="4580499" y="5524583"/>
            <a:ext cx="880441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Straight Arrow Connector 18">
            <a:extLst>
              <a:ext uri="{FF2B5EF4-FFF2-40B4-BE49-F238E27FC236}">
                <a16:creationId xmlns:a16="http://schemas.microsoft.com/office/drawing/2014/main" id="{E8D84147-C7FD-F195-0268-6836D75D9289}"/>
              </a:ext>
            </a:extLst>
          </p:cNvPr>
          <p:cNvCxnSpPr>
            <a:cxnSpLocks/>
          </p:cNvCxnSpPr>
          <p:nvPr/>
        </p:nvCxnSpPr>
        <p:spPr>
          <a:xfrm>
            <a:off x="2656524" y="5524923"/>
            <a:ext cx="758681" cy="0"/>
          </a:xfrm>
          <a:prstGeom prst="straightConnector1">
            <a:avLst/>
          </a:prstGeom>
          <a:ln w="57150">
            <a:solidFill>
              <a:schemeClr val="accent4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6" name="TextBox 24">
            <a:extLst>
              <a:ext uri="{FF2B5EF4-FFF2-40B4-BE49-F238E27FC236}">
                <a16:creationId xmlns:a16="http://schemas.microsoft.com/office/drawing/2014/main" id="{50F98902-7FC4-B2E7-0AE3-7DD4F617AC5B}"/>
              </a:ext>
            </a:extLst>
          </p:cNvPr>
          <p:cNvSpPr txBox="1"/>
          <p:nvPr/>
        </p:nvSpPr>
        <p:spPr>
          <a:xfrm>
            <a:off x="7824860" y="5117367"/>
            <a:ext cx="1507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JP"/>
              <a:t>write</a:t>
            </a:r>
            <a:r>
              <a:rPr lang="en-US" dirty="0"/>
              <a:t> request</a:t>
            </a:r>
            <a:endParaRPr lang="en-JP" dirty="0"/>
          </a:p>
        </p:txBody>
      </p:sp>
      <p:sp>
        <p:nvSpPr>
          <p:cNvPr id="27" name="TextBox 25">
            <a:extLst>
              <a:ext uri="{FF2B5EF4-FFF2-40B4-BE49-F238E27FC236}">
                <a16:creationId xmlns:a16="http://schemas.microsoft.com/office/drawing/2014/main" id="{E79BB671-2885-5135-88A8-F607198C06E2}"/>
              </a:ext>
            </a:extLst>
          </p:cNvPr>
          <p:cNvSpPr txBox="1"/>
          <p:nvPr/>
        </p:nvSpPr>
        <p:spPr>
          <a:xfrm>
            <a:off x="4656003" y="5133799"/>
            <a:ext cx="822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JP">
                <a:latin typeface="Segoe UI" panose="020B0502040204020203" pitchFamily="34" charset="0"/>
                <a:cs typeface="Segoe UI" panose="020B0502040204020203" pitchFamily="34" charset="0"/>
              </a:rPr>
              <a:t>write</a:t>
            </a: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()</a:t>
            </a:r>
            <a:endParaRPr lang="en-JP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0" name="TextBox 28">
            <a:extLst>
              <a:ext uri="{FF2B5EF4-FFF2-40B4-BE49-F238E27FC236}">
                <a16:creationId xmlns:a16="http://schemas.microsoft.com/office/drawing/2014/main" id="{8E7827DE-D14A-E251-905F-430BADEF02B9}"/>
              </a:ext>
            </a:extLst>
          </p:cNvPr>
          <p:cNvSpPr txBox="1"/>
          <p:nvPr/>
        </p:nvSpPr>
        <p:spPr>
          <a:xfrm>
            <a:off x="2643840" y="5034597"/>
            <a:ext cx="7713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pipe()</a:t>
            </a:r>
            <a:endParaRPr lang="en-JP" dirty="0"/>
          </a:p>
        </p:txBody>
      </p:sp>
      <p:sp>
        <p:nvSpPr>
          <p:cNvPr id="31" name="テキスト ボックス 30">
            <a:extLst>
              <a:ext uri="{FF2B5EF4-FFF2-40B4-BE49-F238E27FC236}">
                <a16:creationId xmlns:a16="http://schemas.microsoft.com/office/drawing/2014/main" id="{8DDFCC42-8F86-5B2A-9098-F187CDF1F1DB}"/>
              </a:ext>
            </a:extLst>
          </p:cNvPr>
          <p:cNvSpPr txBox="1"/>
          <p:nvPr/>
        </p:nvSpPr>
        <p:spPr>
          <a:xfrm>
            <a:off x="1091168" y="4343742"/>
            <a:ext cx="7121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Normal World</a:t>
            </a:r>
            <a:endParaRPr kumimoji="1" lang="ja-JP" altLang="en-US"/>
          </a:p>
        </p:txBody>
      </p:sp>
      <p:sp>
        <p:nvSpPr>
          <p:cNvPr id="32" name="テキスト ボックス 31">
            <a:extLst>
              <a:ext uri="{FF2B5EF4-FFF2-40B4-BE49-F238E27FC236}">
                <a16:creationId xmlns:a16="http://schemas.microsoft.com/office/drawing/2014/main" id="{7651578B-1D28-F78D-2983-51B5E99EE404}"/>
              </a:ext>
            </a:extLst>
          </p:cNvPr>
          <p:cNvSpPr txBox="1"/>
          <p:nvPr/>
        </p:nvSpPr>
        <p:spPr>
          <a:xfrm>
            <a:off x="8320655" y="4377597"/>
            <a:ext cx="278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Secure World</a:t>
            </a:r>
            <a:endParaRPr kumimoji="1" lang="ja-JP" altLang="en-US"/>
          </a:p>
        </p:txBody>
      </p:sp>
      <p:sp>
        <p:nvSpPr>
          <p:cNvPr id="49" name="TextBox 28">
            <a:extLst>
              <a:ext uri="{FF2B5EF4-FFF2-40B4-BE49-F238E27FC236}">
                <a16:creationId xmlns:a16="http://schemas.microsoft.com/office/drawing/2014/main" id="{B682FCF9-8935-C150-6DF6-8A5F5DB41858}"/>
              </a:ext>
            </a:extLst>
          </p:cNvPr>
          <p:cNvSpPr txBox="1"/>
          <p:nvPr/>
        </p:nvSpPr>
        <p:spPr>
          <a:xfrm>
            <a:off x="3672982" y="4934162"/>
            <a:ext cx="63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pipe</a:t>
            </a:r>
            <a:endParaRPr lang="en-JP" dirty="0"/>
          </a:p>
        </p:txBody>
      </p:sp>
      <p:sp>
        <p:nvSpPr>
          <p:cNvPr id="51" name="円弧 50">
            <a:extLst>
              <a:ext uri="{FF2B5EF4-FFF2-40B4-BE49-F238E27FC236}">
                <a16:creationId xmlns:a16="http://schemas.microsoft.com/office/drawing/2014/main" id="{67CC7533-28D7-6E0C-5D77-A04B46FE174C}"/>
              </a:ext>
            </a:extLst>
          </p:cNvPr>
          <p:cNvSpPr/>
          <p:nvPr/>
        </p:nvSpPr>
        <p:spPr>
          <a:xfrm>
            <a:off x="2434260" y="4659032"/>
            <a:ext cx="3203330" cy="1487346"/>
          </a:xfrm>
          <a:prstGeom prst="arc">
            <a:avLst>
              <a:gd name="adj1" fmla="val 691874"/>
              <a:gd name="adj2" fmla="val 9987156"/>
            </a:avLst>
          </a:prstGeom>
          <a:ln w="5715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31E3EE96-B2B1-7F1D-C57D-BA8DDA6FB7E5}"/>
              </a:ext>
            </a:extLst>
          </p:cNvPr>
          <p:cNvGrpSpPr/>
          <p:nvPr/>
        </p:nvGrpSpPr>
        <p:grpSpPr>
          <a:xfrm>
            <a:off x="10039006" y="4815324"/>
            <a:ext cx="636834" cy="636834"/>
            <a:chOff x="9153914" y="4692732"/>
            <a:chExt cx="914400" cy="914400"/>
          </a:xfrm>
        </p:grpSpPr>
        <p:sp>
          <p:nvSpPr>
            <p:cNvPr id="6" name="1 つの角を切り取った四角形 5">
              <a:extLst>
                <a:ext uri="{FF2B5EF4-FFF2-40B4-BE49-F238E27FC236}">
                  <a16:creationId xmlns:a16="http://schemas.microsoft.com/office/drawing/2014/main" id="{F8818E2C-26BE-48A7-96FA-064F32FDDF21}"/>
                </a:ext>
              </a:extLst>
            </p:cNvPr>
            <p:cNvSpPr/>
            <p:nvPr/>
          </p:nvSpPr>
          <p:spPr>
            <a:xfrm>
              <a:off x="9323833" y="4779178"/>
              <a:ext cx="570295" cy="741508"/>
            </a:xfrm>
            <a:prstGeom prst="snip1Rect">
              <a:avLst>
                <a:gd name="adj" fmla="val 34693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 dirty="0">
                <a:solidFill>
                  <a:srgbClr val="FF0000"/>
                </a:solidFill>
              </a:endParaRPr>
            </a:p>
          </p:txBody>
        </p:sp>
        <p:pic>
          <p:nvPicPr>
            <p:cNvPr id="8" name="グラフィックス 7" descr="ドキュメント 枠線">
              <a:extLst>
                <a:ext uri="{FF2B5EF4-FFF2-40B4-BE49-F238E27FC236}">
                  <a16:creationId xmlns:a16="http://schemas.microsoft.com/office/drawing/2014/main" id="{460D878C-94E3-01D4-A24A-067710F030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153914" y="4692732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8052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7 L -0.36589 3.7037E-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9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484 0.00023 L -0.48073 0.00023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9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  <p:bldP spid="26" grpId="0"/>
      <p:bldP spid="27" grpId="0"/>
      <p:bldP spid="30" grpId="0"/>
      <p:bldP spid="49" grpId="0"/>
      <p:bldP spid="5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C44F1E-38FE-FD81-625E-3851EA7D0A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C3E06DF-542A-2DF4-7B78-B11F01C3B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>
                <a:latin typeface="+mj-lt"/>
              </a:rPr>
              <a:t>Message Passing API | Sockets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2D6FB5B-6CC7-6B25-F905-BEB2EC2A95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latin typeface="+mn-lt"/>
              </a:rPr>
              <a:t>A CA and a TA create a socket using socket()</a:t>
            </a:r>
          </a:p>
          <a:p>
            <a:pPr lvl="1"/>
            <a:r>
              <a:rPr lang="en-US" altLang="ja-JP" dirty="0">
                <a:latin typeface="+mn-lt"/>
              </a:rPr>
              <a:t>Specify a socket type from Unix Domain, TCP, or UDP</a:t>
            </a:r>
          </a:p>
          <a:p>
            <a:r>
              <a:rPr lang="en-US" altLang="ja-JP" dirty="0">
                <a:latin typeface="+mn-lt"/>
              </a:rPr>
              <a:t>The TA sends and receives using the socket API</a:t>
            </a:r>
          </a:p>
          <a:p>
            <a:pPr lvl="1"/>
            <a:r>
              <a:rPr lang="en-US" altLang="ja-JP" dirty="0">
                <a:latin typeface="+mn-lt"/>
              </a:rPr>
              <a:t>The shadow process connects to the CA using connect()</a:t>
            </a:r>
          </a:p>
          <a:p>
            <a:pPr lvl="1"/>
            <a:r>
              <a:rPr lang="en-US" altLang="ja-JP" dirty="0">
                <a:latin typeface="+mn-lt"/>
              </a:rPr>
              <a:t>It waits for a connection from the CA using accept()</a:t>
            </a:r>
          </a:p>
          <a:p>
            <a:pPr lvl="1"/>
            <a:r>
              <a:rPr lang="en-US" altLang="ja-JP" dirty="0">
                <a:latin typeface="+mn-lt"/>
              </a:rPr>
              <a:t>The TA passes data via the shadow process like pipes</a:t>
            </a:r>
          </a:p>
        </p:txBody>
      </p:sp>
      <p:sp>
        <p:nvSpPr>
          <p:cNvPr id="4" name="正方形/長方形 4">
            <a:extLst>
              <a:ext uri="{FF2B5EF4-FFF2-40B4-BE49-F238E27FC236}">
                <a16:creationId xmlns:a16="http://schemas.microsoft.com/office/drawing/2014/main" id="{1574D8FA-E6DC-633D-BBBB-FD070D74A0BB}"/>
              </a:ext>
            </a:extLst>
          </p:cNvPr>
          <p:cNvSpPr/>
          <p:nvPr/>
        </p:nvSpPr>
        <p:spPr>
          <a:xfrm>
            <a:off x="8212992" y="4648001"/>
            <a:ext cx="3000145" cy="19371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>
            <a:noFill/>
          </a:ln>
          <a:effectLst>
            <a:softEdge rad="1270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tIns="180000" rtlCol="0" anchor="t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9" name="正方形/長方形 6">
            <a:extLst>
              <a:ext uri="{FF2B5EF4-FFF2-40B4-BE49-F238E27FC236}">
                <a16:creationId xmlns:a16="http://schemas.microsoft.com/office/drawing/2014/main" id="{1EE5618E-96A7-CCB0-2C5F-5D5AB1553A2D}"/>
              </a:ext>
            </a:extLst>
          </p:cNvPr>
          <p:cNvSpPr/>
          <p:nvPr/>
        </p:nvSpPr>
        <p:spPr>
          <a:xfrm>
            <a:off x="1091168" y="4648001"/>
            <a:ext cx="7229487" cy="19371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noFill/>
          </a:ln>
          <a:effectLst>
            <a:softEdge rad="1270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tIns="180000" rtlCol="0" anchor="t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11" name="角丸四角形 63">
            <a:extLst>
              <a:ext uri="{FF2B5EF4-FFF2-40B4-BE49-F238E27FC236}">
                <a16:creationId xmlns:a16="http://schemas.microsoft.com/office/drawing/2014/main" id="{40DC961B-FFFA-9BEA-2C65-F12CAEB7C842}"/>
              </a:ext>
            </a:extLst>
          </p:cNvPr>
          <p:cNvSpPr/>
          <p:nvPr/>
        </p:nvSpPr>
        <p:spPr>
          <a:xfrm>
            <a:off x="1688800" y="5039829"/>
            <a:ext cx="881525" cy="564879"/>
          </a:xfrm>
          <a:prstGeom prst="round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CA</a:t>
            </a:r>
            <a:endParaRPr kumimoji="1" lang="ja-JP" altLang="en-US"/>
          </a:p>
        </p:txBody>
      </p:sp>
      <p:sp>
        <p:nvSpPr>
          <p:cNvPr id="12" name="角丸四角形 63">
            <a:extLst>
              <a:ext uri="{FF2B5EF4-FFF2-40B4-BE49-F238E27FC236}">
                <a16:creationId xmlns:a16="http://schemas.microsoft.com/office/drawing/2014/main" id="{2B413025-D1D4-67CF-3C7E-2DBB4A4240A9}"/>
              </a:ext>
            </a:extLst>
          </p:cNvPr>
          <p:cNvSpPr/>
          <p:nvPr/>
        </p:nvSpPr>
        <p:spPr>
          <a:xfrm>
            <a:off x="5570470" y="5044248"/>
            <a:ext cx="2188957" cy="564879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shadow process</a:t>
            </a:r>
            <a:endParaRPr kumimoji="1" lang="ja-JP" altLang="en-US"/>
          </a:p>
        </p:txBody>
      </p:sp>
      <p:sp>
        <p:nvSpPr>
          <p:cNvPr id="13" name="角丸四角形 63">
            <a:extLst>
              <a:ext uri="{FF2B5EF4-FFF2-40B4-BE49-F238E27FC236}">
                <a16:creationId xmlns:a16="http://schemas.microsoft.com/office/drawing/2014/main" id="{F8DB24D7-140B-3A3B-817D-E3C7125FF14F}"/>
              </a:ext>
            </a:extLst>
          </p:cNvPr>
          <p:cNvSpPr/>
          <p:nvPr/>
        </p:nvSpPr>
        <p:spPr>
          <a:xfrm>
            <a:off x="9391506" y="5039828"/>
            <a:ext cx="965917" cy="564879"/>
          </a:xfrm>
          <a:prstGeom prst="round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TA</a:t>
            </a:r>
            <a:endParaRPr kumimoji="1" lang="ja-JP" altLang="en-US"/>
          </a:p>
        </p:txBody>
      </p:sp>
      <p:cxnSp>
        <p:nvCxnSpPr>
          <p:cNvPr id="14" name="Straight Arrow Connector 8">
            <a:extLst>
              <a:ext uri="{FF2B5EF4-FFF2-40B4-BE49-F238E27FC236}">
                <a16:creationId xmlns:a16="http://schemas.microsoft.com/office/drawing/2014/main" id="{19B9910B-DB27-D85F-3280-DEEE07C267A7}"/>
              </a:ext>
            </a:extLst>
          </p:cNvPr>
          <p:cNvCxnSpPr>
            <a:cxnSpLocks/>
          </p:cNvCxnSpPr>
          <p:nvPr/>
        </p:nvCxnSpPr>
        <p:spPr>
          <a:xfrm flipH="1">
            <a:off x="7882545" y="5339690"/>
            <a:ext cx="1449459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Straight Arrow Connector 18">
            <a:extLst>
              <a:ext uri="{FF2B5EF4-FFF2-40B4-BE49-F238E27FC236}">
                <a16:creationId xmlns:a16="http://schemas.microsoft.com/office/drawing/2014/main" id="{2137BEBA-6CDE-B0DA-E295-121CFA8EF474}"/>
              </a:ext>
            </a:extLst>
          </p:cNvPr>
          <p:cNvCxnSpPr>
            <a:cxnSpLocks/>
          </p:cNvCxnSpPr>
          <p:nvPr/>
        </p:nvCxnSpPr>
        <p:spPr>
          <a:xfrm>
            <a:off x="2608006" y="5344059"/>
            <a:ext cx="2878394" cy="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1" name="TextBox 24">
            <a:extLst>
              <a:ext uri="{FF2B5EF4-FFF2-40B4-BE49-F238E27FC236}">
                <a16:creationId xmlns:a16="http://schemas.microsoft.com/office/drawing/2014/main" id="{C0FED055-9813-0982-E7BB-08C1CB7D7359}"/>
              </a:ext>
            </a:extLst>
          </p:cNvPr>
          <p:cNvSpPr txBox="1"/>
          <p:nvPr/>
        </p:nvSpPr>
        <p:spPr>
          <a:xfrm>
            <a:off x="8154812" y="4660450"/>
            <a:ext cx="9925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connect</a:t>
            </a:r>
          </a:p>
          <a:p>
            <a:pPr algn="ctr"/>
            <a:r>
              <a:rPr lang="en-US" dirty="0"/>
              <a:t>request</a:t>
            </a:r>
            <a:endParaRPr lang="en-JP" dirty="0"/>
          </a:p>
        </p:txBody>
      </p:sp>
      <p:sp>
        <p:nvSpPr>
          <p:cNvPr id="23" name="TextBox 28">
            <a:extLst>
              <a:ext uri="{FF2B5EF4-FFF2-40B4-BE49-F238E27FC236}">
                <a16:creationId xmlns:a16="http://schemas.microsoft.com/office/drawing/2014/main" id="{0E683197-ED1C-49A3-0E43-9A838B2C8988}"/>
              </a:ext>
            </a:extLst>
          </p:cNvPr>
          <p:cNvSpPr txBox="1"/>
          <p:nvPr/>
        </p:nvSpPr>
        <p:spPr>
          <a:xfrm>
            <a:off x="4446531" y="487131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connect()</a:t>
            </a:r>
            <a:endParaRPr lang="en-JP" dirty="0"/>
          </a:p>
        </p:txBody>
      </p:sp>
      <p:sp>
        <p:nvSpPr>
          <p:cNvPr id="25" name="テキスト ボックス 30">
            <a:extLst>
              <a:ext uri="{FF2B5EF4-FFF2-40B4-BE49-F238E27FC236}">
                <a16:creationId xmlns:a16="http://schemas.microsoft.com/office/drawing/2014/main" id="{2D7856B6-43C8-4998-F7FE-37262491E111}"/>
              </a:ext>
            </a:extLst>
          </p:cNvPr>
          <p:cNvSpPr txBox="1"/>
          <p:nvPr/>
        </p:nvSpPr>
        <p:spPr>
          <a:xfrm>
            <a:off x="1091168" y="4343742"/>
            <a:ext cx="7121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Normal World</a:t>
            </a:r>
            <a:endParaRPr kumimoji="1" lang="ja-JP" altLang="en-US"/>
          </a:p>
        </p:txBody>
      </p:sp>
      <p:sp>
        <p:nvSpPr>
          <p:cNvPr id="26" name="テキスト ボックス 31">
            <a:extLst>
              <a:ext uri="{FF2B5EF4-FFF2-40B4-BE49-F238E27FC236}">
                <a16:creationId xmlns:a16="http://schemas.microsoft.com/office/drawing/2014/main" id="{7F19D39E-4D98-27A4-4340-303B1D520A55}"/>
              </a:ext>
            </a:extLst>
          </p:cNvPr>
          <p:cNvSpPr txBox="1"/>
          <p:nvPr/>
        </p:nvSpPr>
        <p:spPr>
          <a:xfrm>
            <a:off x="8320655" y="4377597"/>
            <a:ext cx="278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Secure World</a:t>
            </a:r>
            <a:endParaRPr kumimoji="1" lang="ja-JP" altLang="en-US"/>
          </a:p>
        </p:txBody>
      </p:sp>
      <p:sp>
        <p:nvSpPr>
          <p:cNvPr id="30" name="角丸四角形 63">
            <a:extLst>
              <a:ext uri="{FF2B5EF4-FFF2-40B4-BE49-F238E27FC236}">
                <a16:creationId xmlns:a16="http://schemas.microsoft.com/office/drawing/2014/main" id="{9E44C599-D914-948D-2BFA-58397AF7F27F}"/>
              </a:ext>
            </a:extLst>
          </p:cNvPr>
          <p:cNvSpPr/>
          <p:nvPr/>
        </p:nvSpPr>
        <p:spPr>
          <a:xfrm>
            <a:off x="1696902" y="5842923"/>
            <a:ext cx="881525" cy="564879"/>
          </a:xfrm>
          <a:prstGeom prst="round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CA</a:t>
            </a:r>
            <a:endParaRPr kumimoji="1" lang="ja-JP" altLang="en-US"/>
          </a:p>
        </p:txBody>
      </p:sp>
      <p:sp>
        <p:nvSpPr>
          <p:cNvPr id="31" name="角丸四角形 63">
            <a:extLst>
              <a:ext uri="{FF2B5EF4-FFF2-40B4-BE49-F238E27FC236}">
                <a16:creationId xmlns:a16="http://schemas.microsoft.com/office/drawing/2014/main" id="{346AEA7F-611F-26DA-A937-09FF3E9E0399}"/>
              </a:ext>
            </a:extLst>
          </p:cNvPr>
          <p:cNvSpPr/>
          <p:nvPr/>
        </p:nvSpPr>
        <p:spPr>
          <a:xfrm>
            <a:off x="5578572" y="5847342"/>
            <a:ext cx="2188957" cy="564879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shadow process</a:t>
            </a:r>
            <a:endParaRPr kumimoji="1" lang="ja-JP" altLang="en-US"/>
          </a:p>
        </p:txBody>
      </p:sp>
      <p:sp>
        <p:nvSpPr>
          <p:cNvPr id="32" name="角丸四角形 63">
            <a:extLst>
              <a:ext uri="{FF2B5EF4-FFF2-40B4-BE49-F238E27FC236}">
                <a16:creationId xmlns:a16="http://schemas.microsoft.com/office/drawing/2014/main" id="{430420B1-F2CD-B9CE-24E1-C2E19B4F4945}"/>
              </a:ext>
            </a:extLst>
          </p:cNvPr>
          <p:cNvSpPr/>
          <p:nvPr/>
        </p:nvSpPr>
        <p:spPr>
          <a:xfrm>
            <a:off x="9399608" y="5842922"/>
            <a:ext cx="965917" cy="564879"/>
          </a:xfrm>
          <a:prstGeom prst="round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TA</a:t>
            </a:r>
            <a:endParaRPr kumimoji="1" lang="ja-JP" altLang="en-US"/>
          </a:p>
        </p:txBody>
      </p:sp>
      <p:cxnSp>
        <p:nvCxnSpPr>
          <p:cNvPr id="33" name="Straight Arrow Connector 8">
            <a:extLst>
              <a:ext uri="{FF2B5EF4-FFF2-40B4-BE49-F238E27FC236}">
                <a16:creationId xmlns:a16="http://schemas.microsoft.com/office/drawing/2014/main" id="{6EC1F898-EEA8-1F83-BD87-8043E404A3A4}"/>
              </a:ext>
            </a:extLst>
          </p:cNvPr>
          <p:cNvCxnSpPr>
            <a:cxnSpLocks/>
          </p:cNvCxnSpPr>
          <p:nvPr/>
        </p:nvCxnSpPr>
        <p:spPr>
          <a:xfrm flipH="1">
            <a:off x="7890647" y="6142784"/>
            <a:ext cx="1449459" cy="0"/>
          </a:xfrm>
          <a:prstGeom prst="straightConnector1">
            <a:avLst/>
          </a:prstGeom>
          <a:ln w="57150">
            <a:solidFill>
              <a:schemeClr val="accent4"/>
            </a:solidFill>
            <a:headEnd type="triangl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0" name="TextBox 28">
            <a:extLst>
              <a:ext uri="{FF2B5EF4-FFF2-40B4-BE49-F238E27FC236}">
                <a16:creationId xmlns:a16="http://schemas.microsoft.com/office/drawing/2014/main" id="{25FFB59F-4A71-9EB2-1B90-FAFF004061B2}"/>
              </a:ext>
            </a:extLst>
          </p:cNvPr>
          <p:cNvSpPr txBox="1"/>
          <p:nvPr/>
        </p:nvSpPr>
        <p:spPr>
          <a:xfrm>
            <a:off x="2578427" y="5662676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connect()</a:t>
            </a:r>
            <a:endParaRPr lang="en-JP" dirty="0"/>
          </a:p>
        </p:txBody>
      </p:sp>
      <p:sp>
        <p:nvSpPr>
          <p:cNvPr id="41" name="TextBox 24">
            <a:extLst>
              <a:ext uri="{FF2B5EF4-FFF2-40B4-BE49-F238E27FC236}">
                <a16:creationId xmlns:a16="http://schemas.microsoft.com/office/drawing/2014/main" id="{3F5DBE7A-7473-C281-B265-6BB757E75F6A}"/>
              </a:ext>
            </a:extLst>
          </p:cNvPr>
          <p:cNvSpPr txBox="1"/>
          <p:nvPr/>
        </p:nvSpPr>
        <p:spPr>
          <a:xfrm>
            <a:off x="8015484" y="5462598"/>
            <a:ext cx="10985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accept</a:t>
            </a:r>
          </a:p>
          <a:p>
            <a:pPr algn="ctr"/>
            <a:r>
              <a:rPr lang="en-US" dirty="0"/>
              <a:t>response</a:t>
            </a:r>
            <a:endParaRPr lang="en-JP" dirty="0"/>
          </a:p>
        </p:txBody>
      </p:sp>
      <p:sp>
        <p:nvSpPr>
          <p:cNvPr id="48" name="TextBox 28">
            <a:extLst>
              <a:ext uri="{FF2B5EF4-FFF2-40B4-BE49-F238E27FC236}">
                <a16:creationId xmlns:a16="http://schemas.microsoft.com/office/drawing/2014/main" id="{7306C0A7-861D-6665-9E8B-C006E50A2BC7}"/>
              </a:ext>
            </a:extLst>
          </p:cNvPr>
          <p:cNvSpPr txBox="1"/>
          <p:nvPr/>
        </p:nvSpPr>
        <p:spPr>
          <a:xfrm>
            <a:off x="2549922" y="4882350"/>
            <a:ext cx="989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accept()</a:t>
            </a:r>
            <a:endParaRPr lang="en-JP" dirty="0"/>
          </a:p>
        </p:txBody>
      </p:sp>
      <p:cxnSp>
        <p:nvCxnSpPr>
          <p:cNvPr id="52" name="Straight Arrow Connector 18">
            <a:extLst>
              <a:ext uri="{FF2B5EF4-FFF2-40B4-BE49-F238E27FC236}">
                <a16:creationId xmlns:a16="http://schemas.microsoft.com/office/drawing/2014/main" id="{6C14746F-1C0E-891C-2CAB-F3E446EA6DE2}"/>
              </a:ext>
            </a:extLst>
          </p:cNvPr>
          <p:cNvCxnSpPr>
            <a:cxnSpLocks/>
          </p:cNvCxnSpPr>
          <p:nvPr/>
        </p:nvCxnSpPr>
        <p:spPr>
          <a:xfrm>
            <a:off x="2699133" y="6142784"/>
            <a:ext cx="2762808" cy="0"/>
          </a:xfrm>
          <a:prstGeom prst="straightConnector1">
            <a:avLst/>
          </a:prstGeom>
          <a:ln w="57150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3" name="TextBox 28">
            <a:extLst>
              <a:ext uri="{FF2B5EF4-FFF2-40B4-BE49-F238E27FC236}">
                <a16:creationId xmlns:a16="http://schemas.microsoft.com/office/drawing/2014/main" id="{089DEF61-EB6E-77CE-90A4-6344FC90D164}"/>
              </a:ext>
            </a:extLst>
          </p:cNvPr>
          <p:cNvSpPr txBox="1"/>
          <p:nvPr/>
        </p:nvSpPr>
        <p:spPr>
          <a:xfrm>
            <a:off x="4589239" y="5694865"/>
            <a:ext cx="989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accept()</a:t>
            </a:r>
            <a:endParaRPr lang="en-JP" dirty="0"/>
          </a:p>
        </p:txBody>
      </p:sp>
      <p:cxnSp>
        <p:nvCxnSpPr>
          <p:cNvPr id="5" name="Straight Arrow Connector 8">
            <a:extLst>
              <a:ext uri="{FF2B5EF4-FFF2-40B4-BE49-F238E27FC236}">
                <a16:creationId xmlns:a16="http://schemas.microsoft.com/office/drawing/2014/main" id="{6A275F0B-0411-4609-6393-52C530CF4EC5}"/>
              </a:ext>
            </a:extLst>
          </p:cNvPr>
          <p:cNvCxnSpPr>
            <a:cxnSpLocks/>
          </p:cNvCxnSpPr>
          <p:nvPr/>
        </p:nvCxnSpPr>
        <p:spPr>
          <a:xfrm flipH="1">
            <a:off x="7870887" y="6136700"/>
            <a:ext cx="1449459" cy="0"/>
          </a:xfrm>
          <a:prstGeom prst="straightConnector1">
            <a:avLst/>
          </a:prstGeom>
          <a:ln w="57150">
            <a:solidFill>
              <a:schemeClr val="accent4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TextBox 24">
            <a:extLst>
              <a:ext uri="{FF2B5EF4-FFF2-40B4-BE49-F238E27FC236}">
                <a16:creationId xmlns:a16="http://schemas.microsoft.com/office/drawing/2014/main" id="{14056122-4530-6F9F-0F8F-84BBB43FE128}"/>
              </a:ext>
            </a:extLst>
          </p:cNvPr>
          <p:cNvSpPr txBox="1"/>
          <p:nvPr/>
        </p:nvSpPr>
        <p:spPr>
          <a:xfrm>
            <a:off x="8167103" y="5457460"/>
            <a:ext cx="9446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accept</a:t>
            </a:r>
          </a:p>
          <a:p>
            <a:pPr algn="ctr"/>
            <a:r>
              <a:rPr lang="en-US" dirty="0"/>
              <a:t>request</a:t>
            </a:r>
          </a:p>
        </p:txBody>
      </p:sp>
    </p:spTree>
    <p:extLst>
      <p:ext uri="{BB962C8B-B14F-4D97-AF65-F5344CB8AC3E}">
        <p14:creationId xmlns:p14="http://schemas.microsoft.com/office/powerpoint/2010/main" val="755783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40" grpId="0"/>
      <p:bldP spid="41" grpId="0"/>
      <p:bldP spid="48" grpId="0"/>
      <p:bldP spid="53" grpId="0"/>
      <p:bldP spid="6" grpId="0"/>
      <p:bldP spid="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AD804D-725C-7D65-A305-25A72D76E5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B4BBB0A-017E-735E-B1B7-B35F29386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>
                <a:latin typeface="+mj-lt"/>
              </a:rPr>
              <a:t>Shared Memory API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226D2C3B-67A0-C0C7-0412-3E826BAE5B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latin typeface="+mn-lt"/>
              </a:rPr>
              <a:t>Pre-allocate shared memory with sufficient size</a:t>
            </a:r>
          </a:p>
          <a:p>
            <a:pPr lvl="1"/>
            <a:r>
              <a:rPr lang="en-US" altLang="ja-JP" dirty="0">
                <a:latin typeface="+mn-lt"/>
              </a:rPr>
              <a:t>Create data structure for managing shared memory objects on it</a:t>
            </a:r>
          </a:p>
          <a:p>
            <a:r>
              <a:rPr lang="en-US" altLang="ja-JP" dirty="0">
                <a:latin typeface="+mn-lt"/>
              </a:rPr>
              <a:t>A CA or a TA registers a new object using </a:t>
            </a:r>
            <a:r>
              <a:rPr lang="en-US" altLang="ja-JP" dirty="0" err="1">
                <a:latin typeface="+mn-lt"/>
              </a:rPr>
              <a:t>shm_open</a:t>
            </a:r>
            <a:r>
              <a:rPr lang="en-US" altLang="ja-JP" dirty="0">
                <a:latin typeface="+mn-lt"/>
              </a:rPr>
              <a:t>()</a:t>
            </a:r>
          </a:p>
          <a:p>
            <a:pPr lvl="1"/>
            <a:r>
              <a:rPr lang="en-US" altLang="ja-JP" dirty="0">
                <a:latin typeface="+mn-lt"/>
              </a:rPr>
              <a:t>Allocate a memory region in the pre-allocated shared memory</a:t>
            </a:r>
          </a:p>
          <a:p>
            <a:pPr lvl="1"/>
            <a:r>
              <a:rPr lang="en-US" altLang="ja-JP" dirty="0">
                <a:latin typeface="+mn-lt"/>
              </a:rPr>
              <a:t>The CA and the TA map the memory region using </a:t>
            </a:r>
            <a:r>
              <a:rPr lang="en-US" altLang="ja-JP" dirty="0" err="1">
                <a:latin typeface="+mn-lt"/>
              </a:rPr>
              <a:t>mmap</a:t>
            </a:r>
            <a:r>
              <a:rPr lang="en-US" altLang="ja-JP" dirty="0">
                <a:latin typeface="+mn-lt"/>
              </a:rPr>
              <a:t>()</a:t>
            </a:r>
          </a:p>
          <a:p>
            <a:pPr lvl="1"/>
            <a:r>
              <a:rPr lang="en-US" altLang="ja-JP" dirty="0">
                <a:latin typeface="+mn-lt"/>
              </a:rPr>
              <a:t>Directly access the shared memory region for communication</a:t>
            </a:r>
          </a:p>
        </p:txBody>
      </p:sp>
      <p:sp>
        <p:nvSpPr>
          <p:cNvPr id="6" name="正方形/長方形 4">
            <a:extLst>
              <a:ext uri="{FF2B5EF4-FFF2-40B4-BE49-F238E27FC236}">
                <a16:creationId xmlns:a16="http://schemas.microsoft.com/office/drawing/2014/main" id="{C44D95C4-1922-1C30-8067-B6FAE91141A9}"/>
              </a:ext>
            </a:extLst>
          </p:cNvPr>
          <p:cNvSpPr/>
          <p:nvPr/>
        </p:nvSpPr>
        <p:spPr>
          <a:xfrm>
            <a:off x="5990090" y="4636984"/>
            <a:ext cx="4003828" cy="19371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>
            <a:noFill/>
          </a:ln>
          <a:effectLst>
            <a:softEdge rad="1270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tIns="180000" rtlCol="0" anchor="t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7" name="正方形/長方形 6">
            <a:extLst>
              <a:ext uri="{FF2B5EF4-FFF2-40B4-BE49-F238E27FC236}">
                <a16:creationId xmlns:a16="http://schemas.microsoft.com/office/drawing/2014/main" id="{5C1E3EAA-9998-E3B6-796F-3A1F30440933}"/>
              </a:ext>
            </a:extLst>
          </p:cNvPr>
          <p:cNvSpPr/>
          <p:nvPr/>
        </p:nvSpPr>
        <p:spPr>
          <a:xfrm>
            <a:off x="1355073" y="4636984"/>
            <a:ext cx="4412027" cy="19371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noFill/>
          </a:ln>
          <a:effectLst>
            <a:softEdge rad="1270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tIns="180000" rtlCol="0" anchor="t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8" name="テキスト ボックス 30">
            <a:extLst>
              <a:ext uri="{FF2B5EF4-FFF2-40B4-BE49-F238E27FC236}">
                <a16:creationId xmlns:a16="http://schemas.microsoft.com/office/drawing/2014/main" id="{A3D032AE-D6B2-8155-F2AD-4EA8562860E8}"/>
              </a:ext>
            </a:extLst>
          </p:cNvPr>
          <p:cNvSpPr txBox="1"/>
          <p:nvPr/>
        </p:nvSpPr>
        <p:spPr>
          <a:xfrm>
            <a:off x="1355073" y="4334974"/>
            <a:ext cx="4412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Normal World</a:t>
            </a:r>
            <a:endParaRPr kumimoji="1" lang="ja-JP" altLang="en-US"/>
          </a:p>
        </p:txBody>
      </p:sp>
      <p:sp>
        <p:nvSpPr>
          <p:cNvPr id="9" name="テキスト ボックス 31">
            <a:extLst>
              <a:ext uri="{FF2B5EF4-FFF2-40B4-BE49-F238E27FC236}">
                <a16:creationId xmlns:a16="http://schemas.microsoft.com/office/drawing/2014/main" id="{FC63DDF6-416A-3582-6B0D-C00E0AD1310C}"/>
              </a:ext>
            </a:extLst>
          </p:cNvPr>
          <p:cNvSpPr txBox="1"/>
          <p:nvPr/>
        </p:nvSpPr>
        <p:spPr>
          <a:xfrm>
            <a:off x="6300440" y="4354301"/>
            <a:ext cx="3520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Secure World</a:t>
            </a:r>
            <a:endParaRPr kumimoji="1" lang="ja-JP" altLang="en-US"/>
          </a:p>
        </p:txBody>
      </p:sp>
      <p:sp>
        <p:nvSpPr>
          <p:cNvPr id="26" name="角丸四角形 25">
            <a:extLst>
              <a:ext uri="{FF2B5EF4-FFF2-40B4-BE49-F238E27FC236}">
                <a16:creationId xmlns:a16="http://schemas.microsoft.com/office/drawing/2014/main" id="{302F8F96-197D-DABE-F618-D7D4C193C8D6}"/>
              </a:ext>
            </a:extLst>
          </p:cNvPr>
          <p:cNvSpPr/>
          <p:nvPr/>
        </p:nvSpPr>
        <p:spPr>
          <a:xfrm>
            <a:off x="3070318" y="4954966"/>
            <a:ext cx="1444485" cy="360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CA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30" name="角丸四角形 29">
            <a:extLst>
              <a:ext uri="{FF2B5EF4-FFF2-40B4-BE49-F238E27FC236}">
                <a16:creationId xmlns:a16="http://schemas.microsoft.com/office/drawing/2014/main" id="{D89E2CFE-D086-CB7F-249F-5B3976483D31}"/>
              </a:ext>
            </a:extLst>
          </p:cNvPr>
          <p:cNvSpPr/>
          <p:nvPr/>
        </p:nvSpPr>
        <p:spPr>
          <a:xfrm>
            <a:off x="7115075" y="4952580"/>
            <a:ext cx="1272854" cy="360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TA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34" name="メモ 33">
            <a:extLst>
              <a:ext uri="{FF2B5EF4-FFF2-40B4-BE49-F238E27FC236}">
                <a16:creationId xmlns:a16="http://schemas.microsoft.com/office/drawing/2014/main" id="{382A6574-6B02-CE54-8B63-421A385AD0E2}"/>
              </a:ext>
            </a:extLst>
          </p:cNvPr>
          <p:cNvSpPr/>
          <p:nvPr/>
        </p:nvSpPr>
        <p:spPr>
          <a:xfrm>
            <a:off x="2281934" y="5711096"/>
            <a:ext cx="6945084" cy="587812"/>
          </a:xfrm>
          <a:prstGeom prst="foldedCorner">
            <a:avLst>
              <a:gd name="adj" fmla="val 28758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r>
              <a:rPr kumimoji="1" lang="en-US" altLang="ja-JP" dirty="0">
                <a:solidFill>
                  <a:schemeClr val="bg1"/>
                </a:solidFill>
              </a:rPr>
              <a:t>   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35" name="テキスト ボックス 34">
            <a:extLst>
              <a:ext uri="{FF2B5EF4-FFF2-40B4-BE49-F238E27FC236}">
                <a16:creationId xmlns:a16="http://schemas.microsoft.com/office/drawing/2014/main" id="{DE8CDB90-5ECD-9C04-B0A1-C3159DE20A15}"/>
              </a:ext>
            </a:extLst>
          </p:cNvPr>
          <p:cNvSpPr txBox="1"/>
          <p:nvPr/>
        </p:nvSpPr>
        <p:spPr>
          <a:xfrm>
            <a:off x="2420890" y="5316527"/>
            <a:ext cx="1366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err="1"/>
              <a:t>shm_open</a:t>
            </a:r>
            <a:r>
              <a:rPr kumimoji="1" lang="en-US" altLang="ja-JP" dirty="0"/>
              <a:t>()</a:t>
            </a:r>
            <a:endParaRPr kumimoji="1" lang="ja-JP" altLang="en-US"/>
          </a:p>
        </p:txBody>
      </p:sp>
      <p:sp>
        <p:nvSpPr>
          <p:cNvPr id="52" name="テキスト ボックス 51">
            <a:extLst>
              <a:ext uri="{FF2B5EF4-FFF2-40B4-BE49-F238E27FC236}">
                <a16:creationId xmlns:a16="http://schemas.microsoft.com/office/drawing/2014/main" id="{90591D9C-712C-C259-8ECF-DCD4182A52A9}"/>
              </a:ext>
            </a:extLst>
          </p:cNvPr>
          <p:cNvSpPr txBox="1"/>
          <p:nvPr/>
        </p:nvSpPr>
        <p:spPr>
          <a:xfrm>
            <a:off x="6766653" y="5312504"/>
            <a:ext cx="973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err="1"/>
              <a:t>mmap</a:t>
            </a:r>
            <a:r>
              <a:rPr kumimoji="1" lang="en-US" altLang="ja-JP" dirty="0"/>
              <a:t>()</a:t>
            </a:r>
            <a:endParaRPr kumimoji="1" lang="ja-JP" altLang="en-US"/>
          </a:p>
        </p:txBody>
      </p:sp>
      <p:sp>
        <p:nvSpPr>
          <p:cNvPr id="5" name="テキスト ボックス 51">
            <a:extLst>
              <a:ext uri="{FF2B5EF4-FFF2-40B4-BE49-F238E27FC236}">
                <a16:creationId xmlns:a16="http://schemas.microsoft.com/office/drawing/2014/main" id="{C605B555-ABFC-64C7-AA44-3E1DAB8FF6A8}"/>
              </a:ext>
            </a:extLst>
          </p:cNvPr>
          <p:cNvSpPr txBox="1"/>
          <p:nvPr/>
        </p:nvSpPr>
        <p:spPr>
          <a:xfrm>
            <a:off x="5003442" y="5081268"/>
            <a:ext cx="973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err="1"/>
              <a:t>mmap</a:t>
            </a:r>
            <a:r>
              <a:rPr kumimoji="1" lang="en-US" altLang="ja-JP" dirty="0"/>
              <a:t>()</a:t>
            </a:r>
            <a:endParaRPr kumimoji="1" lang="ja-JP" alt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7E5586D-E9DF-C979-EEBF-F14F59065E1C}"/>
              </a:ext>
            </a:extLst>
          </p:cNvPr>
          <p:cNvSpPr/>
          <p:nvPr/>
        </p:nvSpPr>
        <p:spPr>
          <a:xfrm>
            <a:off x="3594046" y="5874925"/>
            <a:ext cx="397027" cy="2934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JP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3AE45B-F265-98DB-BDCC-F2AC2B885FD0}"/>
              </a:ext>
            </a:extLst>
          </p:cNvPr>
          <p:cNvSpPr txBox="1"/>
          <p:nvPr/>
        </p:nvSpPr>
        <p:spPr>
          <a:xfrm>
            <a:off x="9284911" y="5681836"/>
            <a:ext cx="17794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/>
              <a:t>pre-allocated</a:t>
            </a:r>
          </a:p>
          <a:p>
            <a:r>
              <a:rPr lang="en-US" altLang="ja-JP" dirty="0"/>
              <a:t>shared memory</a:t>
            </a:r>
            <a:endParaRPr lang="en-JP" dirty="0"/>
          </a:p>
        </p:txBody>
      </p:sp>
      <p:cxnSp>
        <p:nvCxnSpPr>
          <p:cNvPr id="27" name="直線矢印コネクタ 26">
            <a:extLst>
              <a:ext uri="{FF2B5EF4-FFF2-40B4-BE49-F238E27FC236}">
                <a16:creationId xmlns:a16="http://schemas.microsoft.com/office/drawing/2014/main" id="{AF66EFCB-DC91-57ED-5DA7-0B0D83FFB954}"/>
              </a:ext>
            </a:extLst>
          </p:cNvPr>
          <p:cNvCxnSpPr>
            <a:cxnSpLocks/>
            <a:stCxn id="26" idx="2"/>
            <a:endCxn id="11" idx="0"/>
          </p:cNvCxnSpPr>
          <p:nvPr/>
        </p:nvCxnSpPr>
        <p:spPr>
          <a:xfrm flipH="1">
            <a:off x="3792560" y="5314966"/>
            <a:ext cx="1" cy="559959"/>
          </a:xfrm>
          <a:prstGeom prst="straightConnector1">
            <a:avLst/>
          </a:prstGeom>
          <a:ln w="5715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B1794CEC-3E83-C658-2B58-AE5FED32D6A4}"/>
              </a:ext>
            </a:extLst>
          </p:cNvPr>
          <p:cNvSpPr txBox="1"/>
          <p:nvPr/>
        </p:nvSpPr>
        <p:spPr>
          <a:xfrm>
            <a:off x="7313907" y="5814969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JP" dirty="0">
                <a:solidFill>
                  <a:schemeClr val="bg1"/>
                </a:solidFill>
              </a:rPr>
              <a:t>objects</a:t>
            </a:r>
          </a:p>
        </p:txBody>
      </p:sp>
      <p:graphicFrame>
        <p:nvGraphicFramePr>
          <p:cNvPr id="13" name="表 12">
            <a:extLst>
              <a:ext uri="{FF2B5EF4-FFF2-40B4-BE49-F238E27FC236}">
                <a16:creationId xmlns:a16="http://schemas.microsoft.com/office/drawing/2014/main" id="{227375FE-92A2-54D5-05A5-11B8D83E50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451923"/>
              </p:ext>
            </p:extLst>
          </p:nvPr>
        </p:nvGraphicFramePr>
        <p:xfrm>
          <a:off x="5287634" y="5880411"/>
          <a:ext cx="1800000" cy="28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84169131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268409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0549599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7980900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00975076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pPr algn="ctr"/>
                      <a:endParaRPr kumimoji="1" lang="ja-JP" altLang="en-US" sz="7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7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7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7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7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6922800"/>
                  </a:ext>
                </a:extLst>
              </a:tr>
            </a:tbl>
          </a:graphicData>
        </a:graphic>
      </p:graphicFrame>
      <p:sp>
        <p:nvSpPr>
          <p:cNvPr id="14" name="正方形/長方形 13">
            <a:extLst>
              <a:ext uri="{FF2B5EF4-FFF2-40B4-BE49-F238E27FC236}">
                <a16:creationId xmlns:a16="http://schemas.microsoft.com/office/drawing/2014/main" id="{77CF38BC-FADB-5E33-CCE8-CEC87343D511}"/>
              </a:ext>
            </a:extLst>
          </p:cNvPr>
          <p:cNvSpPr/>
          <p:nvPr/>
        </p:nvSpPr>
        <p:spPr>
          <a:xfrm>
            <a:off x="5649225" y="5882797"/>
            <a:ext cx="360000" cy="28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600" dirty="0">
              <a:solidFill>
                <a:schemeClr val="tx1"/>
              </a:solidFill>
            </a:endParaRPr>
          </a:p>
        </p:txBody>
      </p:sp>
      <p:sp>
        <p:nvSpPr>
          <p:cNvPr id="37" name="円弧 36">
            <a:extLst>
              <a:ext uri="{FF2B5EF4-FFF2-40B4-BE49-F238E27FC236}">
                <a16:creationId xmlns:a16="http://schemas.microsoft.com/office/drawing/2014/main" id="{A5A9634A-E3AA-86E5-5B1D-382649A9E2C1}"/>
              </a:ext>
            </a:extLst>
          </p:cNvPr>
          <p:cNvSpPr/>
          <p:nvPr/>
        </p:nvSpPr>
        <p:spPr>
          <a:xfrm rot="16200000" flipH="1">
            <a:off x="4312723" y="4955510"/>
            <a:ext cx="1007949" cy="2059456"/>
          </a:xfrm>
          <a:prstGeom prst="arc">
            <a:avLst>
              <a:gd name="adj1" fmla="val 16322050"/>
              <a:gd name="adj2" fmla="val 5316678"/>
            </a:avLst>
          </a:prstGeom>
          <a:ln w="38100">
            <a:solidFill>
              <a:schemeClr val="tx1"/>
            </a:solidFill>
            <a:round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4" name="直線矢印コネクタ 32">
            <a:extLst>
              <a:ext uri="{FF2B5EF4-FFF2-40B4-BE49-F238E27FC236}">
                <a16:creationId xmlns:a16="http://schemas.microsoft.com/office/drawing/2014/main" id="{ED857D77-62DB-4E3B-4E94-30D9D40CA71A}"/>
              </a:ext>
            </a:extLst>
          </p:cNvPr>
          <p:cNvCxnSpPr>
            <a:cxnSpLocks/>
            <a:stCxn id="26" idx="3"/>
          </p:cNvCxnSpPr>
          <p:nvPr/>
        </p:nvCxnSpPr>
        <p:spPr>
          <a:xfrm>
            <a:off x="4514803" y="5134966"/>
            <a:ext cx="1134422" cy="746617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矢印コネクタ 32">
            <a:extLst>
              <a:ext uri="{FF2B5EF4-FFF2-40B4-BE49-F238E27FC236}">
                <a16:creationId xmlns:a16="http://schemas.microsoft.com/office/drawing/2014/main" id="{F8FD86E2-C273-F5FB-F296-DB0819FCD753}"/>
              </a:ext>
            </a:extLst>
          </p:cNvPr>
          <p:cNvCxnSpPr>
            <a:cxnSpLocks/>
            <a:stCxn id="30" idx="1"/>
          </p:cNvCxnSpPr>
          <p:nvPr/>
        </p:nvCxnSpPr>
        <p:spPr>
          <a:xfrm flipH="1">
            <a:off x="6009225" y="5132580"/>
            <a:ext cx="1105850" cy="747831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7480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52" grpId="0"/>
      <p:bldP spid="5" grpId="0"/>
      <p:bldP spid="14" grpId="0" animBg="1"/>
      <p:bldP spid="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77ACCC-C78F-22CD-3CD9-1F033F18D2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586607D-1774-05BB-4A9F-0E75C9E11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>
                <a:latin typeface="+mj-lt"/>
              </a:rPr>
              <a:t>Signal API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3D310753-DCE0-134F-D0E5-D9B4C0A583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latin typeface="+mn-lt"/>
              </a:rPr>
              <a:t>A TA sends a signal to a CA using kill()</a:t>
            </a:r>
          </a:p>
          <a:p>
            <a:pPr lvl="1"/>
            <a:r>
              <a:rPr lang="en-US" altLang="ja-JP" dirty="0">
                <a:latin typeface="+mn-lt"/>
              </a:rPr>
              <a:t>The shadow process sends the signal by specifying the CA's process ID</a:t>
            </a:r>
          </a:p>
          <a:p>
            <a:r>
              <a:rPr lang="en-US" altLang="ja-JP" dirty="0">
                <a:latin typeface="+mn-lt"/>
              </a:rPr>
              <a:t>A TA receives signals from a CA and executes signal handlers</a:t>
            </a:r>
          </a:p>
          <a:p>
            <a:pPr lvl="1"/>
            <a:r>
              <a:rPr lang="en-US" altLang="ja-JP" dirty="0">
                <a:latin typeface="+mn-lt"/>
              </a:rPr>
              <a:t>The shadow process receives a signal and stores it in the signal queue</a:t>
            </a:r>
          </a:p>
          <a:p>
            <a:pPr lvl="1"/>
            <a:r>
              <a:rPr lang="en-US" altLang="ja-JP" dirty="0">
                <a:latin typeface="+mn-lt"/>
              </a:rPr>
              <a:t>The </a:t>
            </a:r>
            <a:r>
              <a:rPr lang="en-US" altLang="ja-JP" dirty="0" err="1">
                <a:latin typeface="+mn-lt"/>
              </a:rPr>
              <a:t>TZm</a:t>
            </a:r>
            <a:r>
              <a:rPr lang="en-US" altLang="ja-JP" dirty="0">
                <a:latin typeface="+mn-lt"/>
              </a:rPr>
              <a:t>-TA library checks the queue whenever the TA invokes POSIX APIs</a:t>
            </a:r>
          </a:p>
          <a:p>
            <a:pPr lvl="1"/>
            <a:r>
              <a:rPr lang="en-US" altLang="ja-JP" dirty="0">
                <a:latin typeface="+mn-lt"/>
              </a:rPr>
              <a:t>Execute the signal handler in the TA if a signal is in the queue</a:t>
            </a:r>
            <a:endParaRPr lang="ja-JP" altLang="en-US">
              <a:latin typeface="+mn-lt"/>
            </a:endParaRPr>
          </a:p>
        </p:txBody>
      </p:sp>
      <p:sp>
        <p:nvSpPr>
          <p:cNvPr id="27" name="正方形/長方形 4">
            <a:extLst>
              <a:ext uri="{FF2B5EF4-FFF2-40B4-BE49-F238E27FC236}">
                <a16:creationId xmlns:a16="http://schemas.microsoft.com/office/drawing/2014/main" id="{562310F8-7917-8578-DB63-9C4DC65B6624}"/>
              </a:ext>
            </a:extLst>
          </p:cNvPr>
          <p:cNvSpPr/>
          <p:nvPr/>
        </p:nvSpPr>
        <p:spPr>
          <a:xfrm>
            <a:off x="6232463" y="4636984"/>
            <a:ext cx="4428875" cy="19371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>
            <a:noFill/>
          </a:ln>
          <a:effectLst>
            <a:softEdge rad="1270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tIns="180000" rtlCol="0" anchor="t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28" name="正方形/長方形 6">
            <a:extLst>
              <a:ext uri="{FF2B5EF4-FFF2-40B4-BE49-F238E27FC236}">
                <a16:creationId xmlns:a16="http://schemas.microsoft.com/office/drawing/2014/main" id="{398BBE7C-4F92-FB48-72C7-4098DF53F27E}"/>
              </a:ext>
            </a:extLst>
          </p:cNvPr>
          <p:cNvSpPr/>
          <p:nvPr/>
        </p:nvSpPr>
        <p:spPr>
          <a:xfrm>
            <a:off x="1366095" y="4636984"/>
            <a:ext cx="4643380" cy="19371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noFill/>
          </a:ln>
          <a:effectLst>
            <a:softEdge rad="1270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tIns="180000" rtlCol="0" anchor="t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29" name="テキスト ボックス 30">
            <a:extLst>
              <a:ext uri="{FF2B5EF4-FFF2-40B4-BE49-F238E27FC236}">
                <a16:creationId xmlns:a16="http://schemas.microsoft.com/office/drawing/2014/main" id="{6ECAE8E5-2890-C957-71B7-49D42758F587}"/>
              </a:ext>
            </a:extLst>
          </p:cNvPr>
          <p:cNvSpPr txBox="1"/>
          <p:nvPr/>
        </p:nvSpPr>
        <p:spPr>
          <a:xfrm>
            <a:off x="1750542" y="4334974"/>
            <a:ext cx="41058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Normal World</a:t>
            </a:r>
            <a:endParaRPr kumimoji="1" lang="ja-JP" altLang="en-US"/>
          </a:p>
        </p:txBody>
      </p:sp>
      <p:sp>
        <p:nvSpPr>
          <p:cNvPr id="30" name="テキスト ボックス 31">
            <a:extLst>
              <a:ext uri="{FF2B5EF4-FFF2-40B4-BE49-F238E27FC236}">
                <a16:creationId xmlns:a16="http://schemas.microsoft.com/office/drawing/2014/main" id="{2317F2CD-6EC1-677A-1418-FD560833A86E}"/>
              </a:ext>
            </a:extLst>
          </p:cNvPr>
          <p:cNvSpPr txBox="1"/>
          <p:nvPr/>
        </p:nvSpPr>
        <p:spPr>
          <a:xfrm>
            <a:off x="6541843" y="4354301"/>
            <a:ext cx="389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Secure World</a:t>
            </a:r>
            <a:endParaRPr kumimoji="1" lang="ja-JP" altLang="en-US"/>
          </a:p>
        </p:txBody>
      </p:sp>
      <p:sp>
        <p:nvSpPr>
          <p:cNvPr id="5" name="角丸四角形 4">
            <a:extLst>
              <a:ext uri="{FF2B5EF4-FFF2-40B4-BE49-F238E27FC236}">
                <a16:creationId xmlns:a16="http://schemas.microsoft.com/office/drawing/2014/main" id="{E4ED36CB-22EC-B198-B072-E813B00A19AB}"/>
              </a:ext>
            </a:extLst>
          </p:cNvPr>
          <p:cNvSpPr/>
          <p:nvPr/>
        </p:nvSpPr>
        <p:spPr>
          <a:xfrm>
            <a:off x="2028420" y="5025734"/>
            <a:ext cx="848951" cy="360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CA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cxnSp>
        <p:nvCxnSpPr>
          <p:cNvPr id="6" name="直線矢印コネクタ 5">
            <a:extLst>
              <a:ext uri="{FF2B5EF4-FFF2-40B4-BE49-F238E27FC236}">
                <a16:creationId xmlns:a16="http://schemas.microsoft.com/office/drawing/2014/main" id="{5DEAEA98-9A6E-58CA-9B06-EFA962771C30}"/>
              </a:ext>
            </a:extLst>
          </p:cNvPr>
          <p:cNvCxnSpPr>
            <a:cxnSpLocks/>
            <a:stCxn id="5" idx="3"/>
            <a:endCxn id="4" idx="1"/>
          </p:cNvCxnSpPr>
          <p:nvPr/>
        </p:nvCxnSpPr>
        <p:spPr>
          <a:xfrm flipV="1">
            <a:off x="2877371" y="5199019"/>
            <a:ext cx="760779" cy="6715"/>
          </a:xfrm>
          <a:prstGeom prst="straightConnector1">
            <a:avLst/>
          </a:prstGeom>
          <a:ln w="5715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7A402325-9A08-ADDD-ED4B-047C8434D028}"/>
              </a:ext>
            </a:extLst>
          </p:cNvPr>
          <p:cNvSpPr txBox="1"/>
          <p:nvPr/>
        </p:nvSpPr>
        <p:spPr>
          <a:xfrm>
            <a:off x="2914792" y="4771934"/>
            <a:ext cx="606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dirty="0"/>
              <a:t>kill()</a:t>
            </a:r>
            <a:endParaRPr kumimoji="1" lang="ja-JP" altLang="en-US"/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A9D9F9BD-788E-4A32-B07D-1D7ED17DA96C}"/>
              </a:ext>
            </a:extLst>
          </p:cNvPr>
          <p:cNvSpPr txBox="1"/>
          <p:nvPr/>
        </p:nvSpPr>
        <p:spPr>
          <a:xfrm>
            <a:off x="8265343" y="5206934"/>
            <a:ext cx="963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dirty="0"/>
              <a:t>execute</a:t>
            </a:r>
          </a:p>
        </p:txBody>
      </p:sp>
      <p:sp>
        <p:nvSpPr>
          <p:cNvPr id="16" name="メモ 15">
            <a:extLst>
              <a:ext uri="{FF2B5EF4-FFF2-40B4-BE49-F238E27FC236}">
                <a16:creationId xmlns:a16="http://schemas.microsoft.com/office/drawing/2014/main" id="{7F1353ED-23DD-7FC0-5009-25061BF86FD3}"/>
              </a:ext>
            </a:extLst>
          </p:cNvPr>
          <p:cNvSpPr/>
          <p:nvPr/>
        </p:nvSpPr>
        <p:spPr>
          <a:xfrm>
            <a:off x="2028421" y="5865232"/>
            <a:ext cx="6663888" cy="515004"/>
          </a:xfrm>
          <a:prstGeom prst="foldedCorner">
            <a:avLst>
              <a:gd name="adj" fmla="val 28758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041942DD-7840-A4E0-844C-140BB0508980}"/>
              </a:ext>
            </a:extLst>
          </p:cNvPr>
          <p:cNvSpPr txBox="1"/>
          <p:nvPr/>
        </p:nvSpPr>
        <p:spPr>
          <a:xfrm>
            <a:off x="4252862" y="5438147"/>
            <a:ext cx="1071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/>
              <a:t>enqueue</a:t>
            </a:r>
            <a:endParaRPr kumimoji="1" lang="ja-JP" altLang="en-US"/>
          </a:p>
        </p:txBody>
      </p:sp>
      <p:sp>
        <p:nvSpPr>
          <p:cNvPr id="21" name="テキスト ボックス 20">
            <a:extLst>
              <a:ext uri="{FF2B5EF4-FFF2-40B4-BE49-F238E27FC236}">
                <a16:creationId xmlns:a16="http://schemas.microsoft.com/office/drawing/2014/main" id="{048D432C-9DE5-2C00-3640-B4D8499CA8FF}"/>
              </a:ext>
            </a:extLst>
          </p:cNvPr>
          <p:cNvSpPr txBox="1"/>
          <p:nvPr/>
        </p:nvSpPr>
        <p:spPr>
          <a:xfrm>
            <a:off x="3696479" y="5939514"/>
            <a:ext cx="14928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ja-JP" dirty="0">
                <a:solidFill>
                  <a:schemeClr val="bg1"/>
                </a:solidFill>
              </a:rPr>
              <a:t>signal queue</a:t>
            </a:r>
            <a:endParaRPr lang="ja-JP" altLang="en-US">
              <a:solidFill>
                <a:schemeClr val="bg1"/>
              </a:solidFill>
            </a:endParaRPr>
          </a:p>
        </p:txBody>
      </p:sp>
      <p:cxnSp>
        <p:nvCxnSpPr>
          <p:cNvPr id="22" name="直線矢印コネクタ 21">
            <a:extLst>
              <a:ext uri="{FF2B5EF4-FFF2-40B4-BE49-F238E27FC236}">
                <a16:creationId xmlns:a16="http://schemas.microsoft.com/office/drawing/2014/main" id="{66EF628B-2EE9-F6DF-4EBF-865FCC1629EE}"/>
              </a:ext>
            </a:extLst>
          </p:cNvPr>
          <p:cNvCxnSpPr>
            <a:cxnSpLocks/>
            <a:endCxn id="39" idx="1"/>
          </p:cNvCxnSpPr>
          <p:nvPr/>
        </p:nvCxnSpPr>
        <p:spPr>
          <a:xfrm flipV="1">
            <a:off x="5681118" y="5203430"/>
            <a:ext cx="1076308" cy="77481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表 22">
            <a:extLst>
              <a:ext uri="{FF2B5EF4-FFF2-40B4-BE49-F238E27FC236}">
                <a16:creationId xmlns:a16="http://schemas.microsoft.com/office/drawing/2014/main" id="{5E61341A-18CC-1DE6-F579-0F6761531A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3947169"/>
              </p:ext>
            </p:extLst>
          </p:nvPr>
        </p:nvGraphicFramePr>
        <p:xfrm>
          <a:off x="5299431" y="5989257"/>
          <a:ext cx="1492840" cy="28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210">
                  <a:extLst>
                    <a:ext uri="{9D8B030D-6E8A-4147-A177-3AD203B41FA5}">
                      <a16:colId xmlns:a16="http://schemas.microsoft.com/office/drawing/2014/main" val="3841691319"/>
                    </a:ext>
                  </a:extLst>
                </a:gridCol>
                <a:gridCol w="373210">
                  <a:extLst>
                    <a:ext uri="{9D8B030D-6E8A-4147-A177-3AD203B41FA5}">
                      <a16:colId xmlns:a16="http://schemas.microsoft.com/office/drawing/2014/main" val="1268409284"/>
                    </a:ext>
                  </a:extLst>
                </a:gridCol>
                <a:gridCol w="373210">
                  <a:extLst>
                    <a:ext uri="{9D8B030D-6E8A-4147-A177-3AD203B41FA5}">
                      <a16:colId xmlns:a16="http://schemas.microsoft.com/office/drawing/2014/main" val="4005495994"/>
                    </a:ext>
                  </a:extLst>
                </a:gridCol>
                <a:gridCol w="373210">
                  <a:extLst>
                    <a:ext uri="{9D8B030D-6E8A-4147-A177-3AD203B41FA5}">
                      <a16:colId xmlns:a16="http://schemas.microsoft.com/office/drawing/2014/main" val="179809007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pPr algn="ctr"/>
                      <a:endParaRPr kumimoji="1" lang="ja-JP" altLang="en-US" sz="7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7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7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7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6922800"/>
                  </a:ext>
                </a:extLst>
              </a:tr>
            </a:tbl>
          </a:graphicData>
        </a:graphic>
      </p:graphicFrame>
      <p:sp>
        <p:nvSpPr>
          <p:cNvPr id="24" name="正方形/長方形 23">
            <a:extLst>
              <a:ext uri="{FF2B5EF4-FFF2-40B4-BE49-F238E27FC236}">
                <a16:creationId xmlns:a16="http://schemas.microsoft.com/office/drawing/2014/main" id="{B0F8DC20-8FD4-48CC-F2D2-ADDE659DC26A}"/>
              </a:ext>
            </a:extLst>
          </p:cNvPr>
          <p:cNvSpPr/>
          <p:nvPr/>
        </p:nvSpPr>
        <p:spPr>
          <a:xfrm>
            <a:off x="5299431" y="5993136"/>
            <a:ext cx="368918" cy="280242"/>
          </a:xfrm>
          <a:prstGeom prst="rect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600" dirty="0">
              <a:solidFill>
                <a:schemeClr val="tx1"/>
              </a:solidFill>
            </a:endParaRPr>
          </a:p>
        </p:txBody>
      </p:sp>
      <p:sp>
        <p:nvSpPr>
          <p:cNvPr id="33" name="角丸四角形 4">
            <a:extLst>
              <a:ext uri="{FF2B5EF4-FFF2-40B4-BE49-F238E27FC236}">
                <a16:creationId xmlns:a16="http://schemas.microsoft.com/office/drawing/2014/main" id="{0F77DB92-7C12-3AA9-080B-67671DDAC5F8}"/>
              </a:ext>
            </a:extLst>
          </p:cNvPr>
          <p:cNvSpPr/>
          <p:nvPr/>
        </p:nvSpPr>
        <p:spPr>
          <a:xfrm>
            <a:off x="9374292" y="5019019"/>
            <a:ext cx="848951" cy="360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T</a:t>
            </a:r>
            <a:r>
              <a:rPr kumimoji="1" lang="en-US" altLang="ja-JP" dirty="0">
                <a:solidFill>
                  <a:schemeClr val="tx1"/>
                </a:solidFill>
              </a:rPr>
              <a:t>A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cxnSp>
        <p:nvCxnSpPr>
          <p:cNvPr id="7" name="直線矢印コネクタ 6">
            <a:extLst>
              <a:ext uri="{FF2B5EF4-FFF2-40B4-BE49-F238E27FC236}">
                <a16:creationId xmlns:a16="http://schemas.microsoft.com/office/drawing/2014/main" id="{8BAB6D42-9526-79F4-F83A-A3F02FECC125}"/>
              </a:ext>
            </a:extLst>
          </p:cNvPr>
          <p:cNvCxnSpPr>
            <a:cxnSpLocks/>
          </p:cNvCxnSpPr>
          <p:nvPr/>
        </p:nvCxnSpPr>
        <p:spPr>
          <a:xfrm>
            <a:off x="5360365" y="5385734"/>
            <a:ext cx="6761" cy="594492"/>
          </a:xfrm>
          <a:prstGeom prst="straightConnector1">
            <a:avLst/>
          </a:prstGeom>
          <a:ln w="5715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20F9A792-B65F-AD95-FD08-741AFE4F79ED}"/>
              </a:ext>
            </a:extLst>
          </p:cNvPr>
          <p:cNvSpPr txBox="1"/>
          <p:nvPr/>
        </p:nvSpPr>
        <p:spPr>
          <a:xfrm>
            <a:off x="8765060" y="5767763"/>
            <a:ext cx="17794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/>
              <a:t>pre-allocated</a:t>
            </a:r>
          </a:p>
          <a:p>
            <a:r>
              <a:rPr lang="en-US" altLang="ja-JP" dirty="0"/>
              <a:t>shared memory</a:t>
            </a:r>
            <a:endParaRPr lang="en-JP" dirty="0"/>
          </a:p>
        </p:txBody>
      </p:sp>
      <p:cxnSp>
        <p:nvCxnSpPr>
          <p:cNvPr id="41" name="直線矢印コネクタ 5">
            <a:extLst>
              <a:ext uri="{FF2B5EF4-FFF2-40B4-BE49-F238E27FC236}">
                <a16:creationId xmlns:a16="http://schemas.microsoft.com/office/drawing/2014/main" id="{E98BAFE2-B20A-D1F1-56D8-49FB225F683D}"/>
              </a:ext>
            </a:extLst>
          </p:cNvPr>
          <p:cNvCxnSpPr>
            <a:cxnSpLocks/>
            <a:endCxn id="33" idx="1"/>
          </p:cNvCxnSpPr>
          <p:nvPr/>
        </p:nvCxnSpPr>
        <p:spPr>
          <a:xfrm flipV="1">
            <a:off x="8139185" y="5199019"/>
            <a:ext cx="1235107" cy="3357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テキスト ボックス 16">
            <a:extLst>
              <a:ext uri="{FF2B5EF4-FFF2-40B4-BE49-F238E27FC236}">
                <a16:creationId xmlns:a16="http://schemas.microsoft.com/office/drawing/2014/main" id="{96FECF8F-CE36-696A-AB93-61028639804C}"/>
              </a:ext>
            </a:extLst>
          </p:cNvPr>
          <p:cNvSpPr txBox="1"/>
          <p:nvPr/>
        </p:nvSpPr>
        <p:spPr>
          <a:xfrm>
            <a:off x="6269433" y="5438147"/>
            <a:ext cx="764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/>
              <a:t>check</a:t>
            </a:r>
            <a:endParaRPr kumimoji="1" lang="ja-JP" altLang="en-US"/>
          </a:p>
        </p:txBody>
      </p:sp>
      <p:sp>
        <p:nvSpPr>
          <p:cNvPr id="4" name="角丸四角形 3">
            <a:extLst>
              <a:ext uri="{FF2B5EF4-FFF2-40B4-BE49-F238E27FC236}">
                <a16:creationId xmlns:a16="http://schemas.microsoft.com/office/drawing/2014/main" id="{3105511D-3DCA-E400-FE41-0DE59C293647}"/>
              </a:ext>
            </a:extLst>
          </p:cNvPr>
          <p:cNvSpPr/>
          <p:nvPr/>
        </p:nvSpPr>
        <p:spPr>
          <a:xfrm>
            <a:off x="3638150" y="5019019"/>
            <a:ext cx="2049821" cy="360000"/>
          </a:xfrm>
          <a:prstGeom prst="roundRect">
            <a:avLst/>
          </a:prstGeom>
          <a:solidFill>
            <a:schemeClr val="bg1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shadow process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39" name="角丸四角形 7">
            <a:extLst>
              <a:ext uri="{FF2B5EF4-FFF2-40B4-BE49-F238E27FC236}">
                <a16:creationId xmlns:a16="http://schemas.microsoft.com/office/drawing/2014/main" id="{3230648F-DDBA-4F7F-571D-A317980E3170}"/>
              </a:ext>
            </a:extLst>
          </p:cNvPr>
          <p:cNvSpPr/>
          <p:nvPr/>
        </p:nvSpPr>
        <p:spPr>
          <a:xfrm>
            <a:off x="6757426" y="5027841"/>
            <a:ext cx="1381759" cy="3511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>
                <a:solidFill>
                  <a:schemeClr val="tx1"/>
                </a:solidFill>
              </a:rPr>
              <a:t>TZm</a:t>
            </a:r>
            <a:r>
              <a:rPr kumimoji="1" lang="en-US" altLang="ja-JP" dirty="0">
                <a:solidFill>
                  <a:schemeClr val="tx1"/>
                </a:solidFill>
              </a:rPr>
              <a:t>-TA</a:t>
            </a:r>
            <a:r>
              <a:rPr lang="en-US" altLang="ja-JP" dirty="0">
                <a:solidFill>
                  <a:schemeClr val="tx1"/>
                </a:solidFill>
              </a:rPr>
              <a:t> lib</a:t>
            </a:r>
            <a:endParaRPr kumimoji="1" lang="ja-JP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54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17" grpId="0"/>
      <p:bldP spid="24" grpId="0" animBg="1"/>
      <p:bldP spid="4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15DDA-C985-AC7E-82CA-9F3946198B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E7EE595-E032-DFF7-0402-C7BDA8A78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>
                <a:latin typeface="+mj-lt"/>
              </a:rPr>
              <a:t>Delegation of POSIX APIs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FAE5028D-FC5F-CEBF-9A28-D4FBAE69F2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>
                <a:latin typeface="+mn-lt"/>
              </a:rPr>
              <a:t>Can use remote procedure call (RPC) to delegate POSIX APIs</a:t>
            </a:r>
          </a:p>
          <a:p>
            <a:pPr lvl="1"/>
            <a:r>
              <a:rPr lang="en-US" altLang="ja-JP" dirty="0">
                <a:latin typeface="+mn-lt"/>
              </a:rPr>
              <a:t>RPC is provided for a TA to invoke functions in the normal world</a:t>
            </a:r>
          </a:p>
          <a:p>
            <a:pPr lvl="1"/>
            <a:r>
              <a:rPr lang="en-US" altLang="ja-JP" dirty="0">
                <a:latin typeface="+mn-lt"/>
              </a:rPr>
              <a:t>The standard RPC is heavyweight due to six world switches</a:t>
            </a:r>
          </a:p>
          <a:p>
            <a:r>
              <a:rPr lang="en-US" altLang="ja-JP" dirty="0">
                <a:latin typeface="+mn-lt"/>
              </a:rPr>
              <a:t>Accelerate the delegation using pre-allocated shared memory</a:t>
            </a:r>
          </a:p>
          <a:p>
            <a:pPr lvl="1"/>
            <a:r>
              <a:rPr lang="en-US" altLang="ja-JP" dirty="0">
                <a:latin typeface="+mn-lt"/>
              </a:rPr>
              <a:t>Lightweight RPC: not allocate shared memory on demand</a:t>
            </a:r>
          </a:p>
          <a:p>
            <a:pPr lvl="1"/>
            <a:r>
              <a:rPr lang="en-US" altLang="ja-JP" dirty="0">
                <a:latin typeface="+mn-lt"/>
              </a:rPr>
              <a:t>Polling: monitor shared memory without switching worlds</a:t>
            </a:r>
            <a:endParaRPr lang="ja-JP" altLang="en-US">
              <a:latin typeface="+mn-lt"/>
            </a:endParaRPr>
          </a:p>
        </p:txBody>
      </p:sp>
      <p:sp>
        <p:nvSpPr>
          <p:cNvPr id="35" name="正方形/長方形 34">
            <a:extLst>
              <a:ext uri="{FF2B5EF4-FFF2-40B4-BE49-F238E27FC236}">
                <a16:creationId xmlns:a16="http://schemas.microsoft.com/office/drawing/2014/main" id="{CD014987-FD98-87A7-202A-C9434BAE2C21}"/>
              </a:ext>
            </a:extLst>
          </p:cNvPr>
          <p:cNvSpPr/>
          <p:nvPr/>
        </p:nvSpPr>
        <p:spPr>
          <a:xfrm>
            <a:off x="6096000" y="4514393"/>
            <a:ext cx="4086405" cy="222591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>
            <a:noFill/>
          </a:ln>
          <a:effectLst>
            <a:softEdge rad="1270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tIns="180000" rtlCol="0" anchor="t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36" name="正方形/長方形 35">
            <a:extLst>
              <a:ext uri="{FF2B5EF4-FFF2-40B4-BE49-F238E27FC236}">
                <a16:creationId xmlns:a16="http://schemas.microsoft.com/office/drawing/2014/main" id="{1CD4FD8E-54E5-A96A-F7FD-57A1EB8F2F2F}"/>
              </a:ext>
            </a:extLst>
          </p:cNvPr>
          <p:cNvSpPr/>
          <p:nvPr/>
        </p:nvSpPr>
        <p:spPr>
          <a:xfrm>
            <a:off x="2009595" y="4519658"/>
            <a:ext cx="4086405" cy="222591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noFill/>
          </a:ln>
          <a:effectLst>
            <a:softEdge rad="1270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tIns="180000" rtlCol="0" anchor="t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37" name="テキスト ボックス 36">
            <a:extLst>
              <a:ext uri="{FF2B5EF4-FFF2-40B4-BE49-F238E27FC236}">
                <a16:creationId xmlns:a16="http://schemas.microsoft.com/office/drawing/2014/main" id="{515355D0-111B-D5A8-6772-00E85B933834}"/>
              </a:ext>
            </a:extLst>
          </p:cNvPr>
          <p:cNvSpPr txBox="1"/>
          <p:nvPr/>
        </p:nvSpPr>
        <p:spPr>
          <a:xfrm>
            <a:off x="2084899" y="4222399"/>
            <a:ext cx="3936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Normal World</a:t>
            </a:r>
            <a:endParaRPr kumimoji="1" lang="ja-JP" altLang="en-US"/>
          </a:p>
        </p:txBody>
      </p:sp>
      <p:sp>
        <p:nvSpPr>
          <p:cNvPr id="38" name="テキスト ボックス 37">
            <a:extLst>
              <a:ext uri="{FF2B5EF4-FFF2-40B4-BE49-F238E27FC236}">
                <a16:creationId xmlns:a16="http://schemas.microsoft.com/office/drawing/2014/main" id="{329274CC-7DD6-558F-EA67-E70DF1DC7FF0}"/>
              </a:ext>
            </a:extLst>
          </p:cNvPr>
          <p:cNvSpPr txBox="1"/>
          <p:nvPr/>
        </p:nvSpPr>
        <p:spPr>
          <a:xfrm>
            <a:off x="6204981" y="4216956"/>
            <a:ext cx="3908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Secure World</a:t>
            </a:r>
            <a:endParaRPr kumimoji="1" lang="ja-JP" altLang="en-US"/>
          </a:p>
        </p:txBody>
      </p:sp>
      <p:sp>
        <p:nvSpPr>
          <p:cNvPr id="39" name="角丸四角形 38">
            <a:extLst>
              <a:ext uri="{FF2B5EF4-FFF2-40B4-BE49-F238E27FC236}">
                <a16:creationId xmlns:a16="http://schemas.microsoft.com/office/drawing/2014/main" id="{73A25DB1-C039-7AEF-D69A-12E1F9C0246D}"/>
              </a:ext>
            </a:extLst>
          </p:cNvPr>
          <p:cNvSpPr/>
          <p:nvPr/>
        </p:nvSpPr>
        <p:spPr>
          <a:xfrm>
            <a:off x="7031623" y="4722477"/>
            <a:ext cx="2148293" cy="32031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TA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cxnSp>
        <p:nvCxnSpPr>
          <p:cNvPr id="40" name="直線矢印コネクタ 39">
            <a:extLst>
              <a:ext uri="{FF2B5EF4-FFF2-40B4-BE49-F238E27FC236}">
                <a16:creationId xmlns:a16="http://schemas.microsoft.com/office/drawing/2014/main" id="{C6401C7D-A8AB-E729-26F3-24EC0128CCFE}"/>
              </a:ext>
            </a:extLst>
          </p:cNvPr>
          <p:cNvCxnSpPr>
            <a:cxnSpLocks/>
          </p:cNvCxnSpPr>
          <p:nvPr/>
        </p:nvCxnSpPr>
        <p:spPr>
          <a:xfrm>
            <a:off x="7855368" y="5042790"/>
            <a:ext cx="0" cy="347139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メモ 41">
            <a:extLst>
              <a:ext uri="{FF2B5EF4-FFF2-40B4-BE49-F238E27FC236}">
                <a16:creationId xmlns:a16="http://schemas.microsoft.com/office/drawing/2014/main" id="{2953BA85-A94B-A647-B48A-AD0C899C29EC}"/>
              </a:ext>
            </a:extLst>
          </p:cNvPr>
          <p:cNvSpPr/>
          <p:nvPr/>
        </p:nvSpPr>
        <p:spPr>
          <a:xfrm>
            <a:off x="2444421" y="6211254"/>
            <a:ext cx="7053910" cy="336040"/>
          </a:xfrm>
          <a:prstGeom prst="foldedCorner">
            <a:avLst>
              <a:gd name="adj" fmla="val 28758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3" name="テキスト ボックス 42">
            <a:extLst>
              <a:ext uri="{FF2B5EF4-FFF2-40B4-BE49-F238E27FC236}">
                <a16:creationId xmlns:a16="http://schemas.microsoft.com/office/drawing/2014/main" id="{E196D24D-6D80-6581-AEF6-5DA1D3F3DE89}"/>
              </a:ext>
            </a:extLst>
          </p:cNvPr>
          <p:cNvSpPr txBox="1"/>
          <p:nvPr/>
        </p:nvSpPr>
        <p:spPr>
          <a:xfrm>
            <a:off x="6554280" y="5775163"/>
            <a:ext cx="1489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/>
              <a:t>arguments</a:t>
            </a:r>
          </a:p>
        </p:txBody>
      </p:sp>
      <p:sp>
        <p:nvSpPr>
          <p:cNvPr id="44" name="テキスト ボックス 43">
            <a:extLst>
              <a:ext uri="{FF2B5EF4-FFF2-40B4-BE49-F238E27FC236}">
                <a16:creationId xmlns:a16="http://schemas.microsoft.com/office/drawing/2014/main" id="{623EA6CD-3271-4475-486C-F5431AFEA938}"/>
              </a:ext>
            </a:extLst>
          </p:cNvPr>
          <p:cNvSpPr txBox="1"/>
          <p:nvPr/>
        </p:nvSpPr>
        <p:spPr>
          <a:xfrm>
            <a:off x="8658518" y="5776981"/>
            <a:ext cx="1028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b="1" dirty="0"/>
              <a:t>polling</a:t>
            </a:r>
          </a:p>
        </p:txBody>
      </p:sp>
      <p:sp>
        <p:nvSpPr>
          <p:cNvPr id="45" name="テキスト ボックス 44">
            <a:extLst>
              <a:ext uri="{FF2B5EF4-FFF2-40B4-BE49-F238E27FC236}">
                <a16:creationId xmlns:a16="http://schemas.microsoft.com/office/drawing/2014/main" id="{F769CDD7-E602-89B1-CE95-9A02246FE5A0}"/>
              </a:ext>
            </a:extLst>
          </p:cNvPr>
          <p:cNvSpPr txBox="1"/>
          <p:nvPr/>
        </p:nvSpPr>
        <p:spPr>
          <a:xfrm>
            <a:off x="4442607" y="5779339"/>
            <a:ext cx="94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b="1" dirty="0"/>
              <a:t>polling</a:t>
            </a:r>
          </a:p>
        </p:txBody>
      </p:sp>
      <p:sp>
        <p:nvSpPr>
          <p:cNvPr id="47" name="正方形/長方形 46">
            <a:extLst>
              <a:ext uri="{FF2B5EF4-FFF2-40B4-BE49-F238E27FC236}">
                <a16:creationId xmlns:a16="http://schemas.microsoft.com/office/drawing/2014/main" id="{19643559-9771-8509-0044-2740E646AE0E}"/>
              </a:ext>
            </a:extLst>
          </p:cNvPr>
          <p:cNvSpPr/>
          <p:nvPr/>
        </p:nvSpPr>
        <p:spPr>
          <a:xfrm>
            <a:off x="7031624" y="5397319"/>
            <a:ext cx="2148292" cy="3203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err="1">
                <a:solidFill>
                  <a:schemeClr val="tx1"/>
                </a:solidFill>
              </a:rPr>
              <a:t>TZm</a:t>
            </a:r>
            <a:r>
              <a:rPr lang="en-US" altLang="ja-JP" dirty="0">
                <a:solidFill>
                  <a:schemeClr val="tx1"/>
                </a:solidFill>
              </a:rPr>
              <a:t>-TA lib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cxnSp>
        <p:nvCxnSpPr>
          <p:cNvPr id="48" name="直線矢印コネクタ 47">
            <a:extLst>
              <a:ext uri="{FF2B5EF4-FFF2-40B4-BE49-F238E27FC236}">
                <a16:creationId xmlns:a16="http://schemas.microsoft.com/office/drawing/2014/main" id="{9C8A0DC9-F8CE-3150-AC9E-E46F30339F83}"/>
              </a:ext>
            </a:extLst>
          </p:cNvPr>
          <p:cNvCxnSpPr>
            <a:cxnSpLocks/>
          </p:cNvCxnSpPr>
          <p:nvPr/>
        </p:nvCxnSpPr>
        <p:spPr>
          <a:xfrm>
            <a:off x="7855368" y="5726120"/>
            <a:ext cx="0" cy="48513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テキスト ボックス 48">
            <a:extLst>
              <a:ext uri="{FF2B5EF4-FFF2-40B4-BE49-F238E27FC236}">
                <a16:creationId xmlns:a16="http://schemas.microsoft.com/office/drawing/2014/main" id="{48082708-8089-B3F4-C9C0-7A0C222F0BD9}"/>
              </a:ext>
            </a:extLst>
          </p:cNvPr>
          <p:cNvSpPr txBox="1"/>
          <p:nvPr/>
        </p:nvSpPr>
        <p:spPr>
          <a:xfrm>
            <a:off x="6605405" y="5042790"/>
            <a:ext cx="12562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en-US" altLang="ja-JP" dirty="0"/>
              <a:t>POSIX API</a:t>
            </a:r>
            <a:endParaRPr lang="ja-JP" altLang="en-US"/>
          </a:p>
        </p:txBody>
      </p:sp>
      <p:sp>
        <p:nvSpPr>
          <p:cNvPr id="50" name="下矢印 49">
            <a:extLst>
              <a:ext uri="{FF2B5EF4-FFF2-40B4-BE49-F238E27FC236}">
                <a16:creationId xmlns:a16="http://schemas.microsoft.com/office/drawing/2014/main" id="{DA3FBA80-0C72-8D51-98F9-B61ED4FCDADD}"/>
              </a:ext>
            </a:extLst>
          </p:cNvPr>
          <p:cNvSpPr/>
          <p:nvPr/>
        </p:nvSpPr>
        <p:spPr>
          <a:xfrm rot="5400000">
            <a:off x="6041685" y="4659162"/>
            <a:ext cx="183248" cy="1796628"/>
          </a:xfrm>
          <a:prstGeom prst="downArrow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51" name="テキスト ボックス 50">
            <a:extLst>
              <a:ext uri="{FF2B5EF4-FFF2-40B4-BE49-F238E27FC236}">
                <a16:creationId xmlns:a16="http://schemas.microsoft.com/office/drawing/2014/main" id="{70574358-A216-EF9E-9DFB-A792A2A7972A}"/>
              </a:ext>
            </a:extLst>
          </p:cNvPr>
          <p:cNvSpPr txBox="1"/>
          <p:nvPr/>
        </p:nvSpPr>
        <p:spPr>
          <a:xfrm>
            <a:off x="5691214" y="5168414"/>
            <a:ext cx="8091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b="1" dirty="0"/>
              <a:t>RPC</a:t>
            </a:r>
            <a:endParaRPr kumimoji="1" lang="ja-JP" altLang="en-US" b="1"/>
          </a:p>
        </p:txBody>
      </p:sp>
      <p:sp>
        <p:nvSpPr>
          <p:cNvPr id="53" name="U ターン矢印 52">
            <a:extLst>
              <a:ext uri="{FF2B5EF4-FFF2-40B4-BE49-F238E27FC236}">
                <a16:creationId xmlns:a16="http://schemas.microsoft.com/office/drawing/2014/main" id="{1FE5B37D-D58C-8ADA-52A7-5C58CC196A2D}"/>
              </a:ext>
            </a:extLst>
          </p:cNvPr>
          <p:cNvSpPr/>
          <p:nvPr/>
        </p:nvSpPr>
        <p:spPr>
          <a:xfrm rot="10800000">
            <a:off x="4079749" y="5711580"/>
            <a:ext cx="402588" cy="617982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43750"/>
              <a:gd name="adj5" fmla="val 100000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54" name="U ターン矢印 53">
            <a:extLst>
              <a:ext uri="{FF2B5EF4-FFF2-40B4-BE49-F238E27FC236}">
                <a16:creationId xmlns:a16="http://schemas.microsoft.com/office/drawing/2014/main" id="{14FBEC49-730A-0314-3D0E-AA017FC898DC}"/>
              </a:ext>
            </a:extLst>
          </p:cNvPr>
          <p:cNvSpPr/>
          <p:nvPr/>
        </p:nvSpPr>
        <p:spPr>
          <a:xfrm rot="10800000">
            <a:off x="8255930" y="5720203"/>
            <a:ext cx="402588" cy="609359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43750"/>
              <a:gd name="adj5" fmla="val 100000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56" name="角丸四角形 55">
            <a:extLst>
              <a:ext uri="{FF2B5EF4-FFF2-40B4-BE49-F238E27FC236}">
                <a16:creationId xmlns:a16="http://schemas.microsoft.com/office/drawing/2014/main" id="{127EB1AE-046C-32FB-56E9-BB9BCB62A027}"/>
              </a:ext>
            </a:extLst>
          </p:cNvPr>
          <p:cNvSpPr/>
          <p:nvPr/>
        </p:nvSpPr>
        <p:spPr>
          <a:xfrm>
            <a:off x="2924502" y="5372364"/>
            <a:ext cx="2310494" cy="336040"/>
          </a:xfrm>
          <a:prstGeom prst="roundRect">
            <a:avLst/>
          </a:prstGeom>
          <a:solidFill>
            <a:schemeClr val="bg1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shadow process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5" name="テキスト ボックス 42">
            <a:extLst>
              <a:ext uri="{FF2B5EF4-FFF2-40B4-BE49-F238E27FC236}">
                <a16:creationId xmlns:a16="http://schemas.microsoft.com/office/drawing/2014/main" id="{28155B6E-69BD-7C96-6E40-5ECD01A04F8B}"/>
              </a:ext>
            </a:extLst>
          </p:cNvPr>
          <p:cNvSpPr txBox="1"/>
          <p:nvPr/>
        </p:nvSpPr>
        <p:spPr>
          <a:xfrm>
            <a:off x="2711977" y="5759630"/>
            <a:ext cx="1083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/>
              <a:t>results</a:t>
            </a:r>
          </a:p>
        </p:txBody>
      </p:sp>
      <p:cxnSp>
        <p:nvCxnSpPr>
          <p:cNvPr id="6" name="直線矢印コネクタ 47">
            <a:extLst>
              <a:ext uri="{FF2B5EF4-FFF2-40B4-BE49-F238E27FC236}">
                <a16:creationId xmlns:a16="http://schemas.microsoft.com/office/drawing/2014/main" id="{53746E74-1E79-468F-9090-26B140154EAD}"/>
              </a:ext>
            </a:extLst>
          </p:cNvPr>
          <p:cNvCxnSpPr>
            <a:cxnSpLocks/>
          </p:cNvCxnSpPr>
          <p:nvPr/>
        </p:nvCxnSpPr>
        <p:spPr>
          <a:xfrm>
            <a:off x="3608576" y="5708404"/>
            <a:ext cx="0" cy="50285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36">
            <a:extLst>
              <a:ext uri="{FF2B5EF4-FFF2-40B4-BE49-F238E27FC236}">
                <a16:creationId xmlns:a16="http://schemas.microsoft.com/office/drawing/2014/main" id="{5CFA0B9B-E600-45C4-685B-4319260EB748}"/>
              </a:ext>
            </a:extLst>
          </p:cNvPr>
          <p:cNvSpPr txBox="1"/>
          <p:nvPr/>
        </p:nvSpPr>
        <p:spPr>
          <a:xfrm>
            <a:off x="9627250" y="6006396"/>
            <a:ext cx="17794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/>
              <a:t>pre-allocated</a:t>
            </a:r>
          </a:p>
          <a:p>
            <a:r>
              <a:rPr lang="en-US" altLang="ja-JP" dirty="0"/>
              <a:t>shared memory</a:t>
            </a:r>
            <a:endParaRPr lang="en-JP" dirty="0"/>
          </a:p>
        </p:txBody>
      </p:sp>
    </p:spTree>
    <p:extLst>
      <p:ext uri="{BB962C8B-B14F-4D97-AF65-F5344CB8AC3E}">
        <p14:creationId xmlns:p14="http://schemas.microsoft.com/office/powerpoint/2010/main" val="899433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50" grpId="0" animBg="1"/>
      <p:bldP spid="51" grpId="0"/>
      <p:bldP spid="53" grpId="0" animBg="1"/>
      <p:bldP spid="5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1A2AF-E73C-DF49-95A8-973D0B503C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F2FC057-5A2B-8B8C-6262-F6DD612A9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>
                <a:latin typeface="+mj-lt"/>
              </a:rPr>
              <a:t>Spawning TAs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6DDB021-E07C-22AB-3250-109E50BAAC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latin typeface="+mn-lt"/>
              </a:rPr>
              <a:t>A CA runs TAs like its child processes using </a:t>
            </a:r>
            <a:r>
              <a:rPr lang="en-US" altLang="ja-JP" dirty="0" err="1">
                <a:latin typeface="+mn-lt"/>
              </a:rPr>
              <a:t>posix_spawn</a:t>
            </a:r>
            <a:r>
              <a:rPr lang="en-US" altLang="ja-JP" dirty="0">
                <a:latin typeface="+mn-lt"/>
              </a:rPr>
              <a:t>()</a:t>
            </a:r>
          </a:p>
          <a:p>
            <a:pPr lvl="1"/>
            <a:r>
              <a:rPr lang="en-US" altLang="ja-JP" dirty="0">
                <a:latin typeface="+mn-lt"/>
              </a:rPr>
              <a:t>Its </a:t>
            </a:r>
            <a:r>
              <a:rPr lang="en-US" altLang="ja-JP" dirty="0" err="1">
                <a:latin typeface="+mn-lt"/>
              </a:rPr>
              <a:t>subthread</a:t>
            </a:r>
            <a:r>
              <a:rPr lang="en-US" altLang="ja-JP" dirty="0">
                <a:latin typeface="+mn-lt"/>
              </a:rPr>
              <a:t> creates a specified TA and invokes the TA's command</a:t>
            </a:r>
          </a:p>
          <a:p>
            <a:pPr lvl="1"/>
            <a:r>
              <a:rPr lang="en-US" altLang="ja-JP" dirty="0">
                <a:latin typeface="+mn-lt"/>
              </a:rPr>
              <a:t>The main thread executes the tasks of a cloud application</a:t>
            </a:r>
          </a:p>
          <a:p>
            <a:r>
              <a:rPr lang="en-US" altLang="ja-JP" dirty="0">
                <a:latin typeface="+mn-lt"/>
              </a:rPr>
              <a:t>The </a:t>
            </a:r>
            <a:r>
              <a:rPr lang="en-US" altLang="ja-JP" dirty="0" err="1">
                <a:latin typeface="+mn-lt"/>
              </a:rPr>
              <a:t>TZm</a:t>
            </a:r>
            <a:r>
              <a:rPr lang="en-US" altLang="ja-JP" dirty="0">
                <a:latin typeface="+mn-lt"/>
              </a:rPr>
              <a:t>-CA/TA libraries hide complex initialization tasks</a:t>
            </a:r>
          </a:p>
          <a:p>
            <a:pPr lvl="1"/>
            <a:r>
              <a:rPr lang="en-US" altLang="ja-JP" dirty="0">
                <a:latin typeface="+mn-lt"/>
              </a:rPr>
              <a:t>Create a TA using several functions defined in the TEE APIs</a:t>
            </a:r>
          </a:p>
          <a:p>
            <a:pPr lvl="1"/>
            <a:r>
              <a:rPr lang="en-US" altLang="ja-JP" dirty="0">
                <a:latin typeface="+mn-lt"/>
              </a:rPr>
              <a:t>The </a:t>
            </a:r>
            <a:r>
              <a:rPr lang="en-US" altLang="ja-JP" dirty="0" err="1">
                <a:latin typeface="+mn-lt"/>
              </a:rPr>
              <a:t>TZm</a:t>
            </a:r>
            <a:r>
              <a:rPr lang="en-US" altLang="ja-JP" dirty="0">
                <a:latin typeface="+mn-lt"/>
              </a:rPr>
              <a:t>-TA library creates a shadow process using RPC</a:t>
            </a:r>
          </a:p>
        </p:txBody>
      </p:sp>
      <p:sp>
        <p:nvSpPr>
          <p:cNvPr id="4" name="正方形/長方形 22">
            <a:extLst>
              <a:ext uri="{FF2B5EF4-FFF2-40B4-BE49-F238E27FC236}">
                <a16:creationId xmlns:a16="http://schemas.microsoft.com/office/drawing/2014/main" id="{F127507C-9DE6-CD11-C892-6AE4A521DF06}"/>
              </a:ext>
            </a:extLst>
          </p:cNvPr>
          <p:cNvSpPr/>
          <p:nvPr/>
        </p:nvSpPr>
        <p:spPr>
          <a:xfrm>
            <a:off x="1387711" y="4605155"/>
            <a:ext cx="4910075" cy="1980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5" name="正方形/長方形 23">
            <a:extLst>
              <a:ext uri="{FF2B5EF4-FFF2-40B4-BE49-F238E27FC236}">
                <a16:creationId xmlns:a16="http://schemas.microsoft.com/office/drawing/2014/main" id="{5546FF9F-D36E-90B8-8889-28C17446B1B7}"/>
              </a:ext>
            </a:extLst>
          </p:cNvPr>
          <p:cNvSpPr/>
          <p:nvPr/>
        </p:nvSpPr>
        <p:spPr>
          <a:xfrm>
            <a:off x="7766607" y="4600778"/>
            <a:ext cx="3375442" cy="1980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" name="テキスト ボックス 24">
            <a:extLst>
              <a:ext uri="{FF2B5EF4-FFF2-40B4-BE49-F238E27FC236}">
                <a16:creationId xmlns:a16="http://schemas.microsoft.com/office/drawing/2014/main" id="{2FCF1E52-6CA3-B94D-55E3-9338AD7C07ED}"/>
              </a:ext>
            </a:extLst>
          </p:cNvPr>
          <p:cNvSpPr txBox="1"/>
          <p:nvPr/>
        </p:nvSpPr>
        <p:spPr>
          <a:xfrm>
            <a:off x="1415807" y="4224246"/>
            <a:ext cx="4881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Normal World</a:t>
            </a:r>
            <a:endParaRPr kumimoji="1" lang="ja-JP" altLang="en-US"/>
          </a:p>
        </p:txBody>
      </p:sp>
      <p:sp>
        <p:nvSpPr>
          <p:cNvPr id="7" name="テキスト ボックス 25">
            <a:extLst>
              <a:ext uri="{FF2B5EF4-FFF2-40B4-BE49-F238E27FC236}">
                <a16:creationId xmlns:a16="http://schemas.microsoft.com/office/drawing/2014/main" id="{BA76A384-4296-3389-0DE5-797A10CF844B}"/>
              </a:ext>
            </a:extLst>
          </p:cNvPr>
          <p:cNvSpPr txBox="1"/>
          <p:nvPr/>
        </p:nvSpPr>
        <p:spPr>
          <a:xfrm>
            <a:off x="7766609" y="4221519"/>
            <a:ext cx="3375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dirty="0"/>
              <a:t>Secure World</a:t>
            </a:r>
            <a:endParaRPr kumimoji="1" lang="ja-JP" altLang="en-US"/>
          </a:p>
        </p:txBody>
      </p:sp>
      <p:sp>
        <p:nvSpPr>
          <p:cNvPr id="8" name="角丸四角形 26">
            <a:extLst>
              <a:ext uri="{FF2B5EF4-FFF2-40B4-BE49-F238E27FC236}">
                <a16:creationId xmlns:a16="http://schemas.microsoft.com/office/drawing/2014/main" id="{D6597AE9-0FFF-B1CB-1D5A-BB4727414550}"/>
              </a:ext>
            </a:extLst>
          </p:cNvPr>
          <p:cNvSpPr/>
          <p:nvPr/>
        </p:nvSpPr>
        <p:spPr>
          <a:xfrm>
            <a:off x="1532582" y="4737305"/>
            <a:ext cx="2222535" cy="3600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0"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  CA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9" name="角丸四角形 27">
            <a:extLst>
              <a:ext uri="{FF2B5EF4-FFF2-40B4-BE49-F238E27FC236}">
                <a16:creationId xmlns:a16="http://schemas.microsoft.com/office/drawing/2014/main" id="{BCAEC3DB-2FAE-7F57-D813-D09C647037E5}"/>
              </a:ext>
            </a:extLst>
          </p:cNvPr>
          <p:cNvSpPr/>
          <p:nvPr/>
        </p:nvSpPr>
        <p:spPr>
          <a:xfrm>
            <a:off x="1532582" y="6099369"/>
            <a:ext cx="4613488" cy="360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ric</a:t>
            </a:r>
            <a:r>
              <a:rPr lang="en-US" altLang="ja-JP" dirty="0">
                <a:solidFill>
                  <a:schemeClr val="tx1"/>
                </a:solidFill>
              </a:rPr>
              <a:t>h OS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0" name="角丸四角形 28">
            <a:extLst>
              <a:ext uri="{FF2B5EF4-FFF2-40B4-BE49-F238E27FC236}">
                <a16:creationId xmlns:a16="http://schemas.microsoft.com/office/drawing/2014/main" id="{794415F9-CA37-E806-3BFE-43CB4C9CE791}"/>
              </a:ext>
            </a:extLst>
          </p:cNvPr>
          <p:cNvSpPr/>
          <p:nvPr/>
        </p:nvSpPr>
        <p:spPr>
          <a:xfrm>
            <a:off x="7909179" y="6099369"/>
            <a:ext cx="3108616" cy="360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trusted OS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1" name="角丸四角形 29">
            <a:extLst>
              <a:ext uri="{FF2B5EF4-FFF2-40B4-BE49-F238E27FC236}">
                <a16:creationId xmlns:a16="http://schemas.microsoft.com/office/drawing/2014/main" id="{0AC71E14-DA8F-49DD-506C-C0558586ABE9}"/>
              </a:ext>
            </a:extLst>
          </p:cNvPr>
          <p:cNvSpPr/>
          <p:nvPr/>
        </p:nvSpPr>
        <p:spPr>
          <a:xfrm>
            <a:off x="7909180" y="4727904"/>
            <a:ext cx="3108619" cy="3600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TA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2" name="角丸四角形 7">
            <a:extLst>
              <a:ext uri="{FF2B5EF4-FFF2-40B4-BE49-F238E27FC236}">
                <a16:creationId xmlns:a16="http://schemas.microsoft.com/office/drawing/2014/main" id="{E93CC044-AAD1-6950-CD12-02EDA52C8A54}"/>
              </a:ext>
            </a:extLst>
          </p:cNvPr>
          <p:cNvSpPr/>
          <p:nvPr/>
        </p:nvSpPr>
        <p:spPr>
          <a:xfrm>
            <a:off x="7909179" y="5418520"/>
            <a:ext cx="3108616" cy="360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err="1">
                <a:solidFill>
                  <a:schemeClr val="tx1"/>
                </a:solidFill>
              </a:rPr>
              <a:t>TZm</a:t>
            </a:r>
            <a:r>
              <a:rPr lang="en-US" altLang="ja-JP" dirty="0">
                <a:solidFill>
                  <a:schemeClr val="tx1"/>
                </a:solidFill>
              </a:rPr>
              <a:t>-TA lib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3" name="角丸四角形 7">
            <a:extLst>
              <a:ext uri="{FF2B5EF4-FFF2-40B4-BE49-F238E27FC236}">
                <a16:creationId xmlns:a16="http://schemas.microsoft.com/office/drawing/2014/main" id="{6DE2F3A7-9D8D-FCCE-7AAB-E039AB187AB7}"/>
              </a:ext>
            </a:extLst>
          </p:cNvPr>
          <p:cNvSpPr/>
          <p:nvPr/>
        </p:nvSpPr>
        <p:spPr>
          <a:xfrm>
            <a:off x="1532582" y="5422489"/>
            <a:ext cx="2222535" cy="360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err="1">
                <a:solidFill>
                  <a:schemeClr val="tx1"/>
                </a:solidFill>
              </a:rPr>
              <a:t>TZm</a:t>
            </a:r>
            <a:r>
              <a:rPr lang="en-US" altLang="ja-JP" dirty="0">
                <a:solidFill>
                  <a:schemeClr val="tx1"/>
                </a:solidFill>
              </a:rPr>
              <a:t>-CA lib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4" name="角丸四角形 13">
            <a:extLst>
              <a:ext uri="{FF2B5EF4-FFF2-40B4-BE49-F238E27FC236}">
                <a16:creationId xmlns:a16="http://schemas.microsoft.com/office/drawing/2014/main" id="{572873AA-5D53-21C0-ACEF-D4BBF8310845}"/>
              </a:ext>
            </a:extLst>
          </p:cNvPr>
          <p:cNvSpPr/>
          <p:nvPr/>
        </p:nvSpPr>
        <p:spPr>
          <a:xfrm>
            <a:off x="3995204" y="4731617"/>
            <a:ext cx="2144947" cy="3600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shadow process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9F798896-91B6-E903-52FA-D361BB1C2342}"/>
              </a:ext>
            </a:extLst>
          </p:cNvPr>
          <p:cNvSpPr txBox="1"/>
          <p:nvPr/>
        </p:nvSpPr>
        <p:spPr>
          <a:xfrm>
            <a:off x="1049951" y="5048491"/>
            <a:ext cx="15938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err="1"/>
              <a:t>posix_spawn</a:t>
            </a:r>
            <a:r>
              <a:rPr lang="en-US" altLang="ja-JP" dirty="0"/>
              <a:t>()</a:t>
            </a:r>
            <a:endParaRPr kumimoji="1" lang="ja-JP" altLang="en-US"/>
          </a:p>
        </p:txBody>
      </p:sp>
      <p:cxnSp>
        <p:nvCxnSpPr>
          <p:cNvPr id="16" name="直線矢印コネクタ 15">
            <a:extLst>
              <a:ext uri="{FF2B5EF4-FFF2-40B4-BE49-F238E27FC236}">
                <a16:creationId xmlns:a16="http://schemas.microsoft.com/office/drawing/2014/main" id="{ABF17CE2-7AE1-2CB4-1438-F10CC49F522F}"/>
              </a:ext>
            </a:extLst>
          </p:cNvPr>
          <p:cNvCxnSpPr>
            <a:cxnSpLocks/>
            <a:stCxn id="8" idx="2"/>
            <a:endCxn id="13" idx="0"/>
          </p:cNvCxnSpPr>
          <p:nvPr/>
        </p:nvCxnSpPr>
        <p:spPr>
          <a:xfrm>
            <a:off x="2643850" y="5097305"/>
            <a:ext cx="0" cy="32518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矢印コネクタ 16">
            <a:extLst>
              <a:ext uri="{FF2B5EF4-FFF2-40B4-BE49-F238E27FC236}">
                <a16:creationId xmlns:a16="http://schemas.microsoft.com/office/drawing/2014/main" id="{D468E740-B9E7-A309-F388-B1A500F37A7D}"/>
              </a:ext>
            </a:extLst>
          </p:cNvPr>
          <p:cNvCxnSpPr>
            <a:cxnSpLocks/>
            <a:stCxn id="13" idx="2"/>
          </p:cNvCxnSpPr>
          <p:nvPr/>
        </p:nvCxnSpPr>
        <p:spPr>
          <a:xfrm>
            <a:off x="2643850" y="5782489"/>
            <a:ext cx="0" cy="31688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矢印コネクタ 17">
            <a:extLst>
              <a:ext uri="{FF2B5EF4-FFF2-40B4-BE49-F238E27FC236}">
                <a16:creationId xmlns:a16="http://schemas.microsoft.com/office/drawing/2014/main" id="{113A9825-9C10-302F-0C45-21ED81DF9F31}"/>
              </a:ext>
            </a:extLst>
          </p:cNvPr>
          <p:cNvCxnSpPr>
            <a:cxnSpLocks/>
            <a:endCxn id="10" idx="1"/>
          </p:cNvCxnSpPr>
          <p:nvPr/>
        </p:nvCxnSpPr>
        <p:spPr>
          <a:xfrm>
            <a:off x="6151735" y="6272613"/>
            <a:ext cx="1757444" cy="6756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>
            <a:extLst>
              <a:ext uri="{FF2B5EF4-FFF2-40B4-BE49-F238E27FC236}">
                <a16:creationId xmlns:a16="http://schemas.microsoft.com/office/drawing/2014/main" id="{4530D146-7BCF-6A0F-8DD9-FBB6B53F0CD6}"/>
              </a:ext>
            </a:extLst>
          </p:cNvPr>
          <p:cNvCxnSpPr>
            <a:cxnSpLocks/>
            <a:stCxn id="12" idx="1"/>
            <a:endCxn id="26" idx="3"/>
          </p:cNvCxnSpPr>
          <p:nvPr/>
        </p:nvCxnSpPr>
        <p:spPr>
          <a:xfrm flipH="1">
            <a:off x="6146070" y="5598520"/>
            <a:ext cx="1763109" cy="3969"/>
          </a:xfrm>
          <a:prstGeom prst="straightConnector1">
            <a:avLst/>
          </a:prstGeom>
          <a:ln w="571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矢印コネクタ 20">
            <a:extLst>
              <a:ext uri="{FF2B5EF4-FFF2-40B4-BE49-F238E27FC236}">
                <a16:creationId xmlns:a16="http://schemas.microsoft.com/office/drawing/2014/main" id="{8C52CF7A-835B-EE9D-CF64-217CE92AF8FE}"/>
              </a:ext>
            </a:extLst>
          </p:cNvPr>
          <p:cNvCxnSpPr>
            <a:cxnSpLocks/>
            <a:stCxn id="10" idx="0"/>
            <a:endCxn id="12" idx="2"/>
          </p:cNvCxnSpPr>
          <p:nvPr/>
        </p:nvCxnSpPr>
        <p:spPr>
          <a:xfrm flipV="1">
            <a:off x="9463487" y="5778520"/>
            <a:ext cx="0" cy="320849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>
            <a:extLst>
              <a:ext uri="{FF2B5EF4-FFF2-40B4-BE49-F238E27FC236}">
                <a16:creationId xmlns:a16="http://schemas.microsoft.com/office/drawing/2014/main" id="{BA823ECD-3938-DB65-BB6D-0259A6FA4C53}"/>
              </a:ext>
            </a:extLst>
          </p:cNvPr>
          <p:cNvCxnSpPr>
            <a:cxnSpLocks/>
            <a:stCxn id="12" idx="0"/>
            <a:endCxn id="11" idx="2"/>
          </p:cNvCxnSpPr>
          <p:nvPr/>
        </p:nvCxnSpPr>
        <p:spPr>
          <a:xfrm flipV="1">
            <a:off x="9463487" y="5087904"/>
            <a:ext cx="3" cy="33061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テキスト ボックス 23">
            <a:extLst>
              <a:ext uri="{FF2B5EF4-FFF2-40B4-BE49-F238E27FC236}">
                <a16:creationId xmlns:a16="http://schemas.microsoft.com/office/drawing/2014/main" id="{26E96E23-AB74-F553-5E39-CDE876272555}"/>
              </a:ext>
            </a:extLst>
          </p:cNvPr>
          <p:cNvSpPr txBox="1"/>
          <p:nvPr/>
        </p:nvSpPr>
        <p:spPr>
          <a:xfrm>
            <a:off x="9584498" y="5079526"/>
            <a:ext cx="824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main()</a:t>
            </a:r>
            <a:endParaRPr kumimoji="1" lang="ja-JP" altLang="en-US"/>
          </a:p>
        </p:txBody>
      </p:sp>
      <p:sp>
        <p:nvSpPr>
          <p:cNvPr id="25" name="テキスト ボックス 24">
            <a:extLst>
              <a:ext uri="{FF2B5EF4-FFF2-40B4-BE49-F238E27FC236}">
                <a16:creationId xmlns:a16="http://schemas.microsoft.com/office/drawing/2014/main" id="{D8846619-2DE5-13F4-D91E-DB00DFFB8823}"/>
              </a:ext>
            </a:extLst>
          </p:cNvPr>
          <p:cNvSpPr txBox="1"/>
          <p:nvPr/>
        </p:nvSpPr>
        <p:spPr>
          <a:xfrm>
            <a:off x="1540315" y="5752767"/>
            <a:ext cx="10390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TEE APIs</a:t>
            </a:r>
            <a:endParaRPr kumimoji="1" lang="ja-JP" altLang="en-US"/>
          </a:p>
        </p:txBody>
      </p:sp>
      <p:sp>
        <p:nvSpPr>
          <p:cNvPr id="26" name="角丸四角形 7">
            <a:extLst>
              <a:ext uri="{FF2B5EF4-FFF2-40B4-BE49-F238E27FC236}">
                <a16:creationId xmlns:a16="http://schemas.microsoft.com/office/drawing/2014/main" id="{8C0E3A2F-D2FC-C497-ABEE-68028480E4B0}"/>
              </a:ext>
            </a:extLst>
          </p:cNvPr>
          <p:cNvSpPr/>
          <p:nvPr/>
        </p:nvSpPr>
        <p:spPr>
          <a:xfrm>
            <a:off x="3995204" y="5422489"/>
            <a:ext cx="2150866" cy="3600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tee-supplicant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cxnSp>
        <p:nvCxnSpPr>
          <p:cNvPr id="27" name="直線矢印コネクタ 26">
            <a:extLst>
              <a:ext uri="{FF2B5EF4-FFF2-40B4-BE49-F238E27FC236}">
                <a16:creationId xmlns:a16="http://schemas.microsoft.com/office/drawing/2014/main" id="{E32A8FD7-B45F-AC48-1BD4-806C449E99EF}"/>
              </a:ext>
            </a:extLst>
          </p:cNvPr>
          <p:cNvCxnSpPr>
            <a:cxnSpLocks/>
            <a:stCxn id="26" idx="0"/>
            <a:endCxn id="14" idx="2"/>
          </p:cNvCxnSpPr>
          <p:nvPr/>
        </p:nvCxnSpPr>
        <p:spPr>
          <a:xfrm flipH="1" flipV="1">
            <a:off x="5067678" y="5091617"/>
            <a:ext cx="2959" cy="330872"/>
          </a:xfrm>
          <a:prstGeom prst="straightConnector1">
            <a:avLst/>
          </a:prstGeom>
          <a:ln w="571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テキスト ボックス 27">
            <a:extLst>
              <a:ext uri="{FF2B5EF4-FFF2-40B4-BE49-F238E27FC236}">
                <a16:creationId xmlns:a16="http://schemas.microsoft.com/office/drawing/2014/main" id="{D157C97E-BE6C-6227-6E2D-4B3F1DB47271}"/>
              </a:ext>
            </a:extLst>
          </p:cNvPr>
          <p:cNvSpPr txBox="1"/>
          <p:nvPr/>
        </p:nvSpPr>
        <p:spPr>
          <a:xfrm>
            <a:off x="6721855" y="5590778"/>
            <a:ext cx="6206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/>
              <a:t>RPC</a:t>
            </a:r>
            <a:endParaRPr kumimoji="1" lang="ja-JP" altLang="en-US" b="1"/>
          </a:p>
        </p:txBody>
      </p:sp>
      <p:sp>
        <p:nvSpPr>
          <p:cNvPr id="29" name="テキスト ボックス 28">
            <a:extLst>
              <a:ext uri="{FF2B5EF4-FFF2-40B4-BE49-F238E27FC236}">
                <a16:creationId xmlns:a16="http://schemas.microsoft.com/office/drawing/2014/main" id="{5B73CC9A-9E1C-1E89-9066-487F18DE6D53}"/>
              </a:ext>
            </a:extLst>
          </p:cNvPr>
          <p:cNvSpPr txBox="1"/>
          <p:nvPr/>
        </p:nvSpPr>
        <p:spPr>
          <a:xfrm>
            <a:off x="5160569" y="5079383"/>
            <a:ext cx="803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create</a:t>
            </a:r>
            <a:endParaRPr kumimoji="1" lang="ja-JP" altLang="en-US"/>
          </a:p>
        </p:txBody>
      </p:sp>
      <p:sp>
        <p:nvSpPr>
          <p:cNvPr id="30" name="テキスト ボックス 29">
            <a:extLst>
              <a:ext uri="{FF2B5EF4-FFF2-40B4-BE49-F238E27FC236}">
                <a16:creationId xmlns:a16="http://schemas.microsoft.com/office/drawing/2014/main" id="{07951AF4-FA68-0DF9-A460-1D7B95C950B2}"/>
              </a:ext>
            </a:extLst>
          </p:cNvPr>
          <p:cNvSpPr txBox="1"/>
          <p:nvPr/>
        </p:nvSpPr>
        <p:spPr>
          <a:xfrm>
            <a:off x="9518807" y="5752767"/>
            <a:ext cx="10390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/>
              <a:t>TEE APIs</a:t>
            </a:r>
            <a:endParaRPr kumimoji="1" lang="ja-JP" altLang="en-US"/>
          </a:p>
        </p:txBody>
      </p:sp>
      <p:sp>
        <p:nvSpPr>
          <p:cNvPr id="34" name="テキスト ボックス 24">
            <a:extLst>
              <a:ext uri="{FF2B5EF4-FFF2-40B4-BE49-F238E27FC236}">
                <a16:creationId xmlns:a16="http://schemas.microsoft.com/office/drawing/2014/main" id="{A4850837-3CF3-15DD-78EC-9467E577D2C1}"/>
              </a:ext>
            </a:extLst>
          </p:cNvPr>
          <p:cNvSpPr txBox="1"/>
          <p:nvPr/>
        </p:nvSpPr>
        <p:spPr>
          <a:xfrm>
            <a:off x="6404212" y="6270542"/>
            <a:ext cx="1207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command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18674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4" grpId="0"/>
      <p:bldP spid="25" grpId="0"/>
      <p:bldP spid="28" grpId="0"/>
      <p:bldP spid="29" grpId="0"/>
      <p:bldP spid="30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508CBB-80BE-F5D5-CA35-A33FB5A699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9C99CC1-4D75-AABA-3DFB-0859C68F0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>
                <a:latin typeface="+mj-lt"/>
              </a:rPr>
              <a:t>Secure Execution with </a:t>
            </a:r>
            <a:r>
              <a:rPr lang="en-US" altLang="ja-JP" dirty="0" err="1">
                <a:latin typeface="+mj-lt"/>
              </a:rPr>
              <a:t>WebAssembly</a:t>
            </a:r>
            <a:r>
              <a:rPr lang="en-US" altLang="ja-JP" dirty="0">
                <a:latin typeface="+mj-lt"/>
              </a:rPr>
              <a:t> (</a:t>
            </a:r>
            <a:r>
              <a:rPr lang="en-US" altLang="ja-JP" dirty="0" err="1">
                <a:latin typeface="+mj-lt"/>
              </a:rPr>
              <a:t>Wasm</a:t>
            </a:r>
            <a:r>
              <a:rPr lang="en-US" altLang="ja-JP" dirty="0">
                <a:latin typeface="+mj-lt"/>
              </a:rPr>
              <a:t>)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32C2957E-EFBB-BA19-93F0-33D41E7646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latin typeface="+mn-lt"/>
              </a:rPr>
              <a:t>Run </a:t>
            </a:r>
            <a:r>
              <a:rPr lang="en-US" altLang="ja-JP" dirty="0" err="1">
                <a:latin typeface="+mn-lt"/>
              </a:rPr>
              <a:t>Wasm</a:t>
            </a:r>
            <a:r>
              <a:rPr lang="en-US" altLang="ja-JP" dirty="0">
                <a:latin typeface="+mn-lt"/>
              </a:rPr>
              <a:t> applications as TAs </a:t>
            </a:r>
            <a:r>
              <a:rPr lang="en-US" altLang="ja-JP" sz="2000" dirty="0">
                <a:latin typeface="+mn-lt"/>
              </a:rPr>
              <a:t>[</a:t>
            </a:r>
            <a:r>
              <a:rPr lang="en-US" altLang="ja-JP" sz="2000" dirty="0" err="1">
                <a:latin typeface="+mn-lt"/>
              </a:rPr>
              <a:t>Ménétrey</a:t>
            </a:r>
            <a:r>
              <a:rPr lang="en-US" altLang="ja-JP" sz="2000" dirty="0">
                <a:latin typeface="+mn-lt"/>
              </a:rPr>
              <a:t>+, ICDCS’22]</a:t>
            </a:r>
            <a:r>
              <a:rPr lang="en-US" altLang="ja-JP" dirty="0">
                <a:latin typeface="+mn-lt"/>
              </a:rPr>
              <a:t> if necessary</a:t>
            </a:r>
          </a:p>
          <a:p>
            <a:pPr lvl="1"/>
            <a:r>
              <a:rPr lang="en-US" altLang="ja-JP" dirty="0">
                <a:latin typeface="+mn-lt"/>
              </a:rPr>
              <a:t>Enable a cloud application to securely run inside a sandbox</a:t>
            </a:r>
          </a:p>
          <a:p>
            <a:pPr lvl="1"/>
            <a:r>
              <a:rPr lang="en-US" altLang="ja-JP" dirty="0">
                <a:latin typeface="+mn-lt"/>
              </a:rPr>
              <a:t>Protect the trusted OS and the other TAs but degrade TAs' performance</a:t>
            </a:r>
          </a:p>
          <a:p>
            <a:r>
              <a:rPr lang="en-US" altLang="ja-JP" dirty="0">
                <a:latin typeface="+mn-lt"/>
              </a:rPr>
              <a:t>Extend WASI to increase compatibility with POSIX</a:t>
            </a:r>
          </a:p>
          <a:p>
            <a:pPr lvl="1"/>
            <a:r>
              <a:rPr lang="en-US" altLang="ja-JP" dirty="0">
                <a:latin typeface="+mn-lt"/>
              </a:rPr>
              <a:t>WASI is a POSIX-like interface for </a:t>
            </a:r>
            <a:r>
              <a:rPr lang="en-US" altLang="ja-JP" dirty="0" err="1">
                <a:latin typeface="+mn-lt"/>
              </a:rPr>
              <a:t>Wasm</a:t>
            </a:r>
            <a:endParaRPr lang="en-US" altLang="ja-JP" dirty="0">
              <a:latin typeface="+mn-lt"/>
            </a:endParaRPr>
          </a:p>
          <a:p>
            <a:pPr lvl="1"/>
            <a:r>
              <a:rPr lang="en-US" altLang="ja-JP" dirty="0" err="1">
                <a:latin typeface="+mn-lt"/>
              </a:rPr>
              <a:t>Wasm</a:t>
            </a:r>
            <a:r>
              <a:rPr lang="en-US" altLang="ja-JP" dirty="0">
                <a:latin typeface="+mn-lt"/>
              </a:rPr>
              <a:t> applications invoke the </a:t>
            </a:r>
            <a:r>
              <a:rPr lang="en-US" altLang="ja-JP" dirty="0" err="1">
                <a:latin typeface="+mn-lt"/>
              </a:rPr>
              <a:t>TZm</a:t>
            </a:r>
            <a:r>
              <a:rPr lang="en-US" altLang="ja-JP" dirty="0">
                <a:latin typeface="+mn-lt"/>
              </a:rPr>
              <a:t>-TA library via the </a:t>
            </a:r>
            <a:r>
              <a:rPr lang="en-US" altLang="ja-JP" dirty="0" err="1">
                <a:latin typeface="+mn-lt"/>
              </a:rPr>
              <a:t>Wasm</a:t>
            </a:r>
            <a:r>
              <a:rPr lang="en-US" altLang="ja-JP" dirty="0">
                <a:latin typeface="+mn-lt"/>
              </a:rPr>
              <a:t> runtime</a:t>
            </a:r>
            <a:endParaRPr lang="ja-JP" altLang="en-US">
              <a:latin typeface="+mn-lt"/>
            </a:endParaRPr>
          </a:p>
        </p:txBody>
      </p:sp>
      <p:sp>
        <p:nvSpPr>
          <p:cNvPr id="4" name="正方形/長方形 3">
            <a:extLst>
              <a:ext uri="{FF2B5EF4-FFF2-40B4-BE49-F238E27FC236}">
                <a16:creationId xmlns:a16="http://schemas.microsoft.com/office/drawing/2014/main" id="{3BA93561-1FBA-AC10-1392-21E5B39B1F06}"/>
              </a:ext>
            </a:extLst>
          </p:cNvPr>
          <p:cNvSpPr/>
          <p:nvPr/>
        </p:nvSpPr>
        <p:spPr>
          <a:xfrm>
            <a:off x="1796553" y="4628303"/>
            <a:ext cx="2598126" cy="195685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24F80293-6994-4B7F-938C-807A50F2C461}"/>
              </a:ext>
            </a:extLst>
          </p:cNvPr>
          <p:cNvSpPr/>
          <p:nvPr/>
        </p:nvSpPr>
        <p:spPr>
          <a:xfrm>
            <a:off x="5135100" y="4628303"/>
            <a:ext cx="5298410" cy="19568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CBC5DAFA-1A5C-0E43-1AF8-E0BC1648E2A1}"/>
              </a:ext>
            </a:extLst>
          </p:cNvPr>
          <p:cNvSpPr txBox="1"/>
          <p:nvPr/>
        </p:nvSpPr>
        <p:spPr>
          <a:xfrm>
            <a:off x="1796553" y="4258970"/>
            <a:ext cx="2598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Normal World</a:t>
            </a:r>
            <a:endParaRPr kumimoji="1" lang="ja-JP" altLang="en-US"/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87F17830-E75B-59A8-065A-25C8E1D2C84D}"/>
              </a:ext>
            </a:extLst>
          </p:cNvPr>
          <p:cNvSpPr txBox="1"/>
          <p:nvPr/>
        </p:nvSpPr>
        <p:spPr>
          <a:xfrm>
            <a:off x="5135100" y="4258970"/>
            <a:ext cx="5298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Secure World</a:t>
            </a:r>
            <a:endParaRPr kumimoji="1" lang="ja-JP" altLang="en-US"/>
          </a:p>
        </p:txBody>
      </p:sp>
      <p:sp>
        <p:nvSpPr>
          <p:cNvPr id="8" name="角丸四角形 7">
            <a:extLst>
              <a:ext uri="{FF2B5EF4-FFF2-40B4-BE49-F238E27FC236}">
                <a16:creationId xmlns:a16="http://schemas.microsoft.com/office/drawing/2014/main" id="{E42EE0AC-42AA-3310-4CD4-7B1B3F63D2F9}"/>
              </a:ext>
            </a:extLst>
          </p:cNvPr>
          <p:cNvSpPr/>
          <p:nvPr/>
        </p:nvSpPr>
        <p:spPr>
          <a:xfrm>
            <a:off x="5289691" y="5607341"/>
            <a:ext cx="2162882" cy="3276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err="1">
                <a:solidFill>
                  <a:schemeClr val="tx1"/>
                </a:solidFill>
              </a:rPr>
              <a:t>TZm</a:t>
            </a:r>
            <a:r>
              <a:rPr lang="en-US" altLang="ja-JP" dirty="0">
                <a:solidFill>
                  <a:schemeClr val="tx1"/>
                </a:solidFill>
              </a:rPr>
              <a:t>-TA lib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9" name="角丸四角形 8">
            <a:extLst>
              <a:ext uri="{FF2B5EF4-FFF2-40B4-BE49-F238E27FC236}">
                <a16:creationId xmlns:a16="http://schemas.microsoft.com/office/drawing/2014/main" id="{F7D9DB41-1671-4430-0DEC-3D5FA76CEA3D}"/>
              </a:ext>
            </a:extLst>
          </p:cNvPr>
          <p:cNvSpPr/>
          <p:nvPr/>
        </p:nvSpPr>
        <p:spPr>
          <a:xfrm>
            <a:off x="1946233" y="4752688"/>
            <a:ext cx="2278881" cy="32744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shadow process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1" name="角丸四角形 10">
            <a:extLst>
              <a:ext uri="{FF2B5EF4-FFF2-40B4-BE49-F238E27FC236}">
                <a16:creationId xmlns:a16="http://schemas.microsoft.com/office/drawing/2014/main" id="{5345056E-E36C-1EDE-952C-A911221F682B}"/>
              </a:ext>
            </a:extLst>
          </p:cNvPr>
          <p:cNvSpPr/>
          <p:nvPr/>
        </p:nvSpPr>
        <p:spPr>
          <a:xfrm>
            <a:off x="1946231" y="6139456"/>
            <a:ext cx="2278883" cy="32744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rich OS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2" name="角丸四角形 11">
            <a:extLst>
              <a:ext uri="{FF2B5EF4-FFF2-40B4-BE49-F238E27FC236}">
                <a16:creationId xmlns:a16="http://schemas.microsoft.com/office/drawing/2014/main" id="{521B3E9A-CD1A-E7A4-8C59-8468F344441A}"/>
              </a:ext>
            </a:extLst>
          </p:cNvPr>
          <p:cNvSpPr/>
          <p:nvPr/>
        </p:nvSpPr>
        <p:spPr>
          <a:xfrm>
            <a:off x="5292127" y="6144595"/>
            <a:ext cx="5014075" cy="32744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trusted OS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3" name="角丸四角形 12">
            <a:extLst>
              <a:ext uri="{FF2B5EF4-FFF2-40B4-BE49-F238E27FC236}">
                <a16:creationId xmlns:a16="http://schemas.microsoft.com/office/drawing/2014/main" id="{B1A994B8-F3B2-92B3-EAA9-5CF377E2E5D7}"/>
              </a:ext>
            </a:extLst>
          </p:cNvPr>
          <p:cNvSpPr/>
          <p:nvPr/>
        </p:nvSpPr>
        <p:spPr>
          <a:xfrm>
            <a:off x="8228443" y="4750728"/>
            <a:ext cx="2070652" cy="48315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en-US" altLang="ja-JP" dirty="0">
                <a:solidFill>
                  <a:schemeClr val="tx1"/>
                </a:solidFill>
              </a:rPr>
              <a:t>  TA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4" name="角丸四角形 13">
            <a:extLst>
              <a:ext uri="{FF2B5EF4-FFF2-40B4-BE49-F238E27FC236}">
                <a16:creationId xmlns:a16="http://schemas.microsoft.com/office/drawing/2014/main" id="{B56FB2E6-A833-5A9C-6079-7CC5DDD686DD}"/>
              </a:ext>
            </a:extLst>
          </p:cNvPr>
          <p:cNvSpPr/>
          <p:nvPr/>
        </p:nvSpPr>
        <p:spPr>
          <a:xfrm>
            <a:off x="8919574" y="4837956"/>
            <a:ext cx="1149177" cy="30392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>
                <a:solidFill>
                  <a:schemeClr val="tx1"/>
                </a:solidFill>
              </a:rPr>
              <a:t>Wasm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71039312-DD18-3934-C006-305250982B17}"/>
              </a:ext>
            </a:extLst>
          </p:cNvPr>
          <p:cNvSpPr txBox="1"/>
          <p:nvPr/>
        </p:nvSpPr>
        <p:spPr>
          <a:xfrm>
            <a:off x="8140890" y="5237703"/>
            <a:ext cx="1295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>
                <a:ea typeface="Yu Gothic" panose="020B0400000000000000" pitchFamily="34" charset="-128"/>
              </a:rPr>
              <a:t>POSIX API</a:t>
            </a:r>
            <a:endParaRPr kumimoji="1" lang="ja-JP" altLang="en-US" b="1">
              <a:ea typeface="Yu Gothic" panose="020B0400000000000000" pitchFamily="34" charset="-128"/>
            </a:endParaRPr>
          </a:p>
        </p:txBody>
      </p:sp>
      <p:sp>
        <p:nvSpPr>
          <p:cNvPr id="16" name="角丸四角形 7">
            <a:extLst>
              <a:ext uri="{FF2B5EF4-FFF2-40B4-BE49-F238E27FC236}">
                <a16:creationId xmlns:a16="http://schemas.microsoft.com/office/drawing/2014/main" id="{2E3C845A-E089-742B-C689-AF1F3CF4E9A7}"/>
              </a:ext>
            </a:extLst>
          </p:cNvPr>
          <p:cNvSpPr/>
          <p:nvPr/>
        </p:nvSpPr>
        <p:spPr>
          <a:xfrm>
            <a:off x="8235552" y="5607340"/>
            <a:ext cx="2070651" cy="3276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JP" altLang="ja-JP">
                <a:solidFill>
                  <a:schemeClr val="tx1"/>
                </a:solidFill>
              </a:rPr>
              <a:t>Wasm</a:t>
            </a:r>
            <a:r>
              <a:rPr lang="en-US" altLang="ja-JP" dirty="0">
                <a:solidFill>
                  <a:schemeClr val="tx1"/>
                </a:solidFill>
              </a:rPr>
              <a:t> runtime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cxnSp>
        <p:nvCxnSpPr>
          <p:cNvPr id="17" name="直線矢印コネクタ 16">
            <a:extLst>
              <a:ext uri="{FF2B5EF4-FFF2-40B4-BE49-F238E27FC236}">
                <a16:creationId xmlns:a16="http://schemas.microsoft.com/office/drawing/2014/main" id="{1A35BCA4-4F43-668E-7C96-20A82CCC2EFC}"/>
              </a:ext>
            </a:extLst>
          </p:cNvPr>
          <p:cNvCxnSpPr>
            <a:cxnSpLocks/>
          </p:cNvCxnSpPr>
          <p:nvPr/>
        </p:nvCxnSpPr>
        <p:spPr>
          <a:xfrm>
            <a:off x="9523523" y="5141885"/>
            <a:ext cx="0" cy="464844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矢印コネクタ 17">
            <a:extLst>
              <a:ext uri="{FF2B5EF4-FFF2-40B4-BE49-F238E27FC236}">
                <a16:creationId xmlns:a16="http://schemas.microsoft.com/office/drawing/2014/main" id="{448281F1-8803-7803-0C13-B5EC9C024435}"/>
              </a:ext>
            </a:extLst>
          </p:cNvPr>
          <p:cNvCxnSpPr>
            <a:cxnSpLocks/>
            <a:stCxn id="16" idx="1"/>
          </p:cNvCxnSpPr>
          <p:nvPr/>
        </p:nvCxnSpPr>
        <p:spPr>
          <a:xfrm flipH="1" flipV="1">
            <a:off x="7452573" y="5759306"/>
            <a:ext cx="782979" cy="11834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角丸四角形 7">
            <a:extLst>
              <a:ext uri="{FF2B5EF4-FFF2-40B4-BE49-F238E27FC236}">
                <a16:creationId xmlns:a16="http://schemas.microsoft.com/office/drawing/2014/main" id="{ADF3E17E-CA70-B5FC-5D7F-BDDC7D41BB4E}"/>
              </a:ext>
            </a:extLst>
          </p:cNvPr>
          <p:cNvSpPr/>
          <p:nvPr/>
        </p:nvSpPr>
        <p:spPr>
          <a:xfrm>
            <a:off x="1946232" y="5498501"/>
            <a:ext cx="2278881" cy="3276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standard lib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cxnSp>
        <p:nvCxnSpPr>
          <p:cNvPr id="20" name="直線矢印コネクタ 19">
            <a:extLst>
              <a:ext uri="{FF2B5EF4-FFF2-40B4-BE49-F238E27FC236}">
                <a16:creationId xmlns:a16="http://schemas.microsoft.com/office/drawing/2014/main" id="{1E242ECC-8B73-9501-B61C-02ACB44A36DF}"/>
              </a:ext>
            </a:extLst>
          </p:cNvPr>
          <p:cNvCxnSpPr>
            <a:cxnSpLocks/>
            <a:stCxn id="8" idx="1"/>
            <a:endCxn id="9" idx="3"/>
          </p:cNvCxnSpPr>
          <p:nvPr/>
        </p:nvCxnSpPr>
        <p:spPr>
          <a:xfrm flipH="1" flipV="1">
            <a:off x="4225114" y="4916412"/>
            <a:ext cx="1064577" cy="854729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矢印コネクタ 20">
            <a:extLst>
              <a:ext uri="{FF2B5EF4-FFF2-40B4-BE49-F238E27FC236}">
                <a16:creationId xmlns:a16="http://schemas.microsoft.com/office/drawing/2014/main" id="{98161839-A4BF-D7FA-260E-838F57B78021}"/>
              </a:ext>
            </a:extLst>
          </p:cNvPr>
          <p:cNvCxnSpPr>
            <a:cxnSpLocks/>
            <a:stCxn id="9" idx="2"/>
          </p:cNvCxnSpPr>
          <p:nvPr/>
        </p:nvCxnSpPr>
        <p:spPr>
          <a:xfrm>
            <a:off x="3085674" y="5080136"/>
            <a:ext cx="0" cy="424483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>
            <a:extLst>
              <a:ext uri="{FF2B5EF4-FFF2-40B4-BE49-F238E27FC236}">
                <a16:creationId xmlns:a16="http://schemas.microsoft.com/office/drawing/2014/main" id="{E81724B7-6884-2AF5-F655-EB6C81048B05}"/>
              </a:ext>
            </a:extLst>
          </p:cNvPr>
          <p:cNvCxnSpPr>
            <a:cxnSpLocks/>
          </p:cNvCxnSpPr>
          <p:nvPr/>
        </p:nvCxnSpPr>
        <p:spPr>
          <a:xfrm>
            <a:off x="3091554" y="5835525"/>
            <a:ext cx="0" cy="303931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テキスト ボックス 25">
            <a:extLst>
              <a:ext uri="{FF2B5EF4-FFF2-40B4-BE49-F238E27FC236}">
                <a16:creationId xmlns:a16="http://schemas.microsoft.com/office/drawing/2014/main" id="{1F40D937-BE3A-1014-AE30-D52BAE006C2A}"/>
              </a:ext>
            </a:extLst>
          </p:cNvPr>
          <p:cNvSpPr txBox="1"/>
          <p:nvPr/>
        </p:nvSpPr>
        <p:spPr>
          <a:xfrm>
            <a:off x="1758490" y="5104652"/>
            <a:ext cx="1295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>
                <a:ea typeface="Yu Gothic" panose="020B0400000000000000" pitchFamily="34" charset="-128"/>
              </a:rPr>
              <a:t>POSIX API</a:t>
            </a:r>
            <a:endParaRPr kumimoji="1" lang="ja-JP" altLang="en-US" b="1"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314009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178DE-98A1-AFCD-FD5D-ADA23734D0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39B78E8-2F91-3F05-2611-105836EE5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>
                <a:latin typeface="+mj-lt"/>
              </a:rPr>
              <a:t>Implementation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23B25B63-D493-A2F7-C7CC-9388EC623B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latin typeface="+mn-lt"/>
              </a:rPr>
              <a:t>We have implemented TZmediator on OP-TEE 3.15.0</a:t>
            </a:r>
          </a:p>
          <a:p>
            <a:pPr lvl="1"/>
            <a:r>
              <a:rPr lang="en-US" altLang="ja-JP" dirty="0">
                <a:latin typeface="+mn-lt"/>
              </a:rPr>
              <a:t>Run the OP-TEE OS as a trusted OS and Linux as a rich OS</a:t>
            </a:r>
          </a:p>
          <a:p>
            <a:pPr lvl="1"/>
            <a:r>
              <a:rPr lang="en-US" altLang="ja-JP" dirty="0">
                <a:latin typeface="+mn-lt"/>
              </a:rPr>
              <a:t>Our </a:t>
            </a:r>
            <a:r>
              <a:rPr lang="en-US" altLang="ja-JP" dirty="0" err="1">
                <a:latin typeface="+mn-lt"/>
              </a:rPr>
              <a:t>TZm</a:t>
            </a:r>
            <a:r>
              <a:rPr lang="en-US" altLang="ja-JP" dirty="0">
                <a:latin typeface="+mn-lt"/>
              </a:rPr>
              <a:t>-TA/CA libraries use its TEE Client/Internal Core APIs</a:t>
            </a:r>
          </a:p>
          <a:p>
            <a:r>
              <a:rPr lang="en-US" altLang="ja-JP" dirty="0">
                <a:latin typeface="+mn-lt"/>
              </a:rPr>
              <a:t>We have extended </a:t>
            </a:r>
            <a:r>
              <a:rPr lang="en-US" altLang="ja-JP" dirty="0" err="1">
                <a:latin typeface="+mn-lt"/>
              </a:rPr>
              <a:t>WebAssembly</a:t>
            </a:r>
            <a:r>
              <a:rPr lang="en-US" altLang="ja-JP" dirty="0">
                <a:latin typeface="+mn-lt"/>
              </a:rPr>
              <a:t> Micro Runtime (WAMR)</a:t>
            </a:r>
          </a:p>
          <a:p>
            <a:pPr lvl="1"/>
            <a:r>
              <a:rPr lang="en-US" altLang="ja-JP" dirty="0">
                <a:latin typeface="+mn-lt"/>
              </a:rPr>
              <a:t>Extend the WAMR runtime and the WASI library in WASI Preview 1</a:t>
            </a:r>
          </a:p>
        </p:txBody>
      </p:sp>
      <p:sp>
        <p:nvSpPr>
          <p:cNvPr id="4" name="正方形/長方形 37">
            <a:extLst>
              <a:ext uri="{FF2B5EF4-FFF2-40B4-BE49-F238E27FC236}">
                <a16:creationId xmlns:a16="http://schemas.microsoft.com/office/drawing/2014/main" id="{9050859E-AAE7-639B-D9B7-FAA2300D4D33}"/>
              </a:ext>
            </a:extLst>
          </p:cNvPr>
          <p:cNvSpPr/>
          <p:nvPr/>
        </p:nvSpPr>
        <p:spPr>
          <a:xfrm>
            <a:off x="1148900" y="4269912"/>
            <a:ext cx="4793661" cy="229328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5" name="正方形/長方形 38">
            <a:extLst>
              <a:ext uri="{FF2B5EF4-FFF2-40B4-BE49-F238E27FC236}">
                <a16:creationId xmlns:a16="http://schemas.microsoft.com/office/drawing/2014/main" id="{B4B859F7-4A22-E603-7C69-A6A4B4424920}"/>
              </a:ext>
            </a:extLst>
          </p:cNvPr>
          <p:cNvSpPr/>
          <p:nvPr/>
        </p:nvSpPr>
        <p:spPr>
          <a:xfrm>
            <a:off x="6249439" y="4264429"/>
            <a:ext cx="4793661" cy="23207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" name="テキスト ボックス 39">
            <a:extLst>
              <a:ext uri="{FF2B5EF4-FFF2-40B4-BE49-F238E27FC236}">
                <a16:creationId xmlns:a16="http://schemas.microsoft.com/office/drawing/2014/main" id="{62F6136F-0FEF-0B7D-ADE1-17BEC3528F01}"/>
              </a:ext>
            </a:extLst>
          </p:cNvPr>
          <p:cNvSpPr txBox="1"/>
          <p:nvPr/>
        </p:nvSpPr>
        <p:spPr>
          <a:xfrm>
            <a:off x="1148900" y="3893816"/>
            <a:ext cx="4793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Normal World</a:t>
            </a:r>
            <a:endParaRPr kumimoji="1" lang="ja-JP" altLang="en-US"/>
          </a:p>
        </p:txBody>
      </p:sp>
      <p:sp>
        <p:nvSpPr>
          <p:cNvPr id="7" name="テキスト ボックス 40">
            <a:extLst>
              <a:ext uri="{FF2B5EF4-FFF2-40B4-BE49-F238E27FC236}">
                <a16:creationId xmlns:a16="http://schemas.microsoft.com/office/drawing/2014/main" id="{17EEBC8E-24A4-246A-7205-9DE5A887A197}"/>
              </a:ext>
            </a:extLst>
          </p:cNvPr>
          <p:cNvSpPr txBox="1"/>
          <p:nvPr/>
        </p:nvSpPr>
        <p:spPr>
          <a:xfrm>
            <a:off x="6249438" y="3887096"/>
            <a:ext cx="4793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/>
              <a:t>Secure World</a:t>
            </a:r>
            <a:endParaRPr kumimoji="1" lang="ja-JP" altLang="en-US"/>
          </a:p>
        </p:txBody>
      </p:sp>
      <p:sp>
        <p:nvSpPr>
          <p:cNvPr id="8" name="角丸四角形 41">
            <a:extLst>
              <a:ext uri="{FF2B5EF4-FFF2-40B4-BE49-F238E27FC236}">
                <a16:creationId xmlns:a16="http://schemas.microsoft.com/office/drawing/2014/main" id="{0F9FBD44-E856-A35B-A4ED-CCB2905C7CA1}"/>
              </a:ext>
            </a:extLst>
          </p:cNvPr>
          <p:cNvSpPr/>
          <p:nvPr/>
        </p:nvSpPr>
        <p:spPr>
          <a:xfrm>
            <a:off x="1273754" y="4391405"/>
            <a:ext cx="2158451" cy="4660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CA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9" name="角丸四角形 42">
            <a:extLst>
              <a:ext uri="{FF2B5EF4-FFF2-40B4-BE49-F238E27FC236}">
                <a16:creationId xmlns:a16="http://schemas.microsoft.com/office/drawing/2014/main" id="{A5A7EC65-57CA-83E5-EFC7-DF065EEB69EE}"/>
              </a:ext>
            </a:extLst>
          </p:cNvPr>
          <p:cNvSpPr/>
          <p:nvPr/>
        </p:nvSpPr>
        <p:spPr>
          <a:xfrm>
            <a:off x="1273756" y="5957648"/>
            <a:ext cx="4517089" cy="4680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en-US" altLang="ja-JP" dirty="0">
                <a:solidFill>
                  <a:schemeClr val="tx1"/>
                </a:solidFill>
              </a:rPr>
              <a:t>               Linux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0" name="角丸四角形 43">
            <a:extLst>
              <a:ext uri="{FF2B5EF4-FFF2-40B4-BE49-F238E27FC236}">
                <a16:creationId xmlns:a16="http://schemas.microsoft.com/office/drawing/2014/main" id="{048EF5A7-C126-4B82-AB9D-D6ACD8654884}"/>
              </a:ext>
            </a:extLst>
          </p:cNvPr>
          <p:cNvSpPr/>
          <p:nvPr/>
        </p:nvSpPr>
        <p:spPr>
          <a:xfrm>
            <a:off x="6378392" y="5968627"/>
            <a:ext cx="4556965" cy="468000"/>
          </a:xfrm>
          <a:prstGeom prst="roundRect">
            <a:avLst/>
          </a:prstGeom>
          <a:pattFill prst="wdUpDiag">
            <a:fgClr>
              <a:srgbClr val="D7E7EE"/>
            </a:fgClr>
            <a:bgClr>
              <a:schemeClr val="bg1"/>
            </a:bgClr>
          </a:patt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OP-TEE OS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1" name="角丸四角形 44">
            <a:extLst>
              <a:ext uri="{FF2B5EF4-FFF2-40B4-BE49-F238E27FC236}">
                <a16:creationId xmlns:a16="http://schemas.microsoft.com/office/drawing/2014/main" id="{C88B8540-B429-1FA6-0CE5-B3F5AF3E0B02}"/>
              </a:ext>
            </a:extLst>
          </p:cNvPr>
          <p:cNvSpPr/>
          <p:nvPr/>
        </p:nvSpPr>
        <p:spPr>
          <a:xfrm>
            <a:off x="6378392" y="4391405"/>
            <a:ext cx="2151519" cy="4660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TA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6" name="角丸四角形 7">
            <a:extLst>
              <a:ext uri="{FF2B5EF4-FFF2-40B4-BE49-F238E27FC236}">
                <a16:creationId xmlns:a16="http://schemas.microsoft.com/office/drawing/2014/main" id="{EEC183BD-8171-190C-2E3C-0765F744D936}"/>
              </a:ext>
            </a:extLst>
          </p:cNvPr>
          <p:cNvSpPr/>
          <p:nvPr/>
        </p:nvSpPr>
        <p:spPr>
          <a:xfrm>
            <a:off x="6378393" y="4993061"/>
            <a:ext cx="2151520" cy="351178"/>
          </a:xfrm>
          <a:prstGeom prst="rect">
            <a:avLst/>
          </a:prstGeom>
          <a:pattFill prst="pct75">
            <a:fgClr>
              <a:schemeClr val="accent2">
                <a:lumMod val="20000"/>
                <a:lumOff val="80000"/>
              </a:schemeClr>
            </a:fgClr>
            <a:bgClr>
              <a:schemeClr val="bg1"/>
            </a:bgClr>
          </a:patt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>
                <a:solidFill>
                  <a:schemeClr val="tx1"/>
                </a:solidFill>
              </a:rPr>
              <a:t>TZm</a:t>
            </a:r>
            <a:r>
              <a:rPr kumimoji="1" lang="en-US" altLang="ja-JP" dirty="0">
                <a:solidFill>
                  <a:schemeClr val="tx1"/>
                </a:solidFill>
              </a:rPr>
              <a:t>-TA</a:t>
            </a:r>
            <a:r>
              <a:rPr lang="en-US" altLang="ja-JP" dirty="0">
                <a:solidFill>
                  <a:schemeClr val="tx1"/>
                </a:solidFill>
              </a:rPr>
              <a:t> lib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7" name="角丸四角形 7">
            <a:extLst>
              <a:ext uri="{FF2B5EF4-FFF2-40B4-BE49-F238E27FC236}">
                <a16:creationId xmlns:a16="http://schemas.microsoft.com/office/drawing/2014/main" id="{1A062DFA-01B4-DF65-23F4-105F8CC10848}"/>
              </a:ext>
            </a:extLst>
          </p:cNvPr>
          <p:cNvSpPr/>
          <p:nvPr/>
        </p:nvSpPr>
        <p:spPr>
          <a:xfrm>
            <a:off x="1273754" y="5482110"/>
            <a:ext cx="4517091" cy="3511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TEE Client</a:t>
            </a:r>
            <a:r>
              <a:rPr kumimoji="1" lang="en-US" altLang="ja-JP" dirty="0">
                <a:solidFill>
                  <a:schemeClr val="tx1"/>
                </a:solidFill>
              </a:rPr>
              <a:t> lib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8" name="角丸四角形 7">
            <a:extLst>
              <a:ext uri="{FF2B5EF4-FFF2-40B4-BE49-F238E27FC236}">
                <a16:creationId xmlns:a16="http://schemas.microsoft.com/office/drawing/2014/main" id="{AC21E65D-0C22-D5F9-6EF5-10387BBB2DFF}"/>
              </a:ext>
            </a:extLst>
          </p:cNvPr>
          <p:cNvSpPr/>
          <p:nvPr/>
        </p:nvSpPr>
        <p:spPr>
          <a:xfrm>
            <a:off x="1273754" y="4993061"/>
            <a:ext cx="2158451" cy="351178"/>
          </a:xfrm>
          <a:prstGeom prst="rect">
            <a:avLst/>
          </a:prstGeom>
          <a:pattFill prst="pct75">
            <a:fgClr>
              <a:schemeClr val="accent2">
                <a:lumMod val="20000"/>
                <a:lumOff val="80000"/>
              </a:schemeClr>
            </a:fgClr>
            <a:bgClr>
              <a:schemeClr val="bg1"/>
            </a:bgClr>
          </a:patt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>
                <a:solidFill>
                  <a:schemeClr val="tx1"/>
                </a:solidFill>
              </a:rPr>
              <a:t>TZm</a:t>
            </a:r>
            <a:r>
              <a:rPr kumimoji="1" lang="en-US" altLang="ja-JP" dirty="0">
                <a:solidFill>
                  <a:schemeClr val="tx1"/>
                </a:solidFill>
              </a:rPr>
              <a:t>-CA</a:t>
            </a:r>
            <a:r>
              <a:rPr lang="en-US" altLang="ja-JP" dirty="0">
                <a:solidFill>
                  <a:schemeClr val="tx1"/>
                </a:solidFill>
              </a:rPr>
              <a:t> lib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9" name="角丸四角形 7">
            <a:extLst>
              <a:ext uri="{FF2B5EF4-FFF2-40B4-BE49-F238E27FC236}">
                <a16:creationId xmlns:a16="http://schemas.microsoft.com/office/drawing/2014/main" id="{9E28C684-1D41-AD0B-DA34-09A0A44B4E92}"/>
              </a:ext>
            </a:extLst>
          </p:cNvPr>
          <p:cNvSpPr/>
          <p:nvPr/>
        </p:nvSpPr>
        <p:spPr>
          <a:xfrm>
            <a:off x="6378392" y="5481005"/>
            <a:ext cx="4556965" cy="351178"/>
          </a:xfrm>
          <a:prstGeom prst="rect">
            <a:avLst/>
          </a:prstGeom>
          <a:pattFill prst="wdUpDiag">
            <a:fgClr>
              <a:srgbClr val="D7E7EE"/>
            </a:fgClr>
            <a:bgClr>
              <a:schemeClr val="bg1"/>
            </a:bgClr>
          </a:patt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TEE Internal Core</a:t>
            </a:r>
            <a:r>
              <a:rPr kumimoji="1" lang="en-US" altLang="ja-JP" dirty="0">
                <a:solidFill>
                  <a:schemeClr val="tx1"/>
                </a:solidFill>
              </a:rPr>
              <a:t> lib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0" name="角丸四角形 44">
            <a:extLst>
              <a:ext uri="{FF2B5EF4-FFF2-40B4-BE49-F238E27FC236}">
                <a16:creationId xmlns:a16="http://schemas.microsoft.com/office/drawing/2014/main" id="{4B94953C-7F27-668C-1772-E4ECC1DA1E5B}"/>
              </a:ext>
            </a:extLst>
          </p:cNvPr>
          <p:cNvSpPr/>
          <p:nvPr/>
        </p:nvSpPr>
        <p:spPr>
          <a:xfrm>
            <a:off x="3604430" y="4993058"/>
            <a:ext cx="2186415" cy="351179"/>
          </a:xfrm>
          <a:prstGeom prst="roundRect">
            <a:avLst/>
          </a:prstGeom>
          <a:pattFill prst="wdUpDiag">
            <a:fgClr>
              <a:srgbClr val="D7E7EE"/>
            </a:fgClr>
            <a:bgClr>
              <a:schemeClr val="bg1"/>
            </a:bgClr>
          </a:patt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tee-supplicant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2" name="角丸四角形 50">
            <a:extLst>
              <a:ext uri="{FF2B5EF4-FFF2-40B4-BE49-F238E27FC236}">
                <a16:creationId xmlns:a16="http://schemas.microsoft.com/office/drawing/2014/main" id="{8F2CD5C7-D647-75E2-95AB-8DBE1A7651B3}"/>
              </a:ext>
            </a:extLst>
          </p:cNvPr>
          <p:cNvSpPr/>
          <p:nvPr/>
        </p:nvSpPr>
        <p:spPr>
          <a:xfrm>
            <a:off x="3604430" y="4391404"/>
            <a:ext cx="2186415" cy="4660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>
                <a:solidFill>
                  <a:schemeClr val="tx1"/>
                </a:solidFill>
              </a:rPr>
              <a:t>shadow process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4" name="角丸四角形 44">
            <a:extLst>
              <a:ext uri="{FF2B5EF4-FFF2-40B4-BE49-F238E27FC236}">
                <a16:creationId xmlns:a16="http://schemas.microsoft.com/office/drawing/2014/main" id="{D43A9D8B-94B4-E577-4CDF-C769467E9CB2}"/>
              </a:ext>
            </a:extLst>
          </p:cNvPr>
          <p:cNvSpPr/>
          <p:nvPr/>
        </p:nvSpPr>
        <p:spPr>
          <a:xfrm>
            <a:off x="8658864" y="4391404"/>
            <a:ext cx="2276493" cy="4660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ja-JP" dirty="0">
                <a:solidFill>
                  <a:schemeClr val="tx1"/>
                </a:solidFill>
              </a:rPr>
              <a:t>       TA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3" name="角丸四角形 44">
            <a:extLst>
              <a:ext uri="{FF2B5EF4-FFF2-40B4-BE49-F238E27FC236}">
                <a16:creationId xmlns:a16="http://schemas.microsoft.com/office/drawing/2014/main" id="{283A3B5B-D9C9-F88E-E577-4787B68C7FE1}"/>
              </a:ext>
            </a:extLst>
          </p:cNvPr>
          <p:cNvSpPr/>
          <p:nvPr/>
        </p:nvSpPr>
        <p:spPr>
          <a:xfrm>
            <a:off x="9797110" y="4446794"/>
            <a:ext cx="943667" cy="35522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>
                <a:solidFill>
                  <a:schemeClr val="tx1"/>
                </a:solidFill>
              </a:rPr>
              <a:t>Wasm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5" name="角丸四角形 44">
            <a:extLst>
              <a:ext uri="{FF2B5EF4-FFF2-40B4-BE49-F238E27FC236}">
                <a16:creationId xmlns:a16="http://schemas.microsoft.com/office/drawing/2014/main" id="{0DE04A72-C41D-9E4E-D8C6-438677ECC4CA}"/>
              </a:ext>
            </a:extLst>
          </p:cNvPr>
          <p:cNvSpPr/>
          <p:nvPr/>
        </p:nvSpPr>
        <p:spPr>
          <a:xfrm>
            <a:off x="8658867" y="4993057"/>
            <a:ext cx="2276490" cy="351179"/>
          </a:xfrm>
          <a:prstGeom prst="roundRect">
            <a:avLst/>
          </a:prstGeom>
          <a:pattFill prst="wdUpDiag">
            <a:fgClr>
              <a:srgbClr val="D7E7EE"/>
            </a:fgClr>
            <a:bgClr>
              <a:schemeClr val="bg1"/>
            </a:bgClr>
          </a:patt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WAMR</a:t>
            </a: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1" name="角丸四角形 44">
            <a:extLst>
              <a:ext uri="{FF2B5EF4-FFF2-40B4-BE49-F238E27FC236}">
                <a16:creationId xmlns:a16="http://schemas.microsoft.com/office/drawing/2014/main" id="{B60713EF-7376-AAE8-3EC8-65CE2EB7B020}"/>
              </a:ext>
            </a:extLst>
          </p:cNvPr>
          <p:cNvSpPr/>
          <p:nvPr/>
        </p:nvSpPr>
        <p:spPr>
          <a:xfrm>
            <a:off x="3733710" y="6020632"/>
            <a:ext cx="1927854" cy="355220"/>
          </a:xfrm>
          <a:prstGeom prst="roundRect">
            <a:avLst/>
          </a:prstGeom>
          <a:pattFill prst="wdUpDiag">
            <a:fgClr>
              <a:srgbClr val="D7E7EE"/>
            </a:fgClr>
            <a:bgClr>
              <a:schemeClr val="bg1"/>
            </a:bgClr>
          </a:patt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OP-TEE driver</a:t>
            </a:r>
            <a:endParaRPr kumimoji="1" lang="ja-JP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4087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1B2D30-ABCD-F523-010B-5D6DBE04B7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45CD450-B6DF-2576-64F9-E10CA85D9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>
                <a:latin typeface="+mj-lt"/>
              </a:rPr>
              <a:t>Experiments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F4DDD8BB-AD04-830A-5CA1-BFC773D7E1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latin typeface="+mn-lt"/>
              </a:rPr>
              <a:t>We conducted several experiments using TZmediator</a:t>
            </a:r>
          </a:p>
          <a:p>
            <a:pPr lvl="1"/>
            <a:r>
              <a:rPr lang="en-US" altLang="ja-JP" dirty="0">
                <a:latin typeface="+mn-lt"/>
              </a:rPr>
              <a:t>Measured communication and system performance</a:t>
            </a:r>
          </a:p>
          <a:p>
            <a:pPr lvl="2"/>
            <a:r>
              <a:rPr lang="en-US" altLang="ja-JP" dirty="0">
                <a:latin typeface="+mn-lt"/>
              </a:rPr>
              <a:t>E.g., pipes, sockets, shared memory, and signals</a:t>
            </a:r>
          </a:p>
          <a:p>
            <a:pPr lvl="1"/>
            <a:r>
              <a:rPr lang="en-US" altLang="ja-JP" dirty="0">
                <a:latin typeface="+mn-lt"/>
              </a:rPr>
              <a:t>Applied to a real-world cloud application</a:t>
            </a:r>
          </a:p>
          <a:p>
            <a:r>
              <a:rPr lang="en-US" altLang="ja-JP" dirty="0">
                <a:latin typeface="+mn-lt"/>
              </a:rPr>
              <a:t>We used Armadillo-X2 as an edge device</a:t>
            </a:r>
          </a:p>
          <a:p>
            <a:pPr lvl="1"/>
            <a:r>
              <a:rPr lang="en-US" altLang="ja-JP" dirty="0">
                <a:latin typeface="+mn-lt"/>
              </a:rPr>
              <a:t>Equipped with an ARM processor supporting TrustZone</a:t>
            </a:r>
            <a:endParaRPr lang="ja-JP" altLang="en-US">
              <a:latin typeface="+mn-lt"/>
            </a:endParaRPr>
          </a:p>
        </p:txBody>
      </p:sp>
      <p:graphicFrame>
        <p:nvGraphicFramePr>
          <p:cNvPr id="4" name="表 3">
            <a:extLst>
              <a:ext uri="{FF2B5EF4-FFF2-40B4-BE49-F238E27FC236}">
                <a16:creationId xmlns:a16="http://schemas.microsoft.com/office/drawing/2014/main" id="{74A33E45-C91A-3960-24FE-D1CCB04CB4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0118001"/>
              </p:ext>
            </p:extLst>
          </p:nvPr>
        </p:nvGraphicFramePr>
        <p:xfrm>
          <a:off x="1449659" y="4749743"/>
          <a:ext cx="4646341" cy="1463040"/>
        </p:xfrm>
        <a:graphic>
          <a:graphicData uri="http://schemas.openxmlformats.org/drawingml/2006/table">
            <a:tbl>
              <a:tblPr/>
              <a:tblGrid>
                <a:gridCol w="1323382">
                  <a:extLst>
                    <a:ext uri="{9D8B030D-6E8A-4147-A177-3AD203B41FA5}">
                      <a16:colId xmlns:a16="http://schemas.microsoft.com/office/drawing/2014/main" val="2741908768"/>
                    </a:ext>
                  </a:extLst>
                </a:gridCol>
                <a:gridCol w="3322959">
                  <a:extLst>
                    <a:ext uri="{9D8B030D-6E8A-4147-A177-3AD203B41FA5}">
                      <a16:colId xmlns:a16="http://schemas.microsoft.com/office/drawing/2014/main" val="428956789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ja-JP" altLang="en-US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" b="0" dirty="0">
                          <a:solidFill>
                            <a:schemeClr val="tx1"/>
                          </a:solidFill>
                        </a:rPr>
                        <a:t>Armadillo-X2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94854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" b="0" dirty="0">
                          <a:solidFill>
                            <a:schemeClr val="tx1"/>
                          </a:solidFill>
                        </a:rPr>
                        <a:t>CPU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" dirty="0">
                          <a:solidFill>
                            <a:schemeClr val="tx1"/>
                          </a:solidFill>
                        </a:rPr>
                        <a:t>ARM Cortex-A53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2059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altLang="ja-JP" b="0" dirty="0">
                          <a:solidFill>
                            <a:schemeClr val="tx1"/>
                          </a:solidFill>
                        </a:rPr>
                        <a:t>memory</a:t>
                      </a:r>
                      <a:endParaRPr lang="ja-JP" altLang="en-US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" dirty="0">
                          <a:solidFill>
                            <a:schemeClr val="tx1"/>
                          </a:solidFill>
                        </a:rPr>
                        <a:t> GB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82131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" b="0" dirty="0">
                          <a:solidFill>
                            <a:schemeClr val="tx1"/>
                          </a:solidFill>
                        </a:rPr>
                        <a:t>OS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" dirty="0">
                          <a:solidFill>
                            <a:schemeClr val="tx1"/>
                          </a:solidFill>
                        </a:rPr>
                        <a:t>Linux 5.10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6986434"/>
                  </a:ext>
                </a:extLst>
              </a:tr>
            </a:tbl>
          </a:graphicData>
        </a:graphic>
      </p:graphicFrame>
      <p:grpSp>
        <p:nvGrpSpPr>
          <p:cNvPr id="5" name="グループ化 4">
            <a:extLst>
              <a:ext uri="{FF2B5EF4-FFF2-40B4-BE49-F238E27FC236}">
                <a16:creationId xmlns:a16="http://schemas.microsoft.com/office/drawing/2014/main" id="{56D038F4-9136-F11A-5B86-42DEA56151FA}"/>
              </a:ext>
            </a:extLst>
          </p:cNvPr>
          <p:cNvGrpSpPr/>
          <p:nvPr/>
        </p:nvGrpSpPr>
        <p:grpSpPr>
          <a:xfrm>
            <a:off x="6572021" y="4429981"/>
            <a:ext cx="4610558" cy="2102564"/>
            <a:chOff x="6883705" y="4274801"/>
            <a:chExt cx="4610558" cy="2102564"/>
          </a:xfrm>
        </p:grpSpPr>
        <p:pic>
          <p:nvPicPr>
            <p:cNvPr id="6" name="Picture 2" descr="Armadillo-X2シリーズ 発売日(2023年1月30日)のお知らせ | Armadilloサイト">
              <a:extLst>
                <a:ext uri="{FF2B5EF4-FFF2-40B4-BE49-F238E27FC236}">
                  <a16:creationId xmlns:a16="http://schemas.microsoft.com/office/drawing/2014/main" id="{A9201ADD-5E52-DE60-C0D5-12AA6986B2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9593" y="4274801"/>
              <a:ext cx="2838782" cy="19871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テキスト ボックス 6">
              <a:extLst>
                <a:ext uri="{FF2B5EF4-FFF2-40B4-BE49-F238E27FC236}">
                  <a16:creationId xmlns:a16="http://schemas.microsoft.com/office/drawing/2014/main" id="{762C5A15-3EA3-B225-F15C-343D02B57762}"/>
                </a:ext>
              </a:extLst>
            </p:cNvPr>
            <p:cNvSpPr txBox="1"/>
            <p:nvPr/>
          </p:nvSpPr>
          <p:spPr>
            <a:xfrm>
              <a:off x="6883705" y="6146533"/>
              <a:ext cx="4610558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ja-JP" sz="900" dirty="0"/>
                <a:t>Photo credit: </a:t>
              </a:r>
              <a:r>
                <a:rPr kumimoji="1" lang="en" altLang="ja-JP" sz="900" dirty="0">
                  <a:hlinkClick r:id="rId4"/>
                </a:rPr>
                <a:t>https://armadillo.atmark-techno.com/news/notices/202301_armadillo-x2</a:t>
              </a:r>
              <a:endParaRPr kumimoji="1" lang="en" altLang="ja-JP" sz="900" dirty="0"/>
            </a:p>
          </p:txBody>
        </p:sp>
      </p:grpSp>
    </p:spTree>
    <p:extLst>
      <p:ext uri="{BB962C8B-B14F-4D97-AF65-F5344CB8AC3E}">
        <p14:creationId xmlns:p14="http://schemas.microsoft.com/office/powerpoint/2010/main" val="15811098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16D16D-8659-092E-789C-92F31AAB2B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A926678-55B8-F9FB-C04E-BCCE4DAFF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>
                <a:latin typeface="+mj-lt"/>
              </a:rPr>
              <a:t>Communication Performance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8CD361E0-03E8-5A23-3DEF-8CEA3B8643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latin typeface="+mn-lt"/>
              </a:rPr>
              <a:t>We measured the round-trip latency and throughput</a:t>
            </a:r>
            <a:endParaRPr kumimoji="1" lang="en-US" altLang="ja-JP" dirty="0">
              <a:latin typeface="+mn-lt"/>
            </a:endParaRPr>
          </a:p>
          <a:p>
            <a:pPr lvl="1"/>
            <a:r>
              <a:rPr lang="en-US" altLang="ja-JP" dirty="0">
                <a:latin typeface="+mn-lt"/>
              </a:rPr>
              <a:t>Compared the original/lightweight RPC and polling as delegation methods</a:t>
            </a:r>
            <a:endParaRPr kumimoji="1" lang="en-US" altLang="ja-JP" dirty="0">
              <a:latin typeface="+mn-lt"/>
            </a:endParaRPr>
          </a:p>
          <a:p>
            <a:r>
              <a:rPr lang="en-US" altLang="ja-JP" dirty="0">
                <a:latin typeface="+mn-lt"/>
              </a:rPr>
              <a:t>Polling was the best, and the lightweight RPC was the second</a:t>
            </a:r>
          </a:p>
          <a:p>
            <a:pPr lvl="1"/>
            <a:r>
              <a:rPr lang="en-US" altLang="ja-JP" dirty="0">
                <a:latin typeface="+mn-lt"/>
              </a:rPr>
              <a:t>Even t</a:t>
            </a:r>
            <a:r>
              <a:rPr kumimoji="1" lang="en-US" altLang="ja-JP" dirty="0">
                <a:latin typeface="+mn-lt"/>
              </a:rPr>
              <a:t>he lightweight RPC reduced the latency by 319-438 </a:t>
            </a:r>
            <a:r>
              <a:rPr kumimoji="1" lang="en-US" altLang="ja-JP" dirty="0" err="1">
                <a:latin typeface="+mn-lt"/>
              </a:rPr>
              <a:t>μs</a:t>
            </a:r>
            <a:endParaRPr kumimoji="1" lang="en-US" altLang="ja-JP" dirty="0">
              <a:latin typeface="+mn-lt"/>
            </a:endParaRPr>
          </a:p>
          <a:p>
            <a:pPr lvl="1"/>
            <a:r>
              <a:rPr lang="en-US" altLang="ja-JP" dirty="0">
                <a:latin typeface="+mn-lt"/>
              </a:rPr>
              <a:t>Polling achieved 2.6-5.8x higher throughput than the lightweight RPC</a:t>
            </a:r>
            <a:endParaRPr kumimoji="1" lang="ja-JP" altLang="en-US">
              <a:latin typeface="+mn-lt"/>
            </a:endParaRPr>
          </a:p>
        </p:txBody>
      </p:sp>
      <p:graphicFrame>
        <p:nvGraphicFramePr>
          <p:cNvPr id="8" name="グラフ 7">
            <a:extLst>
              <a:ext uri="{FF2B5EF4-FFF2-40B4-BE49-F238E27FC236}">
                <a16:creationId xmlns:a16="http://schemas.microsoft.com/office/drawing/2014/main" id="{81A3DCD1-D6AC-C49E-4F54-9FAA1E3F45B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6088741"/>
              </p:ext>
            </p:extLst>
          </p:nvPr>
        </p:nvGraphicFramePr>
        <p:xfrm>
          <a:off x="533400" y="3859619"/>
          <a:ext cx="5080590" cy="2677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グラフ 8">
            <a:extLst>
              <a:ext uri="{FF2B5EF4-FFF2-40B4-BE49-F238E27FC236}">
                <a16:creationId xmlns:a16="http://schemas.microsoft.com/office/drawing/2014/main" id="{80957483-F1FE-8A24-967A-13065048D41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9594452"/>
              </p:ext>
            </p:extLst>
          </p:nvPr>
        </p:nvGraphicFramePr>
        <p:xfrm>
          <a:off x="5613990" y="3859619"/>
          <a:ext cx="6019209" cy="2677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11BB92DC-B247-11C4-C8DE-D55AB252057C}"/>
              </a:ext>
            </a:extLst>
          </p:cNvPr>
          <p:cNvSpPr txBox="1"/>
          <p:nvPr/>
        </p:nvSpPr>
        <p:spPr>
          <a:xfrm>
            <a:off x="9300298" y="3946656"/>
            <a:ext cx="5180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200" dirty="0"/>
              <a:t>2574</a:t>
            </a:r>
            <a:endParaRPr kumimoji="1" lang="ja-JP" altLang="en-US" sz="1200"/>
          </a:p>
        </p:txBody>
      </p:sp>
      <p:cxnSp>
        <p:nvCxnSpPr>
          <p:cNvPr id="11" name="直線矢印コネクタ 10">
            <a:extLst>
              <a:ext uri="{FF2B5EF4-FFF2-40B4-BE49-F238E27FC236}">
                <a16:creationId xmlns:a16="http://schemas.microsoft.com/office/drawing/2014/main" id="{7011AFFC-3D47-4E27-C7A5-1D319A46CE22}"/>
              </a:ext>
            </a:extLst>
          </p:cNvPr>
          <p:cNvCxnSpPr>
            <a:cxnSpLocks/>
          </p:cNvCxnSpPr>
          <p:nvPr/>
        </p:nvCxnSpPr>
        <p:spPr>
          <a:xfrm>
            <a:off x="1881962" y="4417157"/>
            <a:ext cx="191387" cy="781174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矢印コネクタ 14">
            <a:extLst>
              <a:ext uri="{FF2B5EF4-FFF2-40B4-BE49-F238E27FC236}">
                <a16:creationId xmlns:a16="http://schemas.microsoft.com/office/drawing/2014/main" id="{3D8C05CC-E187-9C5C-B5B7-EF485841EA91}"/>
              </a:ext>
            </a:extLst>
          </p:cNvPr>
          <p:cNvCxnSpPr>
            <a:cxnSpLocks/>
          </p:cNvCxnSpPr>
          <p:nvPr/>
        </p:nvCxnSpPr>
        <p:spPr>
          <a:xfrm flipV="1">
            <a:off x="6809266" y="4861571"/>
            <a:ext cx="255772" cy="673519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C08779F7-57D6-3544-F573-E0AE0E3BD58C}"/>
              </a:ext>
            </a:extLst>
          </p:cNvPr>
          <p:cNvSpPr txBox="1"/>
          <p:nvPr/>
        </p:nvSpPr>
        <p:spPr>
          <a:xfrm rot="16200000">
            <a:off x="3475780" y="5396590"/>
            <a:ext cx="4587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200" dirty="0"/>
              <a:t>N/A</a:t>
            </a:r>
            <a:endParaRPr kumimoji="1" lang="ja-JP" altLang="en-US" sz="1200"/>
          </a:p>
        </p:txBody>
      </p:sp>
      <p:sp>
        <p:nvSpPr>
          <p:cNvPr id="18" name="テキスト ボックス 17">
            <a:extLst>
              <a:ext uri="{FF2B5EF4-FFF2-40B4-BE49-F238E27FC236}">
                <a16:creationId xmlns:a16="http://schemas.microsoft.com/office/drawing/2014/main" id="{87FC46A5-CF5C-F4F1-BD59-321D0152447E}"/>
              </a:ext>
            </a:extLst>
          </p:cNvPr>
          <p:cNvSpPr txBox="1"/>
          <p:nvPr/>
        </p:nvSpPr>
        <p:spPr>
          <a:xfrm rot="16200000">
            <a:off x="3660946" y="5396589"/>
            <a:ext cx="4587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200" dirty="0"/>
              <a:t>N/A</a:t>
            </a:r>
            <a:endParaRPr kumimoji="1" lang="ja-JP" altLang="en-US" sz="1200"/>
          </a:p>
        </p:txBody>
      </p:sp>
      <p:sp>
        <p:nvSpPr>
          <p:cNvPr id="19" name="テキスト ボックス 18">
            <a:extLst>
              <a:ext uri="{FF2B5EF4-FFF2-40B4-BE49-F238E27FC236}">
                <a16:creationId xmlns:a16="http://schemas.microsoft.com/office/drawing/2014/main" id="{68755596-43E8-A9C6-8550-A96205894E82}"/>
              </a:ext>
            </a:extLst>
          </p:cNvPr>
          <p:cNvSpPr txBox="1"/>
          <p:nvPr/>
        </p:nvSpPr>
        <p:spPr>
          <a:xfrm rot="16200000">
            <a:off x="4734855" y="5396589"/>
            <a:ext cx="4587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200" dirty="0"/>
              <a:t>N/A</a:t>
            </a:r>
            <a:endParaRPr kumimoji="1" lang="ja-JP" altLang="en-US" sz="1200"/>
          </a:p>
        </p:txBody>
      </p:sp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A2CB0F1C-3AA0-8276-4D3B-4EF5509999C7}"/>
              </a:ext>
            </a:extLst>
          </p:cNvPr>
          <p:cNvSpPr txBox="1"/>
          <p:nvPr/>
        </p:nvSpPr>
        <p:spPr>
          <a:xfrm>
            <a:off x="3902611" y="5481263"/>
            <a:ext cx="4683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200" dirty="0"/>
              <a:t>0.05</a:t>
            </a:r>
            <a:endParaRPr kumimoji="1" lang="ja-JP" altLang="en-US" sz="1200"/>
          </a:p>
        </p:txBody>
      </p:sp>
      <p:sp>
        <p:nvSpPr>
          <p:cNvPr id="21" name="テキスト ボックス 20">
            <a:extLst>
              <a:ext uri="{FF2B5EF4-FFF2-40B4-BE49-F238E27FC236}">
                <a16:creationId xmlns:a16="http://schemas.microsoft.com/office/drawing/2014/main" id="{C705610B-FC4C-BD6D-2B8E-DA3C545BA6CC}"/>
              </a:ext>
            </a:extLst>
          </p:cNvPr>
          <p:cNvSpPr txBox="1"/>
          <p:nvPr/>
        </p:nvSpPr>
        <p:spPr>
          <a:xfrm rot="16200000">
            <a:off x="8903975" y="5396589"/>
            <a:ext cx="4587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200" dirty="0"/>
              <a:t>N/A</a:t>
            </a:r>
            <a:endParaRPr kumimoji="1" lang="ja-JP" altLang="en-US" sz="1200"/>
          </a:p>
        </p:txBody>
      </p:sp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F476518A-B3AB-96DB-04FD-11EF9B23379F}"/>
              </a:ext>
            </a:extLst>
          </p:cNvPr>
          <p:cNvSpPr txBox="1"/>
          <p:nvPr/>
        </p:nvSpPr>
        <p:spPr>
          <a:xfrm rot="16200000">
            <a:off x="9095362" y="5396589"/>
            <a:ext cx="4587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200" dirty="0"/>
              <a:t>N/A</a:t>
            </a:r>
            <a:endParaRPr kumimoji="1" lang="ja-JP" altLang="en-US" sz="1200"/>
          </a:p>
        </p:txBody>
      </p:sp>
    </p:spTree>
    <p:extLst>
      <p:ext uri="{BB962C8B-B14F-4D97-AF65-F5344CB8AC3E}">
        <p14:creationId xmlns:p14="http://schemas.microsoft.com/office/powerpoint/2010/main" val="28768286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75E82B-8DC8-7A3A-1EBA-CA6EF23317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3891EB6-E8D3-4642-A32E-53CB80332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>
                <a:latin typeface="+mj-lt"/>
              </a:rPr>
              <a:t>System Performance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25877D77-6953-6943-986F-93BE3DEF0D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latin typeface="+mn-lt"/>
              </a:rPr>
              <a:t>We measured system performance with </a:t>
            </a:r>
            <a:r>
              <a:rPr lang="en-US" altLang="ja-JP" dirty="0" err="1">
                <a:latin typeface="+mn-lt"/>
              </a:rPr>
              <a:t>sysbench</a:t>
            </a:r>
            <a:r>
              <a:rPr lang="en-US" altLang="ja-JP" dirty="0">
                <a:latin typeface="+mn-lt"/>
              </a:rPr>
              <a:t> 1.0.20</a:t>
            </a:r>
            <a:endParaRPr kumimoji="1" lang="en-US" altLang="ja-JP" dirty="0">
              <a:latin typeface="+mn-lt"/>
            </a:endParaRPr>
          </a:p>
          <a:p>
            <a:pPr lvl="1"/>
            <a:r>
              <a:rPr lang="en-US" altLang="ja-JP" dirty="0">
                <a:latin typeface="+mn-lt"/>
              </a:rPr>
              <a:t>Continuously performed communication between a CA and a TA</a:t>
            </a:r>
          </a:p>
          <a:p>
            <a:pPr lvl="1"/>
            <a:r>
              <a:rPr lang="en-US" altLang="ja-JP" dirty="0">
                <a:latin typeface="+mn-lt"/>
              </a:rPr>
              <a:t>The original RPC was the best, and polling was the worst</a:t>
            </a:r>
          </a:p>
          <a:p>
            <a:r>
              <a:rPr lang="en-US" altLang="ja-JP" dirty="0">
                <a:latin typeface="+mn-lt"/>
              </a:rPr>
              <a:t>There was a trade-off among delegation methods</a:t>
            </a:r>
            <a:endParaRPr kumimoji="1" lang="en-US" altLang="ja-JP" dirty="0">
              <a:latin typeface="+mn-lt"/>
            </a:endParaRPr>
          </a:p>
          <a:p>
            <a:pPr lvl="1"/>
            <a:r>
              <a:rPr kumimoji="1" lang="en-US" altLang="ja-JP" dirty="0">
                <a:latin typeface="+mn-lt"/>
              </a:rPr>
              <a:t>Polling </a:t>
            </a:r>
            <a:r>
              <a:rPr lang="en-US" altLang="ja-JP" dirty="0">
                <a:latin typeface="+mn-lt"/>
              </a:rPr>
              <a:t>i</a:t>
            </a:r>
            <a:r>
              <a:rPr kumimoji="1" lang="en-US" altLang="ja-JP" dirty="0">
                <a:latin typeface="+mn-lt"/>
              </a:rPr>
              <a:t>s the most performance-oriented</a:t>
            </a:r>
          </a:p>
          <a:p>
            <a:pPr lvl="1"/>
            <a:r>
              <a:rPr lang="en-US" altLang="ja-JP" dirty="0">
                <a:latin typeface="+mn-lt"/>
              </a:rPr>
              <a:t>The lightweight RPC is the most balanced</a:t>
            </a:r>
            <a:endParaRPr kumimoji="1" lang="ja-JP" altLang="en-US">
              <a:latin typeface="+mn-lt"/>
            </a:endParaRPr>
          </a:p>
        </p:txBody>
      </p:sp>
      <p:graphicFrame>
        <p:nvGraphicFramePr>
          <p:cNvPr id="5" name="グラフ 4">
            <a:extLst>
              <a:ext uri="{FF2B5EF4-FFF2-40B4-BE49-F238E27FC236}">
                <a16:creationId xmlns:a16="http://schemas.microsoft.com/office/drawing/2014/main" id="{E3EE040C-9CB0-77DE-5C89-5D4AD98866A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7846457"/>
              </p:ext>
            </p:extLst>
          </p:nvPr>
        </p:nvGraphicFramePr>
        <p:xfrm>
          <a:off x="1768792" y="3669030"/>
          <a:ext cx="8679815" cy="29161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479FF593-1D4E-DC6D-1373-998B50290EEE}"/>
              </a:ext>
            </a:extLst>
          </p:cNvPr>
          <p:cNvSpPr txBox="1"/>
          <p:nvPr/>
        </p:nvSpPr>
        <p:spPr>
          <a:xfrm rot="16200000">
            <a:off x="5866611" y="5530116"/>
            <a:ext cx="4587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200" dirty="0"/>
              <a:t>N/A</a:t>
            </a:r>
            <a:endParaRPr kumimoji="1" lang="ja-JP" altLang="en-US" sz="1200"/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B0DF2B66-EF81-62BA-503C-699A7D3BDBD9}"/>
              </a:ext>
            </a:extLst>
          </p:cNvPr>
          <p:cNvSpPr txBox="1"/>
          <p:nvPr/>
        </p:nvSpPr>
        <p:spPr>
          <a:xfrm rot="16200000">
            <a:off x="6109321" y="5530114"/>
            <a:ext cx="4587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200" dirty="0"/>
              <a:t>N/A</a:t>
            </a:r>
            <a:endParaRPr kumimoji="1" lang="ja-JP" altLang="en-US" sz="1200"/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F9D38E97-1F52-E0C2-3C63-41F5AE24E159}"/>
              </a:ext>
            </a:extLst>
          </p:cNvPr>
          <p:cNvSpPr txBox="1"/>
          <p:nvPr/>
        </p:nvSpPr>
        <p:spPr>
          <a:xfrm rot="16200000">
            <a:off x="7526393" y="5530113"/>
            <a:ext cx="4587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200" dirty="0"/>
              <a:t>N/A</a:t>
            </a:r>
            <a:endParaRPr kumimoji="1" lang="ja-JP" altLang="en-US" sz="1200"/>
          </a:p>
        </p:txBody>
      </p:sp>
      <p:cxnSp>
        <p:nvCxnSpPr>
          <p:cNvPr id="9" name="直線矢印コネクタ 8">
            <a:extLst>
              <a:ext uri="{FF2B5EF4-FFF2-40B4-BE49-F238E27FC236}">
                <a16:creationId xmlns:a16="http://schemas.microsoft.com/office/drawing/2014/main" id="{8B8DA67C-FE03-1F18-EB8C-F0138D08DEEB}"/>
              </a:ext>
            </a:extLst>
          </p:cNvPr>
          <p:cNvCxnSpPr>
            <a:cxnSpLocks/>
          </p:cNvCxnSpPr>
          <p:nvPr/>
        </p:nvCxnSpPr>
        <p:spPr>
          <a:xfrm>
            <a:off x="3150692" y="4414498"/>
            <a:ext cx="529768" cy="157502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80676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B1BA43-5AB1-CE3C-3192-11039D2BA4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080578F-6102-B057-F6AB-878190FF9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>
                <a:latin typeface="+mj-lt"/>
              </a:rPr>
              <a:t>Comparison with CA-CA Communication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70721C69-B0CC-9EDB-8CB5-86B99F44D4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latin typeface="+mn-lt"/>
              </a:rPr>
              <a:t>We compared with the performance in the normal world</a:t>
            </a:r>
          </a:p>
          <a:p>
            <a:pPr lvl="1"/>
            <a:r>
              <a:rPr kumimoji="1" lang="en-US" altLang="ja-JP" dirty="0">
                <a:latin typeface="+mn-lt"/>
              </a:rPr>
              <a:t>Not use the TEE Client APIs but POSIX APIs as normal processe</a:t>
            </a:r>
            <a:r>
              <a:rPr lang="en-US" altLang="ja-JP" dirty="0">
                <a:latin typeface="+mn-lt"/>
              </a:rPr>
              <a:t>s</a:t>
            </a:r>
            <a:endParaRPr kumimoji="1" lang="en-US" altLang="ja-JP" dirty="0">
              <a:latin typeface="+mn-lt"/>
            </a:endParaRPr>
          </a:p>
          <a:p>
            <a:r>
              <a:rPr lang="en-US" altLang="ja-JP" dirty="0" err="1">
                <a:latin typeface="+mn-lt"/>
              </a:rPr>
              <a:t>TZmediator</a:t>
            </a:r>
            <a:r>
              <a:rPr lang="en-US" altLang="ja-JP" dirty="0">
                <a:latin typeface="+mn-lt"/>
              </a:rPr>
              <a:t> was comparable in the best delegation method</a:t>
            </a:r>
          </a:p>
          <a:p>
            <a:pPr lvl="1"/>
            <a:r>
              <a:rPr lang="en-US" altLang="ja-JP" dirty="0">
                <a:latin typeface="+mn-lt"/>
              </a:rPr>
              <a:t>Increased the latency by up to only 4.4 </a:t>
            </a:r>
            <a:r>
              <a:rPr lang="el-GR" altLang="ja-JP" dirty="0">
                <a:latin typeface="+mn-lt"/>
              </a:rPr>
              <a:t>μ</a:t>
            </a:r>
            <a:r>
              <a:rPr lang="en-US" altLang="ja-JP" dirty="0">
                <a:latin typeface="+mn-lt"/>
              </a:rPr>
              <a:t>s for polling</a:t>
            </a:r>
          </a:p>
          <a:p>
            <a:pPr lvl="1"/>
            <a:r>
              <a:rPr lang="en-US" altLang="ja-JP" dirty="0">
                <a:latin typeface="+mn-lt"/>
              </a:rPr>
              <a:t>Degraded system performance by 8.6-13% for the lightweight RPC</a:t>
            </a:r>
            <a:endParaRPr kumimoji="1" lang="ja-JP" altLang="en-US">
              <a:latin typeface="+mn-lt"/>
            </a:endParaRPr>
          </a:p>
        </p:txBody>
      </p:sp>
      <p:graphicFrame>
        <p:nvGraphicFramePr>
          <p:cNvPr id="10" name="グラフ 9">
            <a:extLst>
              <a:ext uri="{FF2B5EF4-FFF2-40B4-BE49-F238E27FC236}">
                <a16:creationId xmlns:a16="http://schemas.microsoft.com/office/drawing/2014/main" id="{D5434C30-83B3-0DF9-5A1D-3D5BA0466EC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300536"/>
              </p:ext>
            </p:extLst>
          </p:nvPr>
        </p:nvGraphicFramePr>
        <p:xfrm>
          <a:off x="558800" y="3841955"/>
          <a:ext cx="474472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グラフ 10">
            <a:extLst>
              <a:ext uri="{FF2B5EF4-FFF2-40B4-BE49-F238E27FC236}">
                <a16:creationId xmlns:a16="http://schemas.microsoft.com/office/drawing/2014/main" id="{BF986A4F-4C85-2787-86E0-124A2DEB786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2647798"/>
              </p:ext>
            </p:extLst>
          </p:nvPr>
        </p:nvGraphicFramePr>
        <p:xfrm>
          <a:off x="5303520" y="3841955"/>
          <a:ext cx="632968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12" name="直線矢印コネクタ 11">
            <a:extLst>
              <a:ext uri="{FF2B5EF4-FFF2-40B4-BE49-F238E27FC236}">
                <a16:creationId xmlns:a16="http://schemas.microsoft.com/office/drawing/2014/main" id="{68BED467-2AD3-3312-8D5E-9601113C16C5}"/>
              </a:ext>
            </a:extLst>
          </p:cNvPr>
          <p:cNvCxnSpPr>
            <a:cxnSpLocks/>
          </p:cNvCxnSpPr>
          <p:nvPr/>
        </p:nvCxnSpPr>
        <p:spPr>
          <a:xfrm flipV="1">
            <a:off x="1547634" y="4833631"/>
            <a:ext cx="221158" cy="379924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>
            <a:extLst>
              <a:ext uri="{FF2B5EF4-FFF2-40B4-BE49-F238E27FC236}">
                <a16:creationId xmlns:a16="http://schemas.microsoft.com/office/drawing/2014/main" id="{1BEB2527-5610-77A6-905D-836B95A5F5E7}"/>
              </a:ext>
            </a:extLst>
          </p:cNvPr>
          <p:cNvCxnSpPr>
            <a:cxnSpLocks/>
          </p:cNvCxnSpPr>
          <p:nvPr/>
        </p:nvCxnSpPr>
        <p:spPr>
          <a:xfrm>
            <a:off x="6469380" y="4423410"/>
            <a:ext cx="434340" cy="10287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78629193-E903-BCFB-8E1D-E6C956DCF19E}"/>
              </a:ext>
            </a:extLst>
          </p:cNvPr>
          <p:cNvSpPr txBox="1"/>
          <p:nvPr/>
        </p:nvSpPr>
        <p:spPr>
          <a:xfrm rot="16200000">
            <a:off x="8456070" y="5488030"/>
            <a:ext cx="4587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200" dirty="0"/>
              <a:t>N/A</a:t>
            </a:r>
            <a:endParaRPr kumimoji="1" lang="ja-JP" altLang="en-US" sz="1200"/>
          </a:p>
        </p:txBody>
      </p:sp>
      <p:sp>
        <p:nvSpPr>
          <p:cNvPr id="18" name="テキスト ボックス 17">
            <a:extLst>
              <a:ext uri="{FF2B5EF4-FFF2-40B4-BE49-F238E27FC236}">
                <a16:creationId xmlns:a16="http://schemas.microsoft.com/office/drawing/2014/main" id="{62C27C0A-50D7-6A95-F1A2-29359DC62442}"/>
              </a:ext>
            </a:extLst>
          </p:cNvPr>
          <p:cNvSpPr txBox="1"/>
          <p:nvPr/>
        </p:nvSpPr>
        <p:spPr>
          <a:xfrm rot="16200000">
            <a:off x="4676551" y="5488029"/>
            <a:ext cx="4587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200" dirty="0"/>
              <a:t>N/A</a:t>
            </a:r>
            <a:endParaRPr kumimoji="1" lang="ja-JP" altLang="en-US" sz="1200"/>
          </a:p>
        </p:txBody>
      </p:sp>
      <p:sp>
        <p:nvSpPr>
          <p:cNvPr id="19" name="テキスト ボックス 18">
            <a:extLst>
              <a:ext uri="{FF2B5EF4-FFF2-40B4-BE49-F238E27FC236}">
                <a16:creationId xmlns:a16="http://schemas.microsoft.com/office/drawing/2014/main" id="{8BFF513C-9E05-7518-84C0-E62BC4799545}"/>
              </a:ext>
            </a:extLst>
          </p:cNvPr>
          <p:cNvSpPr txBox="1"/>
          <p:nvPr/>
        </p:nvSpPr>
        <p:spPr>
          <a:xfrm rot="16200000">
            <a:off x="3757840" y="5488028"/>
            <a:ext cx="4587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200" dirty="0"/>
              <a:t>N/A</a:t>
            </a:r>
            <a:endParaRPr kumimoji="1" lang="ja-JP" altLang="en-US" sz="1200"/>
          </a:p>
        </p:txBody>
      </p:sp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C5A45904-A615-DF91-2017-F60E95AFA9C2}"/>
              </a:ext>
            </a:extLst>
          </p:cNvPr>
          <p:cNvSpPr txBox="1"/>
          <p:nvPr/>
        </p:nvSpPr>
        <p:spPr>
          <a:xfrm rot="19800000">
            <a:off x="3200070" y="5490317"/>
            <a:ext cx="5517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200" dirty="0"/>
              <a:t>0.00</a:t>
            </a:r>
            <a:r>
              <a:rPr lang="en-US" altLang="ja-JP" sz="1200" dirty="0"/>
              <a:t>3</a:t>
            </a:r>
            <a:endParaRPr kumimoji="1" lang="ja-JP" altLang="en-US" sz="1200"/>
          </a:p>
        </p:txBody>
      </p:sp>
      <p:sp>
        <p:nvSpPr>
          <p:cNvPr id="21" name="テキスト ボックス 20">
            <a:extLst>
              <a:ext uri="{FF2B5EF4-FFF2-40B4-BE49-F238E27FC236}">
                <a16:creationId xmlns:a16="http://schemas.microsoft.com/office/drawing/2014/main" id="{73B386D0-BB9A-1B77-25A7-D94C646ABBBB}"/>
              </a:ext>
            </a:extLst>
          </p:cNvPr>
          <p:cNvSpPr txBox="1"/>
          <p:nvPr/>
        </p:nvSpPr>
        <p:spPr>
          <a:xfrm rot="19800000">
            <a:off x="3513822" y="5508867"/>
            <a:ext cx="4683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200" dirty="0"/>
              <a:t>0.05</a:t>
            </a:r>
            <a:endParaRPr kumimoji="1" lang="ja-JP" altLang="en-US" sz="1200"/>
          </a:p>
        </p:txBody>
      </p:sp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D43E08A7-422B-C491-BF2C-FE21F498E7FB}"/>
              </a:ext>
            </a:extLst>
          </p:cNvPr>
          <p:cNvSpPr txBox="1"/>
          <p:nvPr/>
        </p:nvSpPr>
        <p:spPr>
          <a:xfrm rot="16200000">
            <a:off x="9328491" y="5488028"/>
            <a:ext cx="4587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200" dirty="0"/>
              <a:t>N/A</a:t>
            </a:r>
            <a:endParaRPr kumimoji="1" lang="ja-JP" altLang="en-US" sz="1200"/>
          </a:p>
        </p:txBody>
      </p:sp>
    </p:spTree>
    <p:extLst>
      <p:ext uri="{BB962C8B-B14F-4D97-AF65-F5344CB8AC3E}">
        <p14:creationId xmlns:p14="http://schemas.microsoft.com/office/powerpoint/2010/main" val="11959286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5CB25-1819-B2AB-C328-080D14DF98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FE9D0DD-61E5-1D37-B198-50EBD4338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>
                <a:latin typeface="+mj-lt"/>
              </a:rPr>
              <a:t>Comparison with </a:t>
            </a:r>
            <a:r>
              <a:rPr lang="en-US" altLang="ja-JP" dirty="0" err="1">
                <a:latin typeface="+mj-lt"/>
              </a:rPr>
              <a:t>Wasm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347AC10E-AA16-E6C5-2843-FE76E5EDCE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latin typeface="+mn-lt"/>
              </a:rPr>
              <a:t>We ran a </a:t>
            </a:r>
            <a:r>
              <a:rPr lang="en-US" altLang="ja-JP" dirty="0" err="1">
                <a:latin typeface="+mn-lt"/>
              </a:rPr>
              <a:t>Wasm</a:t>
            </a:r>
            <a:r>
              <a:rPr lang="en-US" altLang="ja-JP" dirty="0">
                <a:latin typeface="+mn-lt"/>
              </a:rPr>
              <a:t> application as a TA</a:t>
            </a:r>
          </a:p>
          <a:p>
            <a:pPr lvl="1"/>
            <a:r>
              <a:rPr lang="en-US" altLang="ja-JP" dirty="0">
                <a:latin typeface="+mn-lt"/>
              </a:rPr>
              <a:t>Compared its performance with that of a native application</a:t>
            </a:r>
            <a:endParaRPr kumimoji="1" lang="en-US" altLang="ja-JP" dirty="0">
              <a:latin typeface="+mn-lt"/>
            </a:endParaRPr>
          </a:p>
          <a:p>
            <a:r>
              <a:rPr lang="en-US" altLang="ja-JP" dirty="0" err="1">
                <a:latin typeface="+mn-lt"/>
              </a:rPr>
              <a:t>Wasm</a:t>
            </a:r>
            <a:r>
              <a:rPr lang="en-US" altLang="ja-JP" dirty="0">
                <a:latin typeface="+mn-lt"/>
              </a:rPr>
              <a:t> kept similar performance for the lightweight RPC</a:t>
            </a:r>
          </a:p>
          <a:p>
            <a:pPr lvl="1"/>
            <a:r>
              <a:rPr lang="en-US" altLang="ja-JP" dirty="0">
                <a:latin typeface="+mn-lt"/>
              </a:rPr>
              <a:t>Increased the latency by only 4.8-8.9 </a:t>
            </a:r>
            <a:r>
              <a:rPr lang="el-GR" altLang="ja-JP" dirty="0">
                <a:latin typeface="+mn-lt"/>
              </a:rPr>
              <a:t>μ</a:t>
            </a:r>
            <a:r>
              <a:rPr lang="en-US" altLang="ja-JP" dirty="0">
                <a:latin typeface="+mn-lt"/>
              </a:rPr>
              <a:t>s</a:t>
            </a:r>
            <a:endParaRPr kumimoji="1" lang="en-US" altLang="ja-JP" dirty="0">
              <a:latin typeface="+mn-lt"/>
            </a:endParaRPr>
          </a:p>
          <a:p>
            <a:pPr lvl="1"/>
            <a:r>
              <a:rPr lang="en" altLang="ja-JP" dirty="0">
                <a:latin typeface="+mn-lt"/>
              </a:rPr>
              <a:t>Degraded the performance more largely for polling</a:t>
            </a:r>
          </a:p>
        </p:txBody>
      </p:sp>
      <p:graphicFrame>
        <p:nvGraphicFramePr>
          <p:cNvPr id="19" name="グラフ 18">
            <a:extLst>
              <a:ext uri="{FF2B5EF4-FFF2-40B4-BE49-F238E27FC236}">
                <a16:creationId xmlns:a16="http://schemas.microsoft.com/office/drawing/2014/main" id="{A59ED6E6-E298-601E-01CE-78221FB6E1B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4826963"/>
              </p:ext>
            </p:extLst>
          </p:nvPr>
        </p:nvGraphicFramePr>
        <p:xfrm>
          <a:off x="5092718" y="3841955"/>
          <a:ext cx="6527801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0" name="グラフ 19">
            <a:extLst>
              <a:ext uri="{FF2B5EF4-FFF2-40B4-BE49-F238E27FC236}">
                <a16:creationId xmlns:a16="http://schemas.microsoft.com/office/drawing/2014/main" id="{7160B424-E516-AE13-5A5D-2D7E0FB6106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0830927"/>
              </p:ext>
            </p:extLst>
          </p:nvPr>
        </p:nvGraphicFramePr>
        <p:xfrm>
          <a:off x="520718" y="3841955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13" name="直線矢印コネクタ 12">
            <a:extLst>
              <a:ext uri="{FF2B5EF4-FFF2-40B4-BE49-F238E27FC236}">
                <a16:creationId xmlns:a16="http://schemas.microsoft.com/office/drawing/2014/main" id="{73B6EAC9-D61D-0609-D9AE-CEFBB2F805E5}"/>
              </a:ext>
            </a:extLst>
          </p:cNvPr>
          <p:cNvCxnSpPr>
            <a:cxnSpLocks/>
          </p:cNvCxnSpPr>
          <p:nvPr/>
        </p:nvCxnSpPr>
        <p:spPr>
          <a:xfrm flipV="1">
            <a:off x="1946022" y="4593102"/>
            <a:ext cx="482355" cy="19182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35701D27-B785-2E87-706F-E946419A8B21}"/>
              </a:ext>
            </a:extLst>
          </p:cNvPr>
          <p:cNvSpPr txBox="1"/>
          <p:nvPr/>
        </p:nvSpPr>
        <p:spPr>
          <a:xfrm>
            <a:off x="9378453" y="5586699"/>
            <a:ext cx="4683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200" dirty="0"/>
              <a:t>0.0</a:t>
            </a:r>
            <a:r>
              <a:rPr lang="en-US" altLang="ja-JP" sz="1200" dirty="0"/>
              <a:t>7</a:t>
            </a:r>
            <a:endParaRPr kumimoji="1" lang="ja-JP" altLang="en-US" sz="1200"/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73E90B6D-EE7E-91D4-50F1-B97A63E16924}"/>
              </a:ext>
            </a:extLst>
          </p:cNvPr>
          <p:cNvSpPr txBox="1"/>
          <p:nvPr/>
        </p:nvSpPr>
        <p:spPr>
          <a:xfrm>
            <a:off x="8964727" y="5586700"/>
            <a:ext cx="4683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200" dirty="0"/>
              <a:t>0.05</a:t>
            </a:r>
            <a:endParaRPr kumimoji="1" lang="ja-JP" altLang="en-US" sz="1200"/>
          </a:p>
        </p:txBody>
      </p:sp>
      <p:cxnSp>
        <p:nvCxnSpPr>
          <p:cNvPr id="9" name="直線矢印コネクタ 8">
            <a:extLst>
              <a:ext uri="{FF2B5EF4-FFF2-40B4-BE49-F238E27FC236}">
                <a16:creationId xmlns:a16="http://schemas.microsoft.com/office/drawing/2014/main" id="{3E83EEB1-C542-8860-013A-A867E05252C9}"/>
              </a:ext>
            </a:extLst>
          </p:cNvPr>
          <p:cNvCxnSpPr>
            <a:cxnSpLocks/>
          </p:cNvCxnSpPr>
          <p:nvPr/>
        </p:nvCxnSpPr>
        <p:spPr>
          <a:xfrm flipV="1">
            <a:off x="6323766" y="4995238"/>
            <a:ext cx="410967" cy="286775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76870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CE6B9F-9820-6970-5B8F-C911F2FEE4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AC78B2F-BE17-6A0A-2AC3-D48E82E1F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>
                <a:latin typeface="+mj-lt"/>
              </a:rPr>
              <a:t>Real-world Cloud Application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BB5C9BC8-A414-84D9-517F-3D20A3BF4F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latin typeface="+mn-lt"/>
              </a:rPr>
              <a:t>We modified </a:t>
            </a:r>
            <a:r>
              <a:rPr lang="en-US" altLang="ja-JP" dirty="0" err="1">
                <a:latin typeface="+mn-lt"/>
              </a:rPr>
              <a:t>DarkneTZ</a:t>
            </a:r>
            <a:r>
              <a:rPr lang="en-US" altLang="ja-JP" dirty="0">
                <a:latin typeface="+mn-lt"/>
              </a:rPr>
              <a:t> </a:t>
            </a:r>
            <a:r>
              <a:rPr lang="en-US" altLang="ja-JP" sz="2000" dirty="0">
                <a:latin typeface="+mn-lt"/>
              </a:rPr>
              <a:t>[Fan+, MobiSys’20]</a:t>
            </a:r>
            <a:r>
              <a:rPr lang="en-US" altLang="ja-JP" dirty="0">
                <a:latin typeface="+mn-lt"/>
              </a:rPr>
              <a:t> to use POSIX APIs</a:t>
            </a:r>
            <a:endParaRPr kumimoji="1" lang="en-US" altLang="ja-JP" dirty="0">
              <a:latin typeface="+mn-lt"/>
            </a:endParaRPr>
          </a:p>
          <a:p>
            <a:pPr lvl="1"/>
            <a:r>
              <a:rPr lang="en-US" altLang="ja-JP" dirty="0" err="1">
                <a:latin typeface="+mn-lt"/>
              </a:rPr>
              <a:t>DarkneTZ</a:t>
            </a:r>
            <a:r>
              <a:rPr lang="en-US" altLang="ja-JP" dirty="0">
                <a:latin typeface="+mn-lt"/>
              </a:rPr>
              <a:t> is a framework for deep neural networks (DNNs)</a:t>
            </a:r>
          </a:p>
          <a:p>
            <a:pPr lvl="1"/>
            <a:r>
              <a:rPr lang="en-US" altLang="ja-JP" dirty="0">
                <a:latin typeface="+mn-lt"/>
              </a:rPr>
              <a:t>Combine model partitioning with TrustZone to reduce the attack surface</a:t>
            </a:r>
          </a:p>
          <a:p>
            <a:r>
              <a:rPr kumimoji="1" lang="en-US" altLang="ja-JP" dirty="0">
                <a:latin typeface="+mn-lt"/>
              </a:rPr>
              <a:t>Successfully performed  inference on the MNIST dataset</a:t>
            </a:r>
          </a:p>
          <a:p>
            <a:pPr lvl="1"/>
            <a:r>
              <a:rPr kumimoji="1" lang="en-US" altLang="ja-JP" dirty="0">
                <a:latin typeface="+mn-lt"/>
              </a:rPr>
              <a:t>Increased the time by 2.9</a:t>
            </a:r>
            <a:r>
              <a:rPr lang="en-US" altLang="ja-JP" dirty="0">
                <a:latin typeface="+mn-lt"/>
              </a:rPr>
              <a:t>-</a:t>
            </a:r>
            <a:r>
              <a:rPr kumimoji="1" lang="en-US" altLang="ja-JP" dirty="0">
                <a:latin typeface="+mn-lt"/>
              </a:rPr>
              <a:t>15%</a:t>
            </a:r>
            <a:endParaRPr kumimoji="1" lang="ja-JP" altLang="en-US">
              <a:latin typeface="+mn-lt"/>
            </a:endParaRPr>
          </a:p>
        </p:txBody>
      </p:sp>
      <p:pic>
        <p:nvPicPr>
          <p:cNvPr id="5" name="図 4">
            <a:extLst>
              <a:ext uri="{FF2B5EF4-FFF2-40B4-BE49-F238E27FC236}">
                <a16:creationId xmlns:a16="http://schemas.microsoft.com/office/drawing/2014/main" id="{068FC29D-A002-8547-08F2-50F2BD2AD8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7302" y="4331267"/>
            <a:ext cx="3865529" cy="1614715"/>
          </a:xfrm>
          <a:prstGeom prst="rect">
            <a:avLst/>
          </a:prstGeom>
          <a:ln w="12700">
            <a:solidFill>
              <a:schemeClr val="tx1"/>
            </a:solidFill>
            <a:prstDash val="solid"/>
          </a:ln>
        </p:spPr>
      </p:pic>
      <p:pic>
        <p:nvPicPr>
          <p:cNvPr id="6" name="図 5">
            <a:extLst>
              <a:ext uri="{FF2B5EF4-FFF2-40B4-BE49-F238E27FC236}">
                <a16:creationId xmlns:a16="http://schemas.microsoft.com/office/drawing/2014/main" id="{D48A9338-12AB-CFBA-BAC2-9E9F7A16A3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6155" y="4795985"/>
            <a:ext cx="685278" cy="685278"/>
          </a:xfrm>
          <a:prstGeom prst="rect">
            <a:avLst/>
          </a:prstGeom>
        </p:spPr>
      </p:pic>
      <p:graphicFrame>
        <p:nvGraphicFramePr>
          <p:cNvPr id="8" name="グラフ 7">
            <a:extLst>
              <a:ext uri="{FF2B5EF4-FFF2-40B4-BE49-F238E27FC236}">
                <a16:creationId xmlns:a16="http://schemas.microsoft.com/office/drawing/2014/main" id="{89909712-C68F-414E-7D29-B09F9074AD5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39763813"/>
              </p:ext>
            </p:extLst>
          </p:nvPr>
        </p:nvGraphicFramePr>
        <p:xfrm>
          <a:off x="6108700" y="3838354"/>
          <a:ext cx="5445760" cy="2696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0" name="直線矢印コネクタ 9">
            <a:extLst>
              <a:ext uri="{FF2B5EF4-FFF2-40B4-BE49-F238E27FC236}">
                <a16:creationId xmlns:a16="http://schemas.microsoft.com/office/drawing/2014/main" id="{12F995C4-0B2B-737F-5950-F9DC44E4DF40}"/>
              </a:ext>
            </a:extLst>
          </p:cNvPr>
          <p:cNvCxnSpPr>
            <a:cxnSpLocks/>
          </p:cNvCxnSpPr>
          <p:nvPr/>
        </p:nvCxnSpPr>
        <p:spPr>
          <a:xfrm flipV="1">
            <a:off x="7857460" y="4901609"/>
            <a:ext cx="818707" cy="161672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01594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AA656C-37EB-A6BA-E508-31D9B7961C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65F3D80-BFAA-8A37-C2F9-7818EB896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>
                <a:latin typeface="+mj-lt"/>
              </a:rPr>
              <a:t>Related Work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E781475A-CAF9-5139-E064-C6334D7E69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>
                <a:latin typeface="+mn-lt"/>
              </a:rPr>
              <a:t>SCONE [Arnautov+, OSDI’16]</a:t>
            </a:r>
          </a:p>
          <a:p>
            <a:pPr lvl="1"/>
            <a:r>
              <a:rPr kumimoji="1" lang="en-US" altLang="ja-JP" dirty="0">
                <a:latin typeface="+mn-lt"/>
              </a:rPr>
              <a:t>Provide POSIX APIs to </a:t>
            </a:r>
            <a:r>
              <a:rPr lang="en-US" altLang="ja-JP" dirty="0">
                <a:latin typeface="+mn-lt"/>
              </a:rPr>
              <a:t>enclave </a:t>
            </a:r>
            <a:r>
              <a:rPr kumimoji="1" lang="en-US" altLang="ja-JP" dirty="0">
                <a:latin typeface="+mn-lt"/>
              </a:rPr>
              <a:t>applications in Intel SGX</a:t>
            </a:r>
          </a:p>
          <a:p>
            <a:pPr lvl="1"/>
            <a:r>
              <a:rPr lang="en-US" altLang="ja-JP" dirty="0">
                <a:latin typeface="+mn-lt"/>
              </a:rPr>
              <a:t>Enclave applications can communicate with other processes via the OS</a:t>
            </a:r>
            <a:endParaRPr kumimoji="1" lang="en-US" altLang="ja-JP" dirty="0">
              <a:latin typeface="+mn-lt"/>
            </a:endParaRPr>
          </a:p>
          <a:p>
            <a:r>
              <a:rPr lang="en-US" altLang="ja-JP" dirty="0" err="1">
                <a:latin typeface="+mn-lt"/>
              </a:rPr>
              <a:t>eMCOS</a:t>
            </a:r>
            <a:r>
              <a:rPr lang="en-US" altLang="ja-JP" dirty="0">
                <a:latin typeface="+mn-lt"/>
              </a:rPr>
              <a:t> POSIX [</a:t>
            </a:r>
            <a:r>
              <a:rPr lang="en-US" altLang="ja-JP" dirty="0" err="1">
                <a:latin typeface="+mn-lt"/>
              </a:rPr>
              <a:t>eSOL</a:t>
            </a:r>
            <a:r>
              <a:rPr lang="en-US" altLang="ja-JP" dirty="0">
                <a:latin typeface="+mn-lt"/>
              </a:rPr>
              <a:t>]</a:t>
            </a:r>
          </a:p>
          <a:p>
            <a:pPr lvl="1"/>
            <a:r>
              <a:rPr lang="en-US" altLang="ja-JP" dirty="0">
                <a:latin typeface="+mn-lt"/>
              </a:rPr>
              <a:t>Fully POSIX-compliant real-time OS running in the secure world</a:t>
            </a:r>
          </a:p>
          <a:p>
            <a:pPr lvl="1"/>
            <a:r>
              <a:rPr lang="en-US" altLang="ja-JP" dirty="0">
                <a:latin typeface="+mn-lt"/>
              </a:rPr>
              <a:t>Support inter-process communication only inside the secure world</a:t>
            </a:r>
          </a:p>
          <a:p>
            <a:r>
              <a:rPr kumimoji="1" lang="en-US" altLang="ja-JP" dirty="0" err="1">
                <a:latin typeface="+mn-lt"/>
              </a:rPr>
              <a:t>ReZone</a:t>
            </a:r>
            <a:r>
              <a:rPr kumimoji="1" lang="en-US" altLang="ja-JP" dirty="0">
                <a:latin typeface="+mn-lt"/>
              </a:rPr>
              <a:t> [</a:t>
            </a:r>
            <a:r>
              <a:rPr kumimoji="1" lang="en-US" altLang="ja-JP" dirty="0" err="1">
                <a:latin typeface="+mn-lt"/>
              </a:rPr>
              <a:t>Cerdeira</a:t>
            </a:r>
            <a:r>
              <a:rPr kumimoji="1" lang="en-US" altLang="ja-JP" dirty="0">
                <a:latin typeface="+mn-lt"/>
              </a:rPr>
              <a:t>+, Security’22]</a:t>
            </a:r>
          </a:p>
          <a:p>
            <a:pPr lvl="1"/>
            <a:r>
              <a:rPr lang="en" altLang="ja-JP" dirty="0">
                <a:latin typeface="+mn-lt"/>
              </a:rPr>
              <a:t>Partition the secure world to isolate each TA</a:t>
            </a:r>
          </a:p>
          <a:p>
            <a:pPr lvl="1"/>
            <a:r>
              <a:rPr lang="en" altLang="ja-JP" dirty="0">
                <a:latin typeface="+mn-lt"/>
              </a:rPr>
              <a:t>Only limited resources are available to each TA</a:t>
            </a:r>
            <a:endParaRPr kumimoji="1" lang="ja-JP" altLang="en-US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164010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2C9D3-B082-9EF2-E28C-CD7FD95FC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C1E9821-6029-B8F6-99E7-A4D02F7A0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>
                <a:latin typeface="+mj-lt"/>
              </a:rPr>
              <a:t>Conclusion</a:t>
            </a:r>
            <a:endParaRPr kumimoji="1" lang="ja-JP" altLang="en-US">
              <a:latin typeface="+mj-lt"/>
            </a:endParaRP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C7A93BFB-A0CD-9D43-C795-870E94D892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>
                <a:latin typeface="+mn-lt"/>
              </a:rPr>
              <a:t>We proposed TZmediator to enable cooperative execution </a:t>
            </a:r>
            <a:r>
              <a:rPr lang="en-US" altLang="ja-JP" dirty="0">
                <a:latin typeface="+mn-lt"/>
              </a:rPr>
              <a:t>between CAs and TAs </a:t>
            </a:r>
            <a:r>
              <a:rPr kumimoji="1" lang="en-US" altLang="ja-JP" dirty="0">
                <a:latin typeface="+mn-lt"/>
              </a:rPr>
              <a:t>using POSIX APIs</a:t>
            </a:r>
          </a:p>
          <a:p>
            <a:pPr lvl="1"/>
            <a:r>
              <a:rPr lang="en-US" altLang="ja-JP" dirty="0">
                <a:latin typeface="+mn-lt"/>
              </a:rPr>
              <a:t>Create a shadow process corresponding to each TA in the normal world</a:t>
            </a:r>
          </a:p>
          <a:p>
            <a:pPr lvl="1"/>
            <a:r>
              <a:rPr lang="en-US" altLang="ja-JP" dirty="0">
                <a:latin typeface="+mn-lt"/>
              </a:rPr>
              <a:t>CAs and TAs communicate via the shadow process</a:t>
            </a:r>
          </a:p>
          <a:p>
            <a:pPr lvl="1"/>
            <a:r>
              <a:rPr kumimoji="1" lang="en-US" altLang="ja-JP" dirty="0">
                <a:latin typeface="+mn-lt"/>
              </a:rPr>
              <a:t>We confirmed communication and system performance</a:t>
            </a:r>
          </a:p>
          <a:p>
            <a:r>
              <a:rPr lang="en-US" altLang="ja-JP" dirty="0">
                <a:latin typeface="+mn-lt"/>
              </a:rPr>
              <a:t>Future work</a:t>
            </a:r>
          </a:p>
          <a:p>
            <a:pPr lvl="1"/>
            <a:r>
              <a:rPr kumimoji="1" lang="en-US" altLang="ja-JP" dirty="0">
                <a:latin typeface="+mn-lt"/>
              </a:rPr>
              <a:t>Enable a TA to spawn its child processes as other TAs</a:t>
            </a:r>
          </a:p>
          <a:p>
            <a:pPr lvl="1"/>
            <a:r>
              <a:rPr kumimoji="1" lang="en-US" altLang="ja-JP" dirty="0">
                <a:latin typeface="+mn-lt"/>
              </a:rPr>
              <a:t>Develop cloud </a:t>
            </a:r>
            <a:r>
              <a:rPr lang="en-US" altLang="ja-JP" dirty="0">
                <a:latin typeface="+mn-lt"/>
              </a:rPr>
              <a:t>applications that run multiple CAs and TAs in parallel</a:t>
            </a:r>
            <a:endParaRPr kumimoji="1" lang="ja-JP" altLang="en-US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2239723"/>
      </p:ext>
    </p:extLst>
  </p:cSld>
  <p:clrMapOvr>
    <a:masterClrMapping/>
  </p:clrMapOvr>
</p:sld>
</file>

<file path=ppt/theme/theme1.xml><?xml version="1.0" encoding="utf-8"?>
<a:theme xmlns:a="http://schemas.openxmlformats.org/drawingml/2006/main" name="研究発表スライドマスタ">
  <a:themeElements>
    <a:clrScheme name="ユーザー定義 8">
      <a:dk1>
        <a:srgbClr val="4D4D4D"/>
      </a:dk1>
      <a:lt1>
        <a:srgbClr val="F8F8F8"/>
      </a:lt1>
      <a:dk2>
        <a:srgbClr val="7F7F7F"/>
      </a:dk2>
      <a:lt2>
        <a:srgbClr val="B2B2B2"/>
      </a:lt2>
      <a:accent1>
        <a:srgbClr val="2E5B96"/>
      </a:accent1>
      <a:accent2>
        <a:srgbClr val="C03936"/>
      </a:accent2>
      <a:accent3>
        <a:srgbClr val="ED7D31"/>
      </a:accent3>
      <a:accent4>
        <a:srgbClr val="3E9288"/>
      </a:accent4>
      <a:accent5>
        <a:srgbClr val="4747C1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2">
      <a:majorFont>
        <a:latin typeface="Segoe UI"/>
        <a:ea typeface="游ゴシック Medium"/>
        <a:cs typeface=""/>
      </a:majorFont>
      <a:minorFont>
        <a:latin typeface="Segoe UI"/>
        <a:ea typeface="游ゴシック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solidFill>
            <a:srgbClr val="FF0000"/>
          </a:solidFill>
        </a:ln>
      </a:spPr>
      <a:bodyPr rtlCol="0" anchor="ctr"/>
      <a:lstStyle>
        <a:defPPr algn="ctr">
          <a:defRPr dirty="0">
            <a:solidFill>
              <a:srgbClr val="FF0000"/>
            </a:solidFill>
          </a:defRPr>
        </a:defPPr>
      </a:lstStyle>
      <a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研究発表用テンプレート2022版.potx" id="{6306135A-614C-4776-A803-91994B10B76C}" vid="{3B8C9F31-E626-4709-A765-E9EDF381CB24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E7783413B678BA4F83764129A5DB4607" ma:contentTypeVersion="0" ma:contentTypeDescription="新しいドキュメントを作成します。" ma:contentTypeScope="" ma:versionID="36bbfa3e05015206d9e02241ed477da6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fa5fc393d419cfd9816b88a984ff78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E74453E-F96D-478A-A3EE-1788D5BEB2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B33ED81-A378-482E-B710-0D21A32023B2}">
  <ds:schemaRefs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purl.org/dc/dcmitype/"/>
    <ds:schemaRef ds:uri="http://purl.org/dc/elements/1.1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0EFD21F3-24CC-4605-A5CE-D678D2531AF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研究発表スライドマスタ</Template>
  <TotalTime>17536</TotalTime>
  <Words>5132</Words>
  <Application>Microsoft Macintosh PowerPoint</Application>
  <PresentationFormat>ワイド画面</PresentationFormat>
  <Paragraphs>626</Paragraphs>
  <Slides>26</Slides>
  <Notes>26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26</vt:i4>
      </vt:variant>
    </vt:vector>
  </HeadingPairs>
  <TitlesOfParts>
    <vt:vector size="32" baseType="lpstr">
      <vt:lpstr>游ゴシック</vt:lpstr>
      <vt:lpstr>游ゴシック</vt:lpstr>
      <vt:lpstr>Arial</vt:lpstr>
      <vt:lpstr>Segoe UI</vt:lpstr>
      <vt:lpstr>Wingdings</vt:lpstr>
      <vt:lpstr>研究発表スライドマスタ</vt:lpstr>
      <vt:lpstr>TZmediator: Secure Cooperative Execution  of Cloud Applications Using POSIX APIs  on Arm TrustZone</vt:lpstr>
      <vt:lpstr>Edge Computing</vt:lpstr>
      <vt:lpstr>Using Trusted Execution Environments (TEEs)</vt:lpstr>
      <vt:lpstr>Arm TrustZone</vt:lpstr>
      <vt:lpstr>Issue of Running in the Secure World</vt:lpstr>
      <vt:lpstr>Issue of CA-TA Cooperative Execution</vt:lpstr>
      <vt:lpstr>TZmediator</vt:lpstr>
      <vt:lpstr>Threat Model</vt:lpstr>
      <vt:lpstr>Emulation of POSIX APIs</vt:lpstr>
      <vt:lpstr>Message Passing API | Named Pipes</vt:lpstr>
      <vt:lpstr>Message Passing API | Unnamed Pipes</vt:lpstr>
      <vt:lpstr>Message Passing API | Sockets</vt:lpstr>
      <vt:lpstr>Shared Memory API</vt:lpstr>
      <vt:lpstr>Signal API</vt:lpstr>
      <vt:lpstr>Delegation of POSIX APIs</vt:lpstr>
      <vt:lpstr>Spawning TAs</vt:lpstr>
      <vt:lpstr>Secure Execution with WebAssembly (Wasm)</vt:lpstr>
      <vt:lpstr>Implementation</vt:lpstr>
      <vt:lpstr>Experiments</vt:lpstr>
      <vt:lpstr>Communication Performance</vt:lpstr>
      <vt:lpstr>System Performance</vt:lpstr>
      <vt:lpstr>Comparison with CA-CA Communication</vt:lpstr>
      <vt:lpstr>Comparison with Wasm</vt:lpstr>
      <vt:lpstr>Real-world Cloud Application</vt:lpstr>
      <vt:lpstr>Related Work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SATO Taiyo</dc:creator>
  <cp:lastModifiedBy>SATO Taiyo</cp:lastModifiedBy>
  <cp:revision>1595</cp:revision>
  <cp:lastPrinted>2025-10-29T08:43:43Z</cp:lastPrinted>
  <dcterms:created xsi:type="dcterms:W3CDTF">2023-12-12T06:38:37Z</dcterms:created>
  <dcterms:modified xsi:type="dcterms:W3CDTF">2025-11-06T07:52:57Z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0x010100E7783413B678BA4F83764129A5DB4607</vt:lpwstr>
  </property>
</Properties>
</file>